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27"/>
  </p:notesMasterIdLst>
  <p:sldIdLst>
    <p:sldId id="256" r:id="rId2"/>
    <p:sldId id="289" r:id="rId3"/>
    <p:sldId id="290" r:id="rId4"/>
    <p:sldId id="292" r:id="rId5"/>
    <p:sldId id="293" r:id="rId6"/>
    <p:sldId id="294" r:id="rId7"/>
    <p:sldId id="295" r:id="rId8"/>
    <p:sldId id="296" r:id="rId9"/>
    <p:sldId id="297" r:id="rId10"/>
    <p:sldId id="298" r:id="rId11"/>
    <p:sldId id="299" r:id="rId12"/>
    <p:sldId id="300" r:id="rId13"/>
    <p:sldId id="301" r:id="rId14"/>
    <p:sldId id="303" r:id="rId15"/>
    <p:sldId id="302" r:id="rId16"/>
    <p:sldId id="304" r:id="rId17"/>
    <p:sldId id="305" r:id="rId18"/>
    <p:sldId id="306" r:id="rId19"/>
    <p:sldId id="307" r:id="rId20"/>
    <p:sldId id="308" r:id="rId21"/>
    <p:sldId id="309" r:id="rId22"/>
    <p:sldId id="311" r:id="rId23"/>
    <p:sldId id="310" r:id="rId24"/>
    <p:sldId id="312" r:id="rId25"/>
    <p:sldId id="313" r:id="rId26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63" autoAdjust="0"/>
    <p:restoredTop sz="94660"/>
  </p:normalViewPr>
  <p:slideViewPr>
    <p:cSldViewPr>
      <p:cViewPr varScale="1">
        <p:scale>
          <a:sx n="89" d="100"/>
          <a:sy n="89" d="100"/>
        </p:scale>
        <p:origin x="979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11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2596F7-16AD-4CB9-9ACF-DABC4A5527DC}" type="datetimeFigureOut">
              <a:rPr lang="hu-HU" smtClean="0"/>
              <a:t>2017.09.18.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9AE2B-77F1-41B1-80EA-B0100AA1A17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75290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79AE2B-77F1-41B1-80EA-B0100AA1A179}" type="slidenum">
              <a:rPr lang="hu-HU" smtClean="0"/>
              <a:t>24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672536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79AE2B-77F1-41B1-80EA-B0100AA1A179}" type="slidenum">
              <a:rPr lang="hu-HU" smtClean="0"/>
              <a:t>25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80277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hu-HU" altLang="en-US"/>
              <a:t>Mintacím szerkesztése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hu-HU" altLang="en-US"/>
              <a:t>Alcím mintájának szerkesztése</a:t>
            </a: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93102AE-66F8-467A-BE4B-DBC558D0E58F}" type="slidenum">
              <a:rPr lang="hu-HU" altLang="en-US"/>
              <a:pPr/>
              <a:t>‹#›</a:t>
            </a:fld>
            <a:endParaRPr lang="hu-HU" altLang="en-US"/>
          </a:p>
        </p:txBody>
      </p:sp>
      <p:grpSp>
        <p:nvGrpSpPr>
          <p:cNvPr id="29704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29705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06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07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08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09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10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11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12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13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14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15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16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17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18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19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20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21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22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23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24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25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26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27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28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29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30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31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32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33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34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9735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</p:grpSp>
      <p:sp>
        <p:nvSpPr>
          <p:cNvPr id="29736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AAAEC2-16FB-4787-BBED-0DCE1E3FA222}" type="slidenum">
              <a:rPr lang="hu-HU" altLang="en-US"/>
              <a:pPr/>
              <a:t>‹#›</a:t>
            </a:fld>
            <a:endParaRPr lang="hu-HU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CEF429-DDE8-4457-A6CE-6C78237158AA}" type="slidenum">
              <a:rPr lang="hu-HU" altLang="en-US"/>
              <a:pPr/>
              <a:t>‹#›</a:t>
            </a:fld>
            <a:endParaRPr lang="hu-HU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FEEF68-550B-4D1C-86C2-797CFFD9A364}" type="slidenum">
              <a:rPr lang="hu-HU" altLang="en-US"/>
              <a:pPr/>
              <a:t>‹#›</a:t>
            </a:fld>
            <a:endParaRPr lang="hu-HU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D81D94-02F3-4E5D-B519-75BD52124295}" type="slidenum">
              <a:rPr lang="hu-HU" altLang="en-US"/>
              <a:pPr/>
              <a:t>‹#›</a:t>
            </a:fld>
            <a:endParaRPr lang="hu-HU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3F2BA5-D207-4267-8688-20667E8A6A30}" type="slidenum">
              <a:rPr lang="hu-HU" altLang="en-US"/>
              <a:pPr/>
              <a:t>‹#›</a:t>
            </a:fld>
            <a:endParaRPr lang="hu-HU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D14348-338D-406C-ABE5-EBCBB0D5D904}" type="slidenum">
              <a:rPr lang="hu-HU" altLang="en-US"/>
              <a:pPr/>
              <a:t>‹#›</a:t>
            </a:fld>
            <a:endParaRPr lang="hu-HU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F59894-5D3C-4419-8C54-A0D1BC59F6E3}" type="slidenum">
              <a:rPr lang="hu-HU" altLang="en-US"/>
              <a:pPr/>
              <a:t>‹#›</a:t>
            </a:fld>
            <a:endParaRPr lang="hu-HU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704B30-6BB2-4266-97DD-7E083C4D4F0B}" type="slidenum">
              <a:rPr lang="hu-HU" altLang="en-US"/>
              <a:pPr/>
              <a:t>‹#›</a:t>
            </a:fld>
            <a:endParaRPr lang="hu-HU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5B70B0-BC41-4461-84B4-7827CEC131CB}" type="slidenum">
              <a:rPr lang="hu-HU" altLang="en-US"/>
              <a:pPr/>
              <a:t>‹#›</a:t>
            </a:fld>
            <a:endParaRPr lang="hu-HU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73976C-B35B-4590-AE90-80648B560225}" type="slidenum">
              <a:rPr lang="hu-HU" altLang="en-US"/>
              <a:pPr/>
              <a:t>‹#›</a:t>
            </a:fld>
            <a:endParaRPr lang="hu-HU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en-US" smtClean="0"/>
              <a:t>Mintacím szerkesztése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en-US" smtClean="0"/>
              <a:t>Mintaszöveg szerkesztése</a:t>
            </a:r>
          </a:p>
          <a:p>
            <a:pPr lvl="1"/>
            <a:r>
              <a:rPr lang="hu-HU" altLang="en-US" smtClean="0"/>
              <a:t>Második szint</a:t>
            </a:r>
          </a:p>
          <a:p>
            <a:pPr lvl="2"/>
            <a:r>
              <a:rPr lang="hu-HU" altLang="en-US" smtClean="0"/>
              <a:t>Harmadik szint</a:t>
            </a:r>
          </a:p>
          <a:p>
            <a:pPr lvl="3"/>
            <a:r>
              <a:rPr lang="hu-HU" altLang="en-US" smtClean="0"/>
              <a:t>Negyedik szint</a:t>
            </a:r>
          </a:p>
          <a:p>
            <a:pPr lvl="4"/>
            <a:r>
              <a:rPr lang="hu-HU" altLang="en-US" smtClean="0"/>
              <a:t>Ötödik szint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hu-HU" altLang="en-US"/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hu-HU" alt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0ED1D5EB-FA72-4A25-AB49-7B0DBC75F570}" type="slidenum">
              <a:rPr lang="hu-HU" altLang="en-US"/>
              <a:pPr/>
              <a:t>‹#›</a:t>
            </a:fld>
            <a:endParaRPr lang="hu-HU" altLang="en-US"/>
          </a:p>
        </p:txBody>
      </p:sp>
      <p:grpSp>
        <p:nvGrpSpPr>
          <p:cNvPr id="28680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28681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82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83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84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85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86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87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88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89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90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91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92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93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94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95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96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97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98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699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700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701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702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703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704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705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706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707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708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709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710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8711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racle.com/technetwork/java/javase/downloads/jdk8-downloads-2133151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netbeans.org/downloads/" TargetMode="External"/><Relationship Id="rId2" Type="http://schemas.openxmlformats.org/officeDocument/2006/relationships/hyperlink" Target="http://www.jcreator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clipse.org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Java alkalmazások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2" name="Szövegdoboz 1"/>
          <p:cNvSpPr txBox="1"/>
          <p:nvPr/>
        </p:nvSpPr>
        <p:spPr>
          <a:xfrm>
            <a:off x="4379754" y="3068960"/>
            <a:ext cx="27363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1. Előadás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16632"/>
            <a:ext cx="7749480" cy="864096"/>
          </a:xfrm>
        </p:spPr>
        <p:txBody>
          <a:bodyPr/>
          <a:lstStyle/>
          <a:p>
            <a:pPr algn="ctr"/>
            <a:r>
              <a:rPr lang="hu-HU" dirty="0" smtClean="0"/>
              <a:t>FORDÍTÁS ÉS FUTTATÁS</a:t>
            </a:r>
            <a:endParaRPr lang="en-GB" dirty="0"/>
          </a:p>
        </p:txBody>
      </p:sp>
      <p:sp>
        <p:nvSpPr>
          <p:cNvPr id="2" name="Szövegdoboz 1"/>
          <p:cNvSpPr txBox="1"/>
          <p:nvPr/>
        </p:nvSpPr>
        <p:spPr>
          <a:xfrm>
            <a:off x="251520" y="1052736"/>
            <a:ext cx="8568953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/>
              <a:t>Fordítás</a:t>
            </a:r>
            <a:r>
              <a:rPr lang="hu-HU" sz="2000" dirty="0" smtClean="0"/>
              <a:t>:</a:t>
            </a:r>
          </a:p>
          <a:p>
            <a:endParaRPr lang="hu-HU" sz="1000" dirty="0"/>
          </a:p>
          <a:p>
            <a:r>
              <a:rPr lang="hu-HU" dirty="0"/>
              <a:t>A </a:t>
            </a:r>
            <a:r>
              <a:rPr lang="hu-HU" dirty="0" err="1"/>
              <a:t>javac</a:t>
            </a:r>
            <a:r>
              <a:rPr lang="hu-HU" dirty="0"/>
              <a:t> (</a:t>
            </a:r>
            <a:r>
              <a:rPr lang="hu-HU" i="1" dirty="0"/>
              <a:t>bin\</a:t>
            </a:r>
            <a:r>
              <a:rPr lang="hu-HU" i="1" dirty="0" err="1"/>
              <a:t>javac.exe</a:t>
            </a:r>
            <a:r>
              <a:rPr lang="hu-HU" dirty="0"/>
              <a:t>) fordító a szövegből olyan utasításokat állít elő, amelyeket a JVM (</a:t>
            </a:r>
            <a:r>
              <a:rPr lang="hu-HU" i="1" dirty="0"/>
              <a:t>Java </a:t>
            </a:r>
            <a:r>
              <a:rPr lang="hu-HU" i="1" dirty="0" err="1"/>
              <a:t>Virtual</a:t>
            </a:r>
            <a:r>
              <a:rPr lang="hu-HU" i="1" dirty="0"/>
              <a:t> </a:t>
            </a:r>
            <a:r>
              <a:rPr lang="hu-HU" i="1" dirty="0" err="1"/>
              <a:t>Machine</a:t>
            </a:r>
            <a:r>
              <a:rPr lang="hu-HU" i="1" dirty="0"/>
              <a:t>, </a:t>
            </a:r>
            <a:r>
              <a:rPr lang="hu-HU" i="1" dirty="0" err="1"/>
              <a:t>Java</a:t>
            </a:r>
            <a:r>
              <a:rPr lang="hu-HU" i="1" dirty="0"/>
              <a:t> virtuális gép</a:t>
            </a:r>
            <a:r>
              <a:rPr lang="hu-HU" dirty="0"/>
              <a:t>) végre tud hajtani. </a:t>
            </a:r>
            <a:endParaRPr lang="hu-HU" dirty="0" smtClean="0"/>
          </a:p>
          <a:p>
            <a:endParaRPr lang="hu-HU" sz="1000" dirty="0"/>
          </a:p>
          <a:p>
            <a:r>
              <a:rPr lang="hu-HU" sz="2000" dirty="0" smtClean="0"/>
              <a:t>Parancssori </a:t>
            </a:r>
            <a:r>
              <a:rPr lang="hu-HU" sz="2000" dirty="0"/>
              <a:t>ablak megnyitása, majd indítsuk el a </a:t>
            </a:r>
            <a:r>
              <a:rPr lang="hu-HU" sz="2000" i="1" dirty="0" err="1"/>
              <a:t>javac</a:t>
            </a:r>
            <a:r>
              <a:rPr lang="hu-HU" sz="2000" dirty="0"/>
              <a:t> fordítót</a:t>
            </a:r>
            <a:r>
              <a:rPr lang="hu-HU" sz="2000" dirty="0" smtClean="0"/>
              <a:t>:</a:t>
            </a:r>
          </a:p>
          <a:p>
            <a:r>
              <a:rPr lang="hu-HU" sz="2000" dirty="0" smtClean="0"/>
              <a:t> </a:t>
            </a:r>
            <a:endParaRPr lang="hu-HU" sz="1000" dirty="0" smtClean="0"/>
          </a:p>
          <a:p>
            <a:pPr algn="ctr"/>
            <a:r>
              <a:rPr lang="hu-HU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javac</a:t>
            </a:r>
            <a:r>
              <a:rPr lang="hu-HU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path</a:t>
            </a:r>
            <a:r>
              <a:rPr lang="hu-HU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\</a:t>
            </a:r>
            <a:r>
              <a:rPr lang="hu-HU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to</a:t>
            </a:r>
            <a:r>
              <a:rPr lang="hu-HU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\</a:t>
            </a:r>
            <a:r>
              <a:rPr lang="hu-HU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HelloWorld.java</a:t>
            </a:r>
            <a:endParaRPr lang="hu-HU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endParaRPr lang="hu-HU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hu-HU" sz="2000" dirty="0" smtClean="0"/>
              <a:t>Futtatás:</a:t>
            </a:r>
          </a:p>
          <a:p>
            <a:endParaRPr lang="hu-HU" sz="1000" dirty="0" smtClean="0"/>
          </a:p>
          <a:p>
            <a:r>
              <a:rPr lang="hu-HU" dirty="0" smtClean="0"/>
              <a:t>A </a:t>
            </a:r>
            <a:r>
              <a:rPr lang="hu-HU" dirty="0"/>
              <a:t>Java értelmező (bin\</a:t>
            </a:r>
            <a:r>
              <a:rPr lang="hu-HU" dirty="0" err="1"/>
              <a:t>java.exe</a:t>
            </a:r>
            <a:r>
              <a:rPr lang="hu-HU" dirty="0"/>
              <a:t>) </a:t>
            </a:r>
            <a:r>
              <a:rPr lang="hu-HU" dirty="0" smtClean="0"/>
              <a:t>értelmezi </a:t>
            </a:r>
            <a:r>
              <a:rPr lang="hu-HU" dirty="0"/>
              <a:t>a bájtkódú program utasításait, </a:t>
            </a:r>
            <a:r>
              <a:rPr lang="hu-HU" dirty="0" smtClean="0"/>
              <a:t>és futtatja azokat.</a:t>
            </a:r>
          </a:p>
          <a:p>
            <a:endParaRPr lang="hu-HU" sz="1000" dirty="0"/>
          </a:p>
          <a:p>
            <a:r>
              <a:rPr lang="hu-HU" dirty="0" smtClean="0"/>
              <a:t>Kiterjesztés </a:t>
            </a:r>
            <a:r>
              <a:rPr lang="hu-HU" dirty="0"/>
              <a:t>nélkül kell megadni a </a:t>
            </a:r>
            <a:r>
              <a:rPr lang="hu-HU" dirty="0" err="1"/>
              <a:t>HelloWorld.java</a:t>
            </a:r>
            <a:r>
              <a:rPr lang="hu-HU" dirty="0"/>
              <a:t> </a:t>
            </a:r>
            <a:r>
              <a:rPr lang="hu-HU" dirty="0" smtClean="0"/>
              <a:t>osztályt:</a:t>
            </a:r>
            <a:endParaRPr lang="hu-HU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hu-HU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hu-HU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java </a:t>
            </a:r>
            <a:r>
              <a:rPr lang="hu-HU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path</a:t>
            </a:r>
            <a:r>
              <a:rPr lang="hu-HU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\</a:t>
            </a:r>
            <a:r>
              <a:rPr lang="hu-HU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to</a:t>
            </a:r>
            <a:r>
              <a:rPr lang="hu-HU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\</a:t>
            </a:r>
            <a:r>
              <a:rPr lang="hu-HU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HelloWorld</a:t>
            </a:r>
            <a:endParaRPr lang="hu-HU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5" name="Picture 2" descr="Compiler és V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378628"/>
            <a:ext cx="8024018" cy="1381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5476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88640"/>
            <a:ext cx="6660232" cy="1944216"/>
          </a:xfrm>
        </p:spPr>
        <p:txBody>
          <a:bodyPr/>
          <a:lstStyle/>
          <a:p>
            <a:pPr algn="ctr"/>
            <a:r>
              <a:rPr lang="hu-HU" dirty="0" smtClean="0"/>
              <a:t>FUTTATHATÓ .JAR FÁJL LÉTREHOZÁSA NESTBEANS-BEN</a:t>
            </a:r>
            <a:endParaRPr lang="en-GB" dirty="0"/>
          </a:p>
        </p:txBody>
      </p:sp>
      <p:sp>
        <p:nvSpPr>
          <p:cNvPr id="2" name="Szövegdoboz 1"/>
          <p:cNvSpPr txBox="1"/>
          <p:nvPr/>
        </p:nvSpPr>
        <p:spPr>
          <a:xfrm>
            <a:off x="251520" y="2779181"/>
            <a:ext cx="8568953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 smtClean="0"/>
              <a:t>Java </a:t>
            </a:r>
            <a:r>
              <a:rPr lang="hu-HU" sz="2800" dirty="0" err="1"/>
              <a:t>Archive</a:t>
            </a:r>
            <a:r>
              <a:rPr lang="hu-HU" sz="2800" dirty="0"/>
              <a:t> (.</a:t>
            </a:r>
            <a:r>
              <a:rPr lang="hu-HU" sz="2800" dirty="0" err="1"/>
              <a:t>jar</a:t>
            </a:r>
            <a:r>
              <a:rPr lang="hu-HU" sz="2800" dirty="0"/>
              <a:t>) fájl létrehozása </a:t>
            </a:r>
            <a:r>
              <a:rPr lang="hu-HU" sz="2800" dirty="0" err="1"/>
              <a:t>Netbeansben</a:t>
            </a:r>
            <a:r>
              <a:rPr lang="en-US" sz="2800" dirty="0" smtClean="0"/>
              <a:t>:</a:t>
            </a:r>
            <a:endParaRPr lang="hu-HU" sz="2800" dirty="0" smtClean="0"/>
          </a:p>
          <a:p>
            <a:endParaRPr lang="en-US" sz="2800" dirty="0"/>
          </a:p>
          <a:p>
            <a:pPr marL="502920" lvl="1" indent="0">
              <a:buNone/>
            </a:pP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Run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/ </a:t>
            </a: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Clean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and </a:t>
            </a: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Build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Project </a:t>
            </a:r>
          </a:p>
          <a:p>
            <a:endParaRPr lang="hu-HU" sz="2800" dirty="0" smtClean="0"/>
          </a:p>
          <a:p>
            <a:r>
              <a:rPr lang="hu-HU" sz="2800" dirty="0" smtClean="0"/>
              <a:t>A </a:t>
            </a:r>
            <a:r>
              <a:rPr lang="hu-HU" sz="2800" dirty="0"/>
              <a:t>.</a:t>
            </a:r>
            <a:r>
              <a:rPr lang="hu-HU" sz="2800" dirty="0" err="1"/>
              <a:t>jar</a:t>
            </a:r>
            <a:r>
              <a:rPr lang="hu-HU" sz="2800" dirty="0"/>
              <a:t> fájl helye</a:t>
            </a:r>
            <a:r>
              <a:rPr lang="hu-HU" sz="2800" dirty="0" smtClean="0"/>
              <a:t>:</a:t>
            </a:r>
          </a:p>
          <a:p>
            <a:endParaRPr lang="hu-HU" sz="2800" dirty="0"/>
          </a:p>
          <a:p>
            <a:pPr marL="502920" lvl="1" indent="0">
              <a:buNone/>
            </a:pP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C:\...\Netbeans Project\</a:t>
            </a: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ProName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\</a:t>
            </a: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dist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\ </a:t>
            </a: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ProName.jar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hu-HU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4043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8172400" cy="864096"/>
          </a:xfrm>
        </p:spPr>
        <p:txBody>
          <a:bodyPr/>
          <a:lstStyle/>
          <a:p>
            <a:pPr algn="ctr"/>
            <a:r>
              <a:rPr lang="hu-HU" dirty="0" smtClean="0"/>
              <a:t>A JAVA PROGRAMOZÁSI NYELV</a:t>
            </a:r>
            <a:endParaRPr lang="en-GB" dirty="0"/>
          </a:p>
        </p:txBody>
      </p:sp>
      <p:sp>
        <p:nvSpPr>
          <p:cNvPr id="2" name="Szövegdoboz 1"/>
          <p:cNvSpPr txBox="1"/>
          <p:nvPr/>
        </p:nvSpPr>
        <p:spPr>
          <a:xfrm>
            <a:off x="251520" y="1196752"/>
            <a:ext cx="8568953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/>
              <a:t>A Java egy magas szintű nyelv a következő főbb </a:t>
            </a:r>
            <a:r>
              <a:rPr lang="hu-HU" sz="2400" dirty="0" smtClean="0"/>
              <a:t>jellemzőkkel:</a:t>
            </a:r>
          </a:p>
          <a:p>
            <a:endParaRPr lang="hu-HU" sz="2400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hu-HU" sz="2400" dirty="0" smtClean="0"/>
              <a:t>Egyszerű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hu-HU" sz="2400" dirty="0" smtClean="0"/>
              <a:t>Objektumorientált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hu-HU" sz="2400" dirty="0" smtClean="0"/>
              <a:t>Előfordított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hu-HU" sz="2400" dirty="0" smtClean="0"/>
              <a:t>Értelmezett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hu-HU" sz="2400" dirty="0" smtClean="0"/>
              <a:t>Robusztus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hu-HU" sz="2400" dirty="0" smtClean="0"/>
              <a:t>Biztonságos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hu-HU" sz="2400" dirty="0" smtClean="0"/>
              <a:t>Semleges architektúrájú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hu-HU" sz="2400" dirty="0" smtClean="0"/>
              <a:t>Hordozható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hu-HU" sz="2400" dirty="0" smtClean="0"/>
              <a:t>Nagy teljesítményű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hu-HU" sz="2400" dirty="0" smtClean="0"/>
              <a:t>Többszálú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hu-HU" sz="2400" dirty="0" smtClean="0"/>
              <a:t>Dinamikus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2457581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88640"/>
            <a:ext cx="7749480" cy="864096"/>
          </a:xfrm>
        </p:spPr>
        <p:txBody>
          <a:bodyPr/>
          <a:lstStyle/>
          <a:p>
            <a:pPr algn="ctr"/>
            <a:r>
              <a:rPr lang="hu-HU" dirty="0" smtClean="0"/>
              <a:t>JAVA PLATFORM</a:t>
            </a:r>
            <a:endParaRPr lang="en-GB" dirty="0"/>
          </a:p>
        </p:txBody>
      </p:sp>
      <p:sp>
        <p:nvSpPr>
          <p:cNvPr id="2" name="Szövegdoboz 1"/>
          <p:cNvSpPr txBox="1"/>
          <p:nvPr/>
        </p:nvSpPr>
        <p:spPr>
          <a:xfrm>
            <a:off x="251521" y="1938312"/>
            <a:ext cx="547260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/>
              <a:t>Java platform két </a:t>
            </a:r>
            <a:r>
              <a:rPr lang="hu-HU" sz="2400" dirty="0" smtClean="0"/>
              <a:t>komponense:</a:t>
            </a:r>
          </a:p>
          <a:p>
            <a:endParaRPr lang="hu-HU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dirty="0" smtClean="0"/>
              <a:t>Java </a:t>
            </a:r>
            <a:r>
              <a:rPr lang="hu-HU" sz="2400" dirty="0"/>
              <a:t>VM (Java </a:t>
            </a:r>
            <a:r>
              <a:rPr lang="hu-HU" sz="2400" dirty="0" err="1"/>
              <a:t>Virtual</a:t>
            </a:r>
            <a:r>
              <a:rPr lang="hu-HU" sz="2400" dirty="0"/>
              <a:t> </a:t>
            </a:r>
            <a:r>
              <a:rPr lang="hu-HU" sz="2400" dirty="0" err="1" smtClean="0"/>
              <a:t>Machine</a:t>
            </a:r>
            <a:r>
              <a:rPr lang="hu-HU" sz="2400" dirty="0" smtClean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u-HU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dirty="0" smtClean="0"/>
              <a:t>Java </a:t>
            </a:r>
            <a:r>
              <a:rPr lang="hu-HU" sz="2400" dirty="0"/>
              <a:t>API (Java </a:t>
            </a:r>
            <a:r>
              <a:rPr lang="hu-HU" sz="2400" dirty="0" err="1"/>
              <a:t>Application</a:t>
            </a:r>
            <a:r>
              <a:rPr lang="hu-HU" sz="2400" dirty="0"/>
              <a:t> </a:t>
            </a:r>
            <a:r>
              <a:rPr lang="hu-HU" sz="2400" dirty="0" err="1"/>
              <a:t>P</a:t>
            </a:r>
            <a:r>
              <a:rPr lang="hu-HU" sz="2400" dirty="0" err="1" smtClean="0"/>
              <a:t>rogramming</a:t>
            </a:r>
            <a:r>
              <a:rPr lang="hu-HU" sz="2400" dirty="0" smtClean="0"/>
              <a:t> </a:t>
            </a:r>
            <a:r>
              <a:rPr lang="hu-HU" sz="2400" dirty="0" err="1" smtClean="0"/>
              <a:t>Interface</a:t>
            </a:r>
            <a:r>
              <a:rPr lang="hu-HU" sz="2400" dirty="0" smtClean="0"/>
              <a:t>)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hu-HU" sz="2400" dirty="0" smtClean="0"/>
              <a:t>Több </a:t>
            </a:r>
            <a:r>
              <a:rPr lang="hu-HU" sz="2400" dirty="0"/>
              <a:t>ezer, használatra kész szoftverkomponenst </a:t>
            </a:r>
            <a:r>
              <a:rPr lang="hu-HU" sz="2400" dirty="0" smtClean="0"/>
              <a:t>tartalmaz.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hu-HU" sz="2400" dirty="0" smtClean="0"/>
              <a:t>Az </a:t>
            </a:r>
            <a:r>
              <a:rPr lang="hu-HU" sz="2400" dirty="0"/>
              <a:t>osztályok és </a:t>
            </a:r>
            <a:r>
              <a:rPr lang="hu-HU" sz="2400" dirty="0" smtClean="0"/>
              <a:t>interfészek csomagokba </a:t>
            </a:r>
            <a:r>
              <a:rPr lang="hu-HU" sz="2400" dirty="0"/>
              <a:t>vannak </a:t>
            </a:r>
            <a:r>
              <a:rPr lang="hu-HU" sz="2400" dirty="0" smtClean="0"/>
              <a:t>szervezve.</a:t>
            </a:r>
            <a:endParaRPr lang="hu-HU" sz="2400" dirty="0"/>
          </a:p>
          <a:p>
            <a:endParaRPr lang="hu-HU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4" name="Tartalom helye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48064" y="1772816"/>
            <a:ext cx="3806190" cy="1783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044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88640"/>
            <a:ext cx="7749480" cy="864096"/>
          </a:xfrm>
        </p:spPr>
        <p:txBody>
          <a:bodyPr/>
          <a:lstStyle/>
          <a:p>
            <a:pPr algn="ctr"/>
            <a:r>
              <a:rPr lang="hu-HU" dirty="0" smtClean="0"/>
              <a:t>JAVA PLATFORM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662065"/>
          </a:xfrm>
        </p:spPr>
        <p:txBody>
          <a:bodyPr/>
          <a:lstStyle/>
          <a:p>
            <a:pPr marL="0" indent="0">
              <a:buNone/>
            </a:pPr>
            <a:r>
              <a:rPr lang="hu-HU" sz="2400" dirty="0"/>
              <a:t>A platform-független Java kód valamivel lassabb, mint a natív </a:t>
            </a:r>
            <a:r>
              <a:rPr lang="hu-HU" sz="2400" dirty="0" smtClean="0"/>
              <a:t>kód.</a:t>
            </a:r>
          </a:p>
          <a:p>
            <a:pPr marL="0" indent="0">
              <a:buNone/>
            </a:pPr>
            <a:endParaRPr lang="hu-HU" sz="2400" dirty="0" smtClean="0"/>
          </a:p>
          <a:p>
            <a:r>
              <a:rPr lang="hu-HU" sz="2400" dirty="0" smtClean="0"/>
              <a:t>Jó </a:t>
            </a:r>
            <a:r>
              <a:rPr lang="hu-HU" sz="2400" dirty="0"/>
              <a:t>fordítóval, optimalizált értelmezővel és JIT bájtkód fordítóval a különbség elég kicsi </a:t>
            </a:r>
            <a:r>
              <a:rPr lang="hu-HU" sz="2400" dirty="0" smtClean="0"/>
              <a:t>lehet</a:t>
            </a:r>
          </a:p>
          <a:p>
            <a:endParaRPr lang="hu-HU" sz="2400" dirty="0" smtClean="0"/>
          </a:p>
          <a:p>
            <a:r>
              <a:rPr lang="hu-HU" sz="2400" dirty="0" smtClean="0"/>
              <a:t>JIT </a:t>
            </a:r>
            <a:r>
              <a:rPr lang="hu-HU" sz="2400" dirty="0"/>
              <a:t>(</a:t>
            </a:r>
            <a:r>
              <a:rPr lang="hu-HU" sz="2400" dirty="0" err="1"/>
              <a:t>Just</a:t>
            </a:r>
            <a:r>
              <a:rPr lang="hu-HU" sz="2400" dirty="0"/>
              <a:t> </a:t>
            </a:r>
            <a:r>
              <a:rPr lang="hu-HU" sz="2400" dirty="0" err="1"/>
              <a:t>In</a:t>
            </a:r>
            <a:r>
              <a:rPr lang="hu-HU" sz="2400" dirty="0"/>
              <a:t> Time) </a:t>
            </a:r>
            <a:r>
              <a:rPr lang="hu-HU" sz="2400" dirty="0">
                <a:sym typeface="Wingdings" panose="05000000000000000000" pitchFamily="2" charset="2"/>
              </a:rPr>
              <a:t> Az első futtatás előtt natív kódra fordul a bájtkód  További futtatáskor már a natív kód </a:t>
            </a:r>
            <a:r>
              <a:rPr lang="hu-HU" sz="2400" dirty="0" smtClean="0">
                <a:sym typeface="Wingdings" panose="05000000000000000000" pitchFamily="2" charset="2"/>
              </a:rPr>
              <a:t>futtatható</a:t>
            </a:r>
          </a:p>
          <a:p>
            <a:endParaRPr lang="hu-HU" sz="2400" dirty="0" smtClean="0">
              <a:sym typeface="Wingdings" panose="05000000000000000000" pitchFamily="2" charset="2"/>
            </a:endParaRPr>
          </a:p>
          <a:p>
            <a:r>
              <a:rPr lang="hu-HU" sz="2400" dirty="0" smtClean="0">
                <a:sym typeface="Wingdings" panose="05000000000000000000" pitchFamily="2" charset="2"/>
              </a:rPr>
              <a:t>Az </a:t>
            </a:r>
            <a:r>
              <a:rPr lang="hu-HU" sz="2400" dirty="0">
                <a:sym typeface="Wingdings" panose="05000000000000000000" pitchFamily="2" charset="2"/>
              </a:rPr>
              <a:t>első futtatás több ideig tarthat</a:t>
            </a:r>
            <a:endParaRPr lang="hu-HU" sz="2400" dirty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12247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88640"/>
            <a:ext cx="7749480" cy="864096"/>
          </a:xfrm>
        </p:spPr>
        <p:txBody>
          <a:bodyPr/>
          <a:lstStyle/>
          <a:p>
            <a:pPr algn="ctr"/>
            <a:r>
              <a:rPr lang="hu-HU" dirty="0" smtClean="0"/>
              <a:t>JAVA TECHNOLÓGIA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950098"/>
          </a:xfrm>
        </p:spPr>
        <p:txBody>
          <a:bodyPr/>
          <a:lstStyle/>
          <a:p>
            <a:pPr marL="0" indent="0">
              <a:buNone/>
            </a:pPr>
            <a:r>
              <a:rPr lang="hu-HU" sz="2400" dirty="0"/>
              <a:t>Többféle alkalmazás készíthető Java </a:t>
            </a:r>
            <a:r>
              <a:rPr lang="hu-HU" sz="2400" dirty="0" smtClean="0"/>
              <a:t>nyelven:</a:t>
            </a:r>
          </a:p>
          <a:p>
            <a:pPr marL="0" indent="0">
              <a:buNone/>
            </a:pPr>
            <a:endParaRPr lang="hu-HU" sz="800" b="1" dirty="0"/>
          </a:p>
          <a:p>
            <a:pPr marL="0" indent="0">
              <a:buNone/>
            </a:pPr>
            <a:r>
              <a:rPr lang="hu-HU" sz="2400" b="1" dirty="0" smtClean="0"/>
              <a:t>Asztali </a:t>
            </a:r>
            <a:r>
              <a:rPr lang="hu-HU" sz="2400" b="1" dirty="0"/>
              <a:t>alkalmazás: </a:t>
            </a:r>
            <a:r>
              <a:rPr lang="hu-HU" sz="2400" dirty="0"/>
              <a:t>közvetlenül a Java platformon </a:t>
            </a:r>
            <a:r>
              <a:rPr lang="hu-HU" sz="2400" dirty="0" smtClean="0"/>
              <a:t>futtatható. </a:t>
            </a:r>
          </a:p>
          <a:p>
            <a:pPr marL="0" indent="0">
              <a:buNone/>
            </a:pPr>
            <a:endParaRPr lang="hu-HU" sz="800" dirty="0" smtClean="0"/>
          </a:p>
          <a:p>
            <a:pPr marL="0" indent="0">
              <a:buNone/>
            </a:pPr>
            <a:r>
              <a:rPr lang="hu-HU" sz="2400" b="1" dirty="0" err="1" smtClean="0"/>
              <a:t>Servlet</a:t>
            </a:r>
            <a:r>
              <a:rPr lang="hu-HU" sz="2400" b="1" dirty="0"/>
              <a:t>: </a:t>
            </a:r>
            <a:r>
              <a:rPr lang="hu-HU" sz="2400" dirty="0"/>
              <a:t>szerver oldalon fut, de </a:t>
            </a:r>
            <a:r>
              <a:rPr lang="hu-HU" sz="2400" dirty="0" smtClean="0"/>
              <a:t>nem </a:t>
            </a:r>
            <a:r>
              <a:rPr lang="hu-HU" sz="2400" dirty="0"/>
              <a:t>önállóan, hanem egy szerver-futtatókörnyezet </a:t>
            </a:r>
            <a:r>
              <a:rPr lang="hu-HU" sz="2400" dirty="0" smtClean="0"/>
              <a:t>részeként.</a:t>
            </a:r>
          </a:p>
          <a:p>
            <a:pPr marL="0" indent="0">
              <a:buNone/>
            </a:pPr>
            <a:endParaRPr lang="hu-HU" sz="800" dirty="0" smtClean="0"/>
          </a:p>
          <a:p>
            <a:pPr marL="0" indent="0">
              <a:buNone/>
            </a:pPr>
            <a:r>
              <a:rPr lang="hu-HU" sz="2400" b="1" dirty="0" err="1" smtClean="0"/>
              <a:t>Midlet</a:t>
            </a:r>
            <a:r>
              <a:rPr lang="hu-HU" sz="2400" b="1" dirty="0"/>
              <a:t>: </a:t>
            </a:r>
            <a:r>
              <a:rPr lang="hu-HU" sz="2400" dirty="0"/>
              <a:t>a mobil telefonon, kézi számítógépen futó alkalmazást hívjuk </a:t>
            </a:r>
            <a:r>
              <a:rPr lang="hu-HU" sz="2400" dirty="0" err="1" smtClean="0"/>
              <a:t>midletnek</a:t>
            </a:r>
            <a:r>
              <a:rPr lang="hu-HU" sz="2400" dirty="0" smtClean="0"/>
              <a:t>.</a:t>
            </a:r>
          </a:p>
          <a:p>
            <a:pPr marL="0" indent="0">
              <a:buNone/>
            </a:pPr>
            <a:endParaRPr lang="hu-HU" sz="800" b="1" dirty="0" smtClean="0"/>
          </a:p>
          <a:p>
            <a:pPr marL="0" indent="0">
              <a:buNone/>
            </a:pPr>
            <a:r>
              <a:rPr lang="hu-HU" sz="2400" b="1" dirty="0" err="1" smtClean="0"/>
              <a:t>Applet</a:t>
            </a:r>
            <a:r>
              <a:rPr lang="hu-HU" sz="2400" dirty="0"/>
              <a:t>: olyan program, amely bizonyos megszorításokkal futtatható Javát ismerő böngészőben. </a:t>
            </a:r>
            <a:r>
              <a:rPr lang="hu-HU" sz="2400" dirty="0" smtClean="0"/>
              <a:t>Mára </a:t>
            </a:r>
            <a:r>
              <a:rPr lang="hu-HU" sz="2400" dirty="0" err="1" smtClean="0"/>
              <a:t>biztonségi</a:t>
            </a:r>
            <a:r>
              <a:rPr lang="hu-HU" sz="2400" dirty="0" smtClean="0"/>
              <a:t> okokból ez </a:t>
            </a:r>
            <a:r>
              <a:rPr lang="hu-HU" sz="2400" dirty="0"/>
              <a:t>a felhasználás visszaszorult.</a:t>
            </a:r>
          </a:p>
          <a:p>
            <a:pPr marL="0" indent="0">
              <a:buNone/>
            </a:pP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4246554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88640"/>
            <a:ext cx="7749480" cy="864096"/>
          </a:xfrm>
        </p:spPr>
        <p:txBody>
          <a:bodyPr/>
          <a:lstStyle/>
          <a:p>
            <a:pPr algn="ctr"/>
            <a:r>
              <a:rPr lang="hu-HU" dirty="0" smtClean="0"/>
              <a:t>JAVA API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5400600"/>
          </a:xfrm>
        </p:spPr>
        <p:txBody>
          <a:bodyPr/>
          <a:lstStyle/>
          <a:p>
            <a:pPr marL="280987" indent="-285750">
              <a:buFont typeface="Wingdings" panose="05000000000000000000" pitchFamily="2" charset="2"/>
              <a:buChar char="§"/>
            </a:pPr>
            <a:r>
              <a:rPr lang="hu-HU" sz="1800" b="1" dirty="0" smtClean="0"/>
              <a:t>Alap </a:t>
            </a:r>
            <a:r>
              <a:rPr lang="hu-HU" sz="1800" b="1" dirty="0"/>
              <a:t>összetevők</a:t>
            </a:r>
            <a:r>
              <a:rPr lang="hu-HU" sz="1800" dirty="0"/>
              <a:t>: objektumok, </a:t>
            </a:r>
            <a:r>
              <a:rPr lang="hu-HU" sz="1800" dirty="0" err="1"/>
              <a:t>stringek</a:t>
            </a:r>
            <a:r>
              <a:rPr lang="hu-HU" sz="1800" dirty="0"/>
              <a:t>, szálak, számok, I/O, adatstruktúrák, dátum és időkezelés, </a:t>
            </a:r>
            <a:r>
              <a:rPr lang="hu-HU" sz="1800" dirty="0" smtClean="0"/>
              <a:t>stb.</a:t>
            </a:r>
          </a:p>
          <a:p>
            <a:pPr marL="280987" indent="-285750">
              <a:buFont typeface="Wingdings" panose="05000000000000000000" pitchFamily="2" charset="2"/>
              <a:buChar char="§"/>
            </a:pPr>
            <a:r>
              <a:rPr lang="hu-HU" sz="1800" b="1" dirty="0" smtClean="0"/>
              <a:t>Hálózatok</a:t>
            </a:r>
            <a:r>
              <a:rPr lang="hu-HU" sz="1800" dirty="0"/>
              <a:t>: URL, TCP, UDP, </a:t>
            </a:r>
            <a:r>
              <a:rPr lang="hu-HU" sz="1800" dirty="0" err="1"/>
              <a:t>socket-ek</a:t>
            </a:r>
            <a:r>
              <a:rPr lang="hu-HU" sz="1800" dirty="0"/>
              <a:t>, IP </a:t>
            </a:r>
            <a:r>
              <a:rPr lang="hu-HU" sz="1800" dirty="0" smtClean="0"/>
              <a:t>címzés.</a:t>
            </a:r>
          </a:p>
          <a:p>
            <a:pPr marL="280987" indent="-285750">
              <a:buFont typeface="Wingdings" panose="05000000000000000000" pitchFamily="2" charset="2"/>
              <a:buChar char="§"/>
            </a:pPr>
            <a:r>
              <a:rPr lang="hu-HU" sz="1800" b="1" dirty="0" smtClean="0"/>
              <a:t>Nemzetközi </a:t>
            </a:r>
            <a:r>
              <a:rPr lang="hu-HU" sz="1800" b="1" dirty="0"/>
              <a:t>programozás</a:t>
            </a:r>
            <a:r>
              <a:rPr lang="hu-HU" sz="1800" dirty="0"/>
              <a:t>: Segítség az egész világon használható alkalmazások írásához. A programok könnyeden tudnak alkalmazkodni a helyi sajátosságokhoz, és többféle nyelven kommunikálni a felhasználókkal</a:t>
            </a:r>
            <a:r>
              <a:rPr lang="hu-HU" sz="1800" dirty="0" smtClean="0"/>
              <a:t>.</a:t>
            </a:r>
          </a:p>
          <a:p>
            <a:pPr marL="280987" indent="-285750">
              <a:buFont typeface="Wingdings" panose="05000000000000000000" pitchFamily="2" charset="2"/>
              <a:buChar char="§"/>
            </a:pPr>
            <a:r>
              <a:rPr lang="hu-HU" sz="1800" b="1" dirty="0"/>
              <a:t>Biztonság</a:t>
            </a:r>
            <a:r>
              <a:rPr lang="hu-HU" sz="1800" dirty="0"/>
              <a:t>: alacsony es magas szintű vedelem, beleértve az elektronikus aláírást, titkos-, es nyilvános kulcsú titkosítást, hozzáférés-szabályozást es </a:t>
            </a:r>
            <a:r>
              <a:rPr lang="hu-HU" sz="1800" dirty="0" smtClean="0"/>
              <a:t>azonosítást.</a:t>
            </a:r>
            <a:endParaRPr lang="hu-HU" sz="1800" dirty="0"/>
          </a:p>
          <a:p>
            <a:pPr marL="280987" indent="-285750">
              <a:buFont typeface="Wingdings" panose="05000000000000000000" pitchFamily="2" charset="2"/>
              <a:buChar char="§"/>
            </a:pPr>
            <a:r>
              <a:rPr lang="hu-HU" sz="1800" b="1" dirty="0"/>
              <a:t>Szoftver komponensek</a:t>
            </a:r>
            <a:r>
              <a:rPr lang="hu-HU" sz="1800" dirty="0"/>
              <a:t>: a </a:t>
            </a:r>
            <a:r>
              <a:rPr lang="hu-HU" sz="1800" dirty="0" err="1"/>
              <a:t>JavaBeans</a:t>
            </a:r>
            <a:r>
              <a:rPr lang="hu-HU" sz="1800" dirty="0"/>
              <a:t> használatával könnyen összeilleszthető komponenseket  </a:t>
            </a:r>
            <a:r>
              <a:rPr lang="hu-HU" sz="1800" dirty="0" smtClean="0"/>
              <a:t>fejleszthetünk.</a:t>
            </a:r>
            <a:endParaRPr lang="hu-HU" sz="1800" dirty="0"/>
          </a:p>
          <a:p>
            <a:pPr marL="280987" indent="-285750">
              <a:buFont typeface="Wingdings" panose="05000000000000000000" pitchFamily="2" charset="2"/>
              <a:buChar char="§"/>
            </a:pPr>
            <a:r>
              <a:rPr lang="hu-HU" sz="1800" b="1" dirty="0"/>
              <a:t>Objektum </a:t>
            </a:r>
            <a:r>
              <a:rPr lang="hu-HU" sz="1800" b="1" dirty="0" err="1"/>
              <a:t>szerializáció</a:t>
            </a:r>
            <a:r>
              <a:rPr lang="hu-HU" sz="1800" dirty="0"/>
              <a:t>: lehetővé teszi a könnyűsúlyú </a:t>
            </a:r>
            <a:r>
              <a:rPr lang="hu-HU" sz="1800" dirty="0" err="1"/>
              <a:t>perzisztenciát</a:t>
            </a:r>
            <a:r>
              <a:rPr lang="hu-HU" sz="1800" dirty="0"/>
              <a:t> es az </a:t>
            </a:r>
            <a:r>
              <a:rPr lang="hu-HU" sz="1800" dirty="0" err="1" smtClean="0"/>
              <a:t>RMI-t</a:t>
            </a:r>
            <a:r>
              <a:rPr lang="hu-HU" sz="1800" dirty="0" smtClean="0"/>
              <a:t>.</a:t>
            </a:r>
            <a:endParaRPr lang="hu-HU" sz="1800" dirty="0"/>
          </a:p>
          <a:p>
            <a:pPr marL="280987" indent="-285750">
              <a:buFont typeface="Wingdings" panose="05000000000000000000" pitchFamily="2" charset="2"/>
              <a:buChar char="§"/>
            </a:pPr>
            <a:r>
              <a:rPr lang="hu-HU" sz="1800" b="1" dirty="0" smtClean="0"/>
              <a:t>JDBC</a:t>
            </a:r>
            <a:r>
              <a:rPr lang="hu-HU" sz="1800" dirty="0"/>
              <a:t>: relációs adatbázis-kezelők szeles köréhez nyújt egységes elérési </a:t>
            </a:r>
            <a:r>
              <a:rPr lang="hu-HU" sz="1800" dirty="0" smtClean="0"/>
              <a:t>felületet.</a:t>
            </a:r>
          </a:p>
          <a:p>
            <a:pPr marL="280987" indent="-285750">
              <a:buFont typeface="Wingdings" panose="05000000000000000000" pitchFamily="2" charset="2"/>
              <a:buChar char="§"/>
            </a:pPr>
            <a:r>
              <a:rPr lang="hu-HU" sz="1800" dirty="0" smtClean="0"/>
              <a:t>A </a:t>
            </a:r>
            <a:r>
              <a:rPr lang="hu-HU" sz="1800" dirty="0"/>
              <a:t>Java platform ezen felül tartalmaz </a:t>
            </a:r>
            <a:r>
              <a:rPr lang="hu-HU" sz="1800" dirty="0" err="1"/>
              <a:t>API-t</a:t>
            </a:r>
            <a:r>
              <a:rPr lang="hu-HU" sz="1800" dirty="0"/>
              <a:t> a 2D és 3D grafikához, szerverekhez, telefóniához, beszédfeldolgozáshoz, animációhoz </a:t>
            </a:r>
            <a:r>
              <a:rPr lang="hu-HU" sz="1800" dirty="0" smtClean="0"/>
              <a:t>stb.</a:t>
            </a:r>
            <a:endParaRPr lang="hu-HU" sz="2000" dirty="0" smtClean="0"/>
          </a:p>
          <a:p>
            <a:pPr marL="0" indent="0">
              <a:buNone/>
            </a:pP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607534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88640"/>
            <a:ext cx="7749480" cy="864096"/>
          </a:xfrm>
        </p:spPr>
        <p:txBody>
          <a:bodyPr/>
          <a:lstStyle/>
          <a:p>
            <a:pPr algn="ctr"/>
            <a:r>
              <a:rPr lang="hu-HU" dirty="0" smtClean="0"/>
              <a:t>VÁLTOZÓK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968552"/>
          </a:xfrm>
        </p:spPr>
        <p:txBody>
          <a:bodyPr/>
          <a:lstStyle/>
          <a:p>
            <a:pPr marL="0" lvl="0" indent="0">
              <a:buNone/>
            </a:pPr>
            <a:r>
              <a:rPr lang="hu-HU" sz="3600" dirty="0"/>
              <a:t>Konvenció a változó nevére</a:t>
            </a:r>
            <a:r>
              <a:rPr lang="hu-HU" sz="3600" dirty="0" smtClean="0"/>
              <a:t>:</a:t>
            </a:r>
          </a:p>
          <a:p>
            <a:pPr marL="0" lvl="0" indent="0">
              <a:buNone/>
            </a:pPr>
            <a:endParaRPr lang="hu-HU" dirty="0" smtClean="0"/>
          </a:p>
          <a:p>
            <a:pPr lvl="0">
              <a:buFont typeface="Wingdings" panose="05000000000000000000" pitchFamily="2" charset="2"/>
              <a:buChar char="§"/>
            </a:pPr>
            <a:r>
              <a:rPr lang="hu-HU" i="1" dirty="0" err="1" smtClean="0"/>
              <a:t>camelCase</a:t>
            </a:r>
            <a:r>
              <a:rPr lang="hu-HU" i="1" dirty="0" smtClean="0"/>
              <a:t> </a:t>
            </a:r>
            <a:r>
              <a:rPr lang="hu-HU" dirty="0"/>
              <a:t>konvenció – Első szó kisbetűvel kezdődik, a többi nagybetűvel</a:t>
            </a:r>
            <a:r>
              <a:rPr lang="hu-HU" dirty="0" smtClean="0"/>
              <a:t>.</a:t>
            </a:r>
          </a:p>
          <a:p>
            <a:pPr marL="0" lvl="0" indent="0">
              <a:buNone/>
            </a:pPr>
            <a:endParaRPr lang="hu-HU" dirty="0" smtClean="0"/>
          </a:p>
          <a:p>
            <a:pPr lvl="0">
              <a:buFont typeface="Wingdings" panose="05000000000000000000" pitchFamily="2" charset="2"/>
              <a:buChar char="§"/>
            </a:pPr>
            <a:r>
              <a:rPr lang="hu-HU" dirty="0" smtClean="0"/>
              <a:t>Nem </a:t>
            </a:r>
            <a:r>
              <a:rPr lang="hu-HU" dirty="0"/>
              <a:t>kezdődhet </a:t>
            </a:r>
            <a:r>
              <a:rPr lang="hu-HU" dirty="0" smtClean="0"/>
              <a:t>számmal.</a:t>
            </a:r>
          </a:p>
          <a:p>
            <a:pPr marL="0" lvl="0" indent="0">
              <a:buNone/>
            </a:pPr>
            <a:endParaRPr lang="hu-HU" dirty="0" smtClean="0"/>
          </a:p>
          <a:p>
            <a:pPr lvl="0">
              <a:buFont typeface="Wingdings" panose="05000000000000000000" pitchFamily="2" charset="2"/>
              <a:buChar char="§"/>
            </a:pPr>
            <a:r>
              <a:rPr lang="hu-HU" dirty="0" smtClean="0"/>
              <a:t>Nem </a:t>
            </a:r>
            <a:r>
              <a:rPr lang="hu-HU" dirty="0"/>
              <a:t>lehet foglalt név, egyedinek kell </a:t>
            </a:r>
            <a:r>
              <a:rPr lang="hu-HU" dirty="0" smtClean="0"/>
              <a:t>lennie.</a:t>
            </a:r>
            <a:endParaRPr lang="hu-HU" dirty="0"/>
          </a:p>
          <a:p>
            <a:pPr marL="0" indent="0">
              <a:buNone/>
            </a:pP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601388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16632"/>
            <a:ext cx="7749480" cy="864096"/>
          </a:xfrm>
        </p:spPr>
        <p:txBody>
          <a:bodyPr/>
          <a:lstStyle/>
          <a:p>
            <a:pPr algn="ctr"/>
            <a:r>
              <a:rPr lang="hu-HU" dirty="0" smtClean="0"/>
              <a:t>PRIMITÍV TÍPUSOK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1052736"/>
            <a:ext cx="7416824" cy="3528392"/>
          </a:xfrm>
        </p:spPr>
        <p:txBody>
          <a:bodyPr/>
          <a:lstStyle/>
          <a:p>
            <a:pPr marL="0" lvl="0" indent="0">
              <a:buNone/>
            </a:pPr>
            <a:r>
              <a:rPr lang="hu-HU" sz="2000" dirty="0"/>
              <a:t>Primitív típusok: </a:t>
            </a:r>
            <a:endParaRPr lang="hu-HU" sz="2000" dirty="0" smtClean="0"/>
          </a:p>
          <a:p>
            <a:pPr marL="0" lvl="0" indent="0">
              <a:buNone/>
            </a:pPr>
            <a:r>
              <a:rPr lang="hu-HU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byte (előjeles egész, 8 bit)</a:t>
            </a:r>
          </a:p>
          <a:p>
            <a:pPr marL="0" lvl="0" indent="0">
              <a:buNone/>
            </a:pPr>
            <a:r>
              <a:rPr lang="hu-HU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short</a:t>
            </a:r>
            <a:r>
              <a:rPr lang="hu-HU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(előjeles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egész</a:t>
            </a:r>
            <a:r>
              <a:rPr lang="hu-HU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16 bit)</a:t>
            </a:r>
          </a:p>
          <a:p>
            <a:pPr marL="0" lvl="0" indent="0">
              <a:buNone/>
            </a:pPr>
            <a:r>
              <a:rPr lang="hu-HU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int (előjeles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egész</a:t>
            </a:r>
            <a:r>
              <a:rPr lang="hu-HU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32 bit)</a:t>
            </a:r>
          </a:p>
          <a:p>
            <a:pPr marL="0" lvl="0" indent="0">
              <a:buNone/>
            </a:pPr>
            <a:r>
              <a:rPr lang="hu-HU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hu-HU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(előjeles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egész</a:t>
            </a:r>
            <a:r>
              <a:rPr lang="hu-HU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64 bit)</a:t>
            </a:r>
          </a:p>
          <a:p>
            <a:pPr marL="0" lvl="0" indent="0">
              <a:buNone/>
            </a:pPr>
            <a:r>
              <a:rPr lang="hu-HU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hu-HU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(IEEE 754 lebegő pontos, 32 bit)</a:t>
            </a:r>
          </a:p>
          <a:p>
            <a:pPr marL="0" lvl="0" indent="0">
              <a:buNone/>
            </a:pP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</a:t>
            </a:r>
            <a:r>
              <a:rPr lang="hu-HU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ouble</a:t>
            </a:r>
            <a:r>
              <a:rPr lang="hu-HU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(IEEE 754 lebegő pontos, 64 bit)</a:t>
            </a:r>
          </a:p>
          <a:p>
            <a:pPr marL="0" lvl="0" indent="0">
              <a:buNone/>
            </a:pP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hu-HU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har</a:t>
            </a:r>
            <a:r>
              <a:rPr lang="hu-HU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hu-HU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unicode</a:t>
            </a:r>
            <a:r>
              <a:rPr lang="hu-HU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karakter, 16 bit)</a:t>
            </a:r>
          </a:p>
          <a:p>
            <a:pPr marL="0" lvl="0" indent="0">
              <a:buNone/>
            </a:pP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hu-HU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oolean</a:t>
            </a:r>
            <a:r>
              <a:rPr lang="hu-HU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(logikai érték, 1 bit 32 </a:t>
            </a:r>
            <a:r>
              <a:rPr lang="hu-HU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bitból</a:t>
            </a:r>
            <a:r>
              <a:rPr lang="hu-HU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hu-HU" sz="2000" dirty="0">
              <a:cs typeface="Courier New" panose="02070309020205020404" pitchFamily="49" charset="0"/>
            </a:endParaRPr>
          </a:p>
        </p:txBody>
      </p:sp>
      <p:sp>
        <p:nvSpPr>
          <p:cNvPr id="2" name="Szövegdoboz 1"/>
          <p:cNvSpPr txBox="1"/>
          <p:nvPr/>
        </p:nvSpPr>
        <p:spPr>
          <a:xfrm>
            <a:off x="395536" y="4668939"/>
            <a:ext cx="634019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 smtClean="0"/>
              <a:t>Példák:</a:t>
            </a:r>
          </a:p>
          <a:p>
            <a:r>
              <a:rPr lang="hu-HU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mIntVariable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hu-HU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13;</a:t>
            </a:r>
          </a:p>
          <a:p>
            <a:r>
              <a:rPr lang="hu-HU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hu-HU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mDoubleVariable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hu-HU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3.14;</a:t>
            </a:r>
          </a:p>
          <a:p>
            <a:r>
              <a:rPr lang="hu-HU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hu-HU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mFloatVariable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hu-HU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3.14f;</a:t>
            </a:r>
          </a:p>
          <a:p>
            <a:r>
              <a:rPr lang="hu-HU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hu-HU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mCharVariable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’a</a:t>
            </a:r>
            <a:r>
              <a:rPr lang="hu-HU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’;</a:t>
            </a:r>
          </a:p>
          <a:p>
            <a:r>
              <a:rPr lang="hu-HU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hu-HU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mStringVariable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”karakterlánc</a:t>
            </a:r>
            <a:r>
              <a:rPr lang="hu-HU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”;</a:t>
            </a:r>
            <a:endParaRPr lang="hu-HU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313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88640"/>
            <a:ext cx="7749480" cy="1296144"/>
          </a:xfrm>
        </p:spPr>
        <p:txBody>
          <a:bodyPr/>
          <a:lstStyle/>
          <a:p>
            <a:pPr algn="ctr"/>
            <a:r>
              <a:rPr lang="hu-HU" dirty="0" smtClean="0"/>
              <a:t>VÁLTOZÓ ÉRTÉKÉNEK VÉGLEGESÍTÉSE</a:t>
            </a:r>
            <a:endParaRPr lang="en-GB" dirty="0"/>
          </a:p>
        </p:txBody>
      </p:sp>
      <p:sp>
        <p:nvSpPr>
          <p:cNvPr id="4" name="Tartalom helye 3"/>
          <p:cNvSpPr>
            <a:spLocks noGrp="1"/>
          </p:cNvSpPr>
          <p:nvPr>
            <p:ph idx="1"/>
          </p:nvPr>
        </p:nvSpPr>
        <p:spPr>
          <a:xfrm>
            <a:off x="457200" y="1825650"/>
            <a:ext cx="8229600" cy="4771702"/>
          </a:xfrm>
        </p:spPr>
        <p:txBody>
          <a:bodyPr/>
          <a:lstStyle/>
          <a:p>
            <a:pPr lvl="0">
              <a:buFont typeface="Wingdings" panose="05000000000000000000" pitchFamily="2" charset="2"/>
              <a:buChar char="§"/>
            </a:pPr>
            <a:r>
              <a:rPr lang="hu-HU" sz="2400" dirty="0" smtClean="0"/>
              <a:t>A </a:t>
            </a:r>
            <a:r>
              <a:rPr lang="hu-HU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final</a:t>
            </a:r>
            <a:r>
              <a:rPr lang="hu-HU" sz="2400" dirty="0" smtClean="0"/>
              <a:t> </a:t>
            </a:r>
            <a:r>
              <a:rPr lang="hu-HU" sz="2400" dirty="0"/>
              <a:t>kulcsszóval tehető egy változó </a:t>
            </a:r>
            <a:r>
              <a:rPr lang="hu-HU" sz="2400" dirty="0" smtClean="0"/>
              <a:t>véglegessé.</a:t>
            </a:r>
            <a:endParaRPr lang="hu-HU" sz="2400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hu-HU" sz="2400" dirty="0"/>
              <a:t>Értéke inicializálás után nem változtatható meg (más nyelvekben ezt konstans változónak hívják</a:t>
            </a:r>
            <a:r>
              <a:rPr lang="hu-HU" sz="2400" dirty="0" smtClean="0"/>
              <a:t>).</a:t>
            </a:r>
            <a:endParaRPr lang="hu-HU" sz="2400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hu-HU" sz="2400" dirty="0"/>
              <a:t>Nem kötelező inicializálni egyből, de addig nem használható a </a:t>
            </a:r>
            <a:r>
              <a:rPr lang="hu-HU" sz="2400" dirty="0" smtClean="0"/>
              <a:t>változó.</a:t>
            </a:r>
            <a:endParaRPr lang="hu-HU" sz="2400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hu-HU" sz="2400" dirty="0"/>
              <a:t>Konvenció, hogy a változó neveiben szereplő szavakat nagybetűvel kell írni és a szavakat aláhúzás karakterrel elválasztani.</a:t>
            </a:r>
          </a:p>
          <a:p>
            <a:pPr marL="0" lvl="0" indent="0">
              <a:buNone/>
            </a:pPr>
            <a:endParaRPr lang="hu-HU" sz="2400" dirty="0" smtClean="0"/>
          </a:p>
          <a:p>
            <a:pPr marL="0" lvl="0" indent="0">
              <a:buNone/>
            </a:pPr>
            <a:r>
              <a:rPr lang="hu-HU" sz="2400" dirty="0" smtClean="0"/>
              <a:t>Pl.:</a:t>
            </a:r>
          </a:p>
          <a:p>
            <a:pPr marL="0" lvl="0" indent="0" algn="ctr">
              <a:buNone/>
            </a:pPr>
            <a:r>
              <a:rPr lang="hu-HU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final</a:t>
            </a:r>
            <a:r>
              <a:rPr 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int NUMBER_OF_MARKS = 5;</a:t>
            </a:r>
            <a:endParaRPr lang="hu-HU" sz="2400" dirty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17361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6254"/>
            <a:ext cx="7543800" cy="714474"/>
          </a:xfrm>
        </p:spPr>
        <p:txBody>
          <a:bodyPr/>
          <a:lstStyle/>
          <a:p>
            <a:pPr algn="ctr"/>
            <a:r>
              <a:rPr lang="hu-HU" dirty="0" smtClean="0"/>
              <a:t>KÖVETELMÉNYEK</a:t>
            </a:r>
            <a:endParaRPr lang="en-GB" dirty="0"/>
          </a:p>
        </p:txBody>
      </p:sp>
      <p:sp>
        <p:nvSpPr>
          <p:cNvPr id="2" name="Szövegdoboz 1"/>
          <p:cNvSpPr txBox="1"/>
          <p:nvPr/>
        </p:nvSpPr>
        <p:spPr>
          <a:xfrm>
            <a:off x="395536" y="1412776"/>
            <a:ext cx="8208913" cy="49351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45720" fontAlgn="auto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rgbClr val="F0A22E"/>
              </a:buClr>
            </a:pPr>
            <a:r>
              <a:rPr lang="hu-HU" sz="3600" dirty="0" smtClean="0">
                <a:latin typeface="+mj-lt"/>
              </a:rPr>
              <a:t>Elméleti ZH: </a:t>
            </a:r>
          </a:p>
          <a:p>
            <a:pPr marL="617220" indent="-571500" fontAlgn="auto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Font typeface="Wingdings" panose="05000000000000000000" pitchFamily="2" charset="2"/>
              <a:buChar char="§"/>
            </a:pPr>
            <a:r>
              <a:rPr lang="hu-HU" sz="3600" dirty="0" smtClean="0">
                <a:latin typeface="+mj-lt"/>
              </a:rPr>
              <a:t>40 </a:t>
            </a:r>
            <a:r>
              <a:rPr lang="hu-HU" sz="3600" dirty="0">
                <a:latin typeface="+mj-lt"/>
              </a:rPr>
              <a:t>pont 	(minimum 20 pont) </a:t>
            </a:r>
          </a:p>
          <a:p>
            <a:pPr marL="617220" indent="-571500" fontAlgn="auto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Font typeface="Wingdings" panose="05000000000000000000" pitchFamily="2" charset="2"/>
              <a:buChar char="§"/>
            </a:pPr>
            <a:r>
              <a:rPr lang="hu-HU" sz="3600" dirty="0" smtClean="0"/>
              <a:t>Utolsó </a:t>
            </a:r>
            <a:r>
              <a:rPr lang="hu-HU" sz="3600" dirty="0"/>
              <a:t>előtti és utolsó </a:t>
            </a:r>
            <a:r>
              <a:rPr lang="hu-HU" sz="3600" dirty="0" smtClean="0"/>
              <a:t>előadáson</a:t>
            </a:r>
          </a:p>
          <a:p>
            <a:pPr marL="45720" fontAlgn="auto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rgbClr val="F0A22E"/>
              </a:buClr>
            </a:pPr>
            <a:endParaRPr lang="hu-HU" sz="3600" dirty="0">
              <a:latin typeface="+mj-lt"/>
            </a:endParaRPr>
          </a:p>
          <a:p>
            <a:pPr marL="45720" fontAlgn="auto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rgbClr val="F0A22E"/>
              </a:buClr>
            </a:pPr>
            <a:r>
              <a:rPr lang="hu-HU" sz="3600" dirty="0" smtClean="0">
                <a:latin typeface="+mj-lt"/>
              </a:rPr>
              <a:t>Gyakorlati ZH: </a:t>
            </a:r>
          </a:p>
          <a:p>
            <a:pPr marL="617220" indent="-571500" fontAlgn="auto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Font typeface="Wingdings" panose="05000000000000000000" pitchFamily="2" charset="2"/>
              <a:buChar char="§"/>
            </a:pPr>
            <a:r>
              <a:rPr lang="hu-HU" sz="3600" dirty="0" smtClean="0">
                <a:latin typeface="+mj-lt"/>
              </a:rPr>
              <a:t>60 pont (minimum </a:t>
            </a:r>
            <a:r>
              <a:rPr lang="hu-HU" sz="3600" dirty="0">
                <a:latin typeface="+mj-lt"/>
              </a:rPr>
              <a:t>30 </a:t>
            </a:r>
            <a:r>
              <a:rPr lang="hu-HU" sz="3600" dirty="0" smtClean="0">
                <a:latin typeface="+mj-lt"/>
              </a:rPr>
              <a:t>pont)</a:t>
            </a:r>
          </a:p>
          <a:p>
            <a:pPr marL="617220" indent="-571500" fontAlgn="auto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Font typeface="Wingdings" panose="05000000000000000000" pitchFamily="2" charset="2"/>
              <a:buChar char="§"/>
            </a:pPr>
            <a:r>
              <a:rPr lang="hu-HU" sz="3600" dirty="0" smtClean="0">
                <a:latin typeface="+mj-lt"/>
              </a:rPr>
              <a:t>Géptermi ZH</a:t>
            </a:r>
          </a:p>
          <a:p>
            <a:pPr marL="617220" indent="-571500" fontAlgn="auto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Font typeface="Wingdings" panose="05000000000000000000" pitchFamily="2" charset="2"/>
              <a:buChar char="§"/>
            </a:pPr>
            <a:r>
              <a:rPr lang="hu-HU" sz="3600" dirty="0" smtClean="0">
                <a:latin typeface="+mj-lt"/>
              </a:rPr>
              <a:t>Utolsó </a:t>
            </a:r>
            <a:r>
              <a:rPr lang="hu-HU" sz="3600" dirty="0">
                <a:latin typeface="+mj-lt"/>
              </a:rPr>
              <a:t>előtti és utolsó gyakorlaton</a:t>
            </a:r>
          </a:p>
          <a:p>
            <a:endParaRPr lang="hu-HU" dirty="0">
              <a:latin typeface="+mj-lt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88640"/>
            <a:ext cx="7749480" cy="720080"/>
          </a:xfrm>
        </p:spPr>
        <p:txBody>
          <a:bodyPr/>
          <a:lstStyle/>
          <a:p>
            <a:pPr algn="ctr"/>
            <a:r>
              <a:rPr lang="hu-HU" dirty="0" smtClean="0"/>
              <a:t>REFERENCIA TÍPUSOK</a:t>
            </a:r>
            <a:endParaRPr lang="en-GB" dirty="0"/>
          </a:p>
        </p:txBody>
      </p:sp>
      <p:sp>
        <p:nvSpPr>
          <p:cNvPr id="4" name="Tartalom helye 3"/>
          <p:cNvSpPr>
            <a:spLocks noGrp="1"/>
          </p:cNvSpPr>
          <p:nvPr>
            <p:ph idx="1"/>
          </p:nvPr>
        </p:nvSpPr>
        <p:spPr>
          <a:xfrm>
            <a:off x="467544" y="1465610"/>
            <a:ext cx="8229600" cy="520375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hu-HU" sz="2000" b="1" dirty="0"/>
              <a:t>Tömb típus</a:t>
            </a:r>
          </a:p>
          <a:p>
            <a:pPr marL="502920" lvl="1" indent="0">
              <a:buNone/>
            </a:pP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int[] </a:t>
            </a: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tmb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[3];</a:t>
            </a:r>
          </a:p>
          <a:p>
            <a:pPr marL="502920" lvl="1" indent="0">
              <a:buNone/>
            </a:pP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tmb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[0] = 13</a:t>
            </a:r>
            <a:r>
              <a:rPr lang="hu-HU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502920" lvl="1" indent="0">
              <a:buNone/>
            </a:pPr>
            <a:endParaRPr lang="hu-HU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hu-HU" sz="2000" b="1" dirty="0"/>
              <a:t>Osztály típus</a:t>
            </a:r>
          </a:p>
          <a:p>
            <a:pPr marL="502920" lvl="1" indent="0">
              <a:buNone/>
            </a:pP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Scanner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scanner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Scanner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System.in</a:t>
            </a:r>
            <a:r>
              <a:rPr lang="hu-HU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502920" lvl="1" indent="0">
              <a:buNone/>
            </a:pPr>
            <a:endParaRPr lang="hu-HU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hu-HU" sz="2000" b="1" dirty="0"/>
              <a:t>Interfész típus</a:t>
            </a:r>
          </a:p>
          <a:p>
            <a:pPr marL="502920" lvl="1" indent="0">
              <a:buNone/>
            </a:pP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ActionListener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actionListener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ActionListener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pPr marL="960120" lvl="2" indent="0">
              <a:buNone/>
            </a:pP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actionPerformed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ActionEvent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e) {</a:t>
            </a:r>
          </a:p>
          <a:p>
            <a:pPr marL="960120" lvl="2" indent="0">
              <a:buNone/>
            </a:pPr>
            <a:r>
              <a:rPr lang="hu-HU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  <a:endParaRPr lang="hu-HU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60120" lvl="2" indent="0">
              <a:buNone/>
            </a:pP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502920" lvl="1" indent="0">
              <a:buNone/>
            </a:pP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42037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44624"/>
            <a:ext cx="7749480" cy="720080"/>
          </a:xfrm>
        </p:spPr>
        <p:txBody>
          <a:bodyPr/>
          <a:lstStyle/>
          <a:p>
            <a:pPr algn="ctr"/>
            <a:r>
              <a:rPr lang="hu-HU" dirty="0" smtClean="0"/>
              <a:t>OPERÁTOROK</a:t>
            </a:r>
            <a:endParaRPr lang="en-GB" dirty="0"/>
          </a:p>
        </p:txBody>
      </p:sp>
      <p:graphicFrame>
        <p:nvGraphicFramePr>
          <p:cNvPr id="5" name="Tartalom hely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5717650"/>
              </p:ext>
            </p:extLst>
          </p:nvPr>
        </p:nvGraphicFramePr>
        <p:xfrm>
          <a:off x="262465" y="908720"/>
          <a:ext cx="7621903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4670">
                  <a:extLst>
                    <a:ext uri="{9D8B030D-6E8A-4147-A177-3AD203B41FA5}">
                      <a16:colId xmlns:a16="http://schemas.microsoft.com/office/drawing/2014/main" xmlns="" val="1810001847"/>
                    </a:ext>
                  </a:extLst>
                </a:gridCol>
                <a:gridCol w="1956876">
                  <a:extLst>
                    <a:ext uri="{9D8B030D-6E8A-4147-A177-3AD203B41FA5}">
                      <a16:colId xmlns:a16="http://schemas.microsoft.com/office/drawing/2014/main" xmlns="" val="686297363"/>
                    </a:ext>
                  </a:extLst>
                </a:gridCol>
                <a:gridCol w="4370357">
                  <a:extLst>
                    <a:ext uri="{9D8B030D-6E8A-4147-A177-3AD203B41FA5}">
                      <a16:colId xmlns:a16="http://schemas.microsoft.com/office/drawing/2014/main" xmlns="" val="14408461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sz="1600" i="0" dirty="0"/>
                        <a:t>Operátor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i="0" dirty="0"/>
                        <a:t>Használat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/>
                        <a:t>Leírás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801317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sz="1600" i="0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i="0" dirty="0"/>
                        <a:t>op1 + op2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/>
                        <a:t>op1 és op2 összeadása, String összefűzés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27565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sz="1600" i="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i="0" dirty="0"/>
                        <a:t>op1 – op2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/>
                        <a:t>op1 és op2 különbsége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451594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sz="1600" i="0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i="0" dirty="0"/>
                        <a:t>op1 * op2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/>
                        <a:t>op1 és op2 szorzása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967636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sz="1600" i="0" dirty="0"/>
                        <a:t>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i="0" dirty="0"/>
                        <a:t>op1</a:t>
                      </a:r>
                      <a:r>
                        <a:rPr lang="hu-HU" sz="1600" i="0" baseline="0" dirty="0"/>
                        <a:t> / op2</a:t>
                      </a:r>
                      <a:endParaRPr lang="hu-HU" sz="16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/>
                        <a:t>op1 és op2</a:t>
                      </a:r>
                      <a:r>
                        <a:rPr lang="hu-HU" sz="1600" baseline="0" dirty="0"/>
                        <a:t> hányadosa</a:t>
                      </a:r>
                      <a:endParaRPr lang="hu-H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970327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sz="1600" i="0" dirty="0"/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i="0" dirty="0"/>
                        <a:t>op1 % op2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/>
                        <a:t>op1 és op2</a:t>
                      </a:r>
                      <a:r>
                        <a:rPr lang="hu-HU" sz="1600" baseline="0" dirty="0"/>
                        <a:t> egész osztás maradéka</a:t>
                      </a:r>
                      <a:endParaRPr lang="hu-H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73486225"/>
                  </a:ext>
                </a:extLst>
              </a:tr>
            </a:tbl>
          </a:graphicData>
        </a:graphic>
      </p:graphicFrame>
      <p:graphicFrame>
        <p:nvGraphicFramePr>
          <p:cNvPr id="6" name="Tábláza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8320901"/>
              </p:ext>
            </p:extLst>
          </p:nvPr>
        </p:nvGraphicFramePr>
        <p:xfrm>
          <a:off x="262465" y="3284984"/>
          <a:ext cx="8413681" cy="32138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5199">
                  <a:extLst>
                    <a:ext uri="{9D8B030D-6E8A-4147-A177-3AD203B41FA5}">
                      <a16:colId xmlns:a16="http://schemas.microsoft.com/office/drawing/2014/main" xmlns="" val="1102663554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xmlns="" val="831664738"/>
                    </a:ext>
                  </a:extLst>
                </a:gridCol>
                <a:gridCol w="5112258">
                  <a:extLst>
                    <a:ext uri="{9D8B030D-6E8A-4147-A177-3AD203B41FA5}">
                      <a16:colId xmlns:a16="http://schemas.microsoft.com/office/drawing/2014/main" xmlns="" val="1040102189"/>
                    </a:ext>
                  </a:extLst>
                </a:gridCol>
              </a:tblGrid>
              <a:tr h="342602"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Operátor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Alkalmazás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/>
                        <a:t>Leírás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24120315"/>
                  </a:ext>
                </a:extLst>
              </a:tr>
              <a:tr h="342602"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i="0" dirty="0"/>
                        <a:t>op1 &gt; op2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/>
                        <a:t>true-t ad vissza, ha op1 nagyobb, mint op2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1865143"/>
                  </a:ext>
                </a:extLst>
              </a:tr>
              <a:tr h="342602"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&gt;=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i="0" dirty="0"/>
                        <a:t>op1 &gt;= op2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/>
                        <a:t>true-t ad vissza, ha op1 nagyobb vagy egyenlő, mint op2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3765150"/>
                  </a:ext>
                </a:extLst>
              </a:tr>
              <a:tr h="342602"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i="0" dirty="0"/>
                        <a:t>op1 &lt; op2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/>
                        <a:t>true-t ad vissza, ha op1 kisebb, mint op2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16577979"/>
                  </a:ext>
                </a:extLst>
              </a:tr>
              <a:tr h="342602"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&lt;=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i="0" dirty="0"/>
                        <a:t>op1</a:t>
                      </a:r>
                      <a:r>
                        <a:rPr lang="hu-HU" sz="1600" i="0" baseline="0" dirty="0"/>
                        <a:t> &lt;= op2</a:t>
                      </a:r>
                      <a:endParaRPr lang="hu-HU" sz="16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/>
                        <a:t>true-t ad vissza, ha op1 kisebb vagy egyenlő, mint op2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1752015"/>
                  </a:ext>
                </a:extLst>
              </a:tr>
              <a:tr h="342602"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==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i="0" dirty="0"/>
                        <a:t>op1 == op2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/>
                        <a:t>true-t ad vissza, ha op1 megegyezik op2-vel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75229571"/>
                  </a:ext>
                </a:extLst>
              </a:tr>
              <a:tr h="342602"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!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!op1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/>
                        <a:t>true-t ad vissza, ha op1 értéke false volt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11109291"/>
                  </a:ext>
                </a:extLst>
              </a:tr>
              <a:tr h="342602"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!=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op1 != op2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/>
                        <a:t>true-t ad vissza, ha op1 értéke nem egyenlő op2 értékével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808911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6636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404664"/>
            <a:ext cx="7749480" cy="720080"/>
          </a:xfrm>
        </p:spPr>
        <p:txBody>
          <a:bodyPr/>
          <a:lstStyle/>
          <a:p>
            <a:pPr algn="ctr"/>
            <a:r>
              <a:rPr lang="hu-HU" dirty="0" smtClean="0"/>
              <a:t>OPERÁTOROK</a:t>
            </a:r>
            <a:endParaRPr lang="en-GB" dirty="0"/>
          </a:p>
        </p:txBody>
      </p:sp>
      <p:graphicFrame>
        <p:nvGraphicFramePr>
          <p:cNvPr id="7" name="Tartalom helye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7818243"/>
              </p:ext>
            </p:extLst>
          </p:nvPr>
        </p:nvGraphicFramePr>
        <p:xfrm>
          <a:off x="262041" y="1524392"/>
          <a:ext cx="855843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81767">
                  <a:extLst>
                    <a:ext uri="{9D8B030D-6E8A-4147-A177-3AD203B41FA5}">
                      <a16:colId xmlns:a16="http://schemas.microsoft.com/office/drawing/2014/main" xmlns="" val="1987850307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xmlns="" val="971121819"/>
                    </a:ext>
                  </a:extLst>
                </a:gridCol>
                <a:gridCol w="3168351">
                  <a:extLst>
                    <a:ext uri="{9D8B030D-6E8A-4147-A177-3AD203B41FA5}">
                      <a16:colId xmlns:a16="http://schemas.microsoft.com/office/drawing/2014/main" xmlns="" val="8023883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Operátor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Jelentése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/>
                        <a:t>Leírás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688253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++op1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op1 = op1 + 1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err="1"/>
                        <a:t>Prefix</a:t>
                      </a:r>
                      <a:r>
                        <a:rPr lang="hu-HU" sz="1600" dirty="0"/>
                        <a:t>-inkrementálása op1-nek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76049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op1++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op1 = op1 + 1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/>
                        <a:t>Postfix-inkrementálása op1-nek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97087729"/>
                  </a:ext>
                </a:extLst>
              </a:tr>
            </a:tbl>
          </a:graphicData>
        </a:graphic>
      </p:graphicFrame>
      <p:graphicFrame>
        <p:nvGraphicFramePr>
          <p:cNvPr id="8" name="Tábláza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5620304"/>
              </p:ext>
            </p:extLst>
          </p:nvPr>
        </p:nvGraphicFramePr>
        <p:xfrm>
          <a:off x="262040" y="2708920"/>
          <a:ext cx="8558431" cy="3997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81768">
                  <a:extLst>
                    <a:ext uri="{9D8B030D-6E8A-4147-A177-3AD203B41FA5}">
                      <a16:colId xmlns:a16="http://schemas.microsoft.com/office/drawing/2014/main" xmlns="" val="4102426287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xmlns="" val="113330265"/>
                    </a:ext>
                  </a:extLst>
                </a:gridCol>
                <a:gridCol w="3096343">
                  <a:extLst>
                    <a:ext uri="{9D8B030D-6E8A-4147-A177-3AD203B41FA5}">
                      <a16:colId xmlns:a16="http://schemas.microsoft.com/office/drawing/2014/main" xmlns="" val="22965870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Operátor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Alkalmazás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/>
                        <a:t>Leírás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085421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&amp;&amp;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op1 &amp;&amp; op2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/>
                        <a:t>Logikai</a:t>
                      </a:r>
                      <a:r>
                        <a:rPr lang="hu-HU" sz="1600" baseline="0" dirty="0"/>
                        <a:t> ÉS művelet</a:t>
                      </a:r>
                      <a:endParaRPr lang="hu-H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056341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||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op1 || op2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/>
                        <a:t>Logikai VAGY </a:t>
                      </a:r>
                      <a:r>
                        <a:rPr lang="hu-HU" sz="1600" dirty="0"/>
                        <a:t>művelet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658384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&amp;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op1 &amp; op2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err="1"/>
                        <a:t>Bitenkénti</a:t>
                      </a:r>
                      <a:r>
                        <a:rPr lang="hu-HU" sz="1600" dirty="0"/>
                        <a:t> ÉS művelet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231771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|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/>
                        <a:t>op1 |</a:t>
                      </a:r>
                      <a:r>
                        <a:rPr lang="hu-HU" sz="1600" baseline="0" dirty="0"/>
                        <a:t> </a:t>
                      </a:r>
                      <a:r>
                        <a:rPr lang="hu-HU" sz="1600" dirty="0"/>
                        <a:t>op2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err="1"/>
                        <a:t>Bitenkénti</a:t>
                      </a:r>
                      <a:r>
                        <a:rPr lang="hu-HU" sz="1600" dirty="0"/>
                        <a:t> VAGY művelet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291457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sz="1600" dirty="0" smtClean="0"/>
                        <a:t>^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/>
                        <a:t>op1 ^ op2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/>
                        <a:t>Bitenkénti </a:t>
                      </a:r>
                      <a:r>
                        <a:rPr lang="hu-HU" sz="1600" dirty="0" smtClean="0"/>
                        <a:t>KIZÁRÓ VAGY</a:t>
                      </a:r>
                      <a:endParaRPr lang="hu-H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006078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~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~op1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Bitenkénti TAGADÁS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740806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&lt;&lt;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op1 &lt;&lt; op2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/>
                        <a:t>Op1 bitjeit op2 értékével balra lépteti, jobbról nullákkal</a:t>
                      </a:r>
                      <a:r>
                        <a:rPr lang="hu-HU" sz="1600" baseline="0" dirty="0"/>
                        <a:t> tölti fel</a:t>
                      </a:r>
                      <a:endParaRPr lang="hu-H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546640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&gt;&gt;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o</a:t>
                      </a:r>
                      <a:r>
                        <a:rPr lang="hu-HU" sz="1600" dirty="0" smtClean="0"/>
                        <a:t>p1 </a:t>
                      </a:r>
                      <a:r>
                        <a:rPr lang="hu-HU" sz="1600" dirty="0"/>
                        <a:t>&gt;&gt; op2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/>
                        <a:t>Op1 bitjeit</a:t>
                      </a:r>
                      <a:r>
                        <a:rPr lang="hu-HU" sz="1600" baseline="0" dirty="0"/>
                        <a:t> op2 értékével jobbra lépteti, balról a legnagyobb helyértékű bitet tölti </a:t>
                      </a:r>
                      <a:r>
                        <a:rPr lang="hu-HU" sz="1600" baseline="0" dirty="0" smtClean="0"/>
                        <a:t>fel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7427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404664"/>
            <a:ext cx="7749480" cy="720080"/>
          </a:xfrm>
        </p:spPr>
        <p:txBody>
          <a:bodyPr/>
          <a:lstStyle/>
          <a:p>
            <a:pPr algn="ctr"/>
            <a:r>
              <a:rPr lang="hu-HU" dirty="0" smtClean="0"/>
              <a:t>OPERÁTOROK PRECEDENCIA SZINTEK</a:t>
            </a:r>
            <a:endParaRPr lang="en-GB" dirty="0"/>
          </a:p>
        </p:txBody>
      </p:sp>
      <p:graphicFrame>
        <p:nvGraphicFramePr>
          <p:cNvPr id="10" name="Táblázat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8889960"/>
              </p:ext>
            </p:extLst>
          </p:nvPr>
        </p:nvGraphicFramePr>
        <p:xfrm>
          <a:off x="262465" y="1199475"/>
          <a:ext cx="7621903" cy="53978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13591">
                  <a:extLst>
                    <a:ext uri="{9D8B030D-6E8A-4147-A177-3AD203B41FA5}">
                      <a16:colId xmlns:a16="http://schemas.microsoft.com/office/drawing/2014/main" xmlns="" val="2525892464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xmlns="" val="3413846320"/>
                    </a:ext>
                  </a:extLst>
                </a:gridCol>
              </a:tblGrid>
              <a:tr h="343227">
                <a:tc>
                  <a:txBody>
                    <a:bodyPr/>
                    <a:lstStyle/>
                    <a:p>
                      <a:r>
                        <a:rPr lang="hu-HU" sz="1600" dirty="0"/>
                        <a:t>Kifejezés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/>
                        <a:t>Leírás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21163678"/>
                  </a:ext>
                </a:extLst>
              </a:tr>
              <a:tr h="34322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err="1"/>
                        <a:t>expr</a:t>
                      </a:r>
                      <a:r>
                        <a:rPr lang="hu-HU" sz="1600" dirty="0"/>
                        <a:t>++	</a:t>
                      </a:r>
                      <a:r>
                        <a:rPr lang="hu-HU" sz="1600" dirty="0" err="1"/>
                        <a:t>expr</a:t>
                      </a:r>
                      <a:r>
                        <a:rPr lang="hu-HU" sz="1600" dirty="0"/>
                        <a:t>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/>
                        <a:t>Postfix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08240078"/>
                  </a:ext>
                </a:extLst>
              </a:tr>
              <a:tr h="60064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/>
                        <a:t>++</a:t>
                      </a:r>
                      <a:r>
                        <a:rPr lang="hu-HU" sz="1600" dirty="0" err="1"/>
                        <a:t>expr</a:t>
                      </a:r>
                      <a:r>
                        <a:rPr lang="hu-HU" sz="1600" dirty="0"/>
                        <a:t>	--</a:t>
                      </a:r>
                      <a:r>
                        <a:rPr lang="hu-HU" sz="1600" dirty="0" err="1"/>
                        <a:t>expr</a:t>
                      </a:r>
                      <a:r>
                        <a:rPr lang="hu-HU" sz="1600" dirty="0"/>
                        <a:t>	+</a:t>
                      </a:r>
                      <a:r>
                        <a:rPr lang="hu-HU" sz="1600" dirty="0" err="1"/>
                        <a:t>expr</a:t>
                      </a:r>
                      <a:r>
                        <a:rPr lang="hu-HU" sz="1600" dirty="0"/>
                        <a:t>	-</a:t>
                      </a:r>
                      <a:r>
                        <a:rPr lang="hu-HU" sz="1600" dirty="0" err="1"/>
                        <a:t>expr</a:t>
                      </a:r>
                      <a:r>
                        <a:rPr lang="hu-HU" sz="1600" dirty="0"/>
                        <a:t>	~</a:t>
                      </a:r>
                      <a:r>
                        <a:rPr lang="hu-HU" sz="1600" baseline="0" dirty="0"/>
                        <a:t> !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err="1"/>
                        <a:t>Unáris</a:t>
                      </a:r>
                      <a:endParaRPr lang="hu-H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01671767"/>
                  </a:ext>
                </a:extLst>
              </a:tr>
              <a:tr h="34322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/>
                        <a:t>*	/	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err="1"/>
                        <a:t>Multiplikatív</a:t>
                      </a:r>
                      <a:endParaRPr lang="hu-H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40488255"/>
                  </a:ext>
                </a:extLst>
              </a:tr>
              <a:tr h="34322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/>
                        <a:t>+	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/>
                        <a:t>Additív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11009657"/>
                  </a:ext>
                </a:extLst>
              </a:tr>
              <a:tr h="34322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/>
                        <a:t>&lt;&lt;	&gt;&gt;	&lt;&lt;&lt;	&gt;&gt;&gt;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/>
                        <a:t>Léptetés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66220253"/>
                  </a:ext>
                </a:extLst>
              </a:tr>
              <a:tr h="3268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/>
                        <a:t>&lt;	&gt;	&lt;=	&gt;=	</a:t>
                      </a:r>
                      <a:r>
                        <a:rPr lang="hu-HU" sz="1600" dirty="0" err="1"/>
                        <a:t>instanceof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/>
                        <a:t>Relációs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29403402"/>
                  </a:ext>
                </a:extLst>
              </a:tr>
              <a:tr h="34322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/>
                        <a:t>==	!=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/>
                        <a:t>Egyenlőség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43026161"/>
                  </a:ext>
                </a:extLst>
              </a:tr>
              <a:tr h="343227"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&amp;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err="1"/>
                        <a:t>Bitenkénti</a:t>
                      </a:r>
                      <a:r>
                        <a:rPr lang="hu-HU" sz="1600" dirty="0"/>
                        <a:t> ÉS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84227575"/>
                  </a:ext>
                </a:extLst>
              </a:tr>
              <a:tr h="343227"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^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err="1"/>
                        <a:t>Bitenkénti</a:t>
                      </a:r>
                      <a:r>
                        <a:rPr lang="hu-HU" sz="1600" dirty="0"/>
                        <a:t> KIZÁRÓ VAGY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24409658"/>
                  </a:ext>
                </a:extLst>
              </a:tr>
              <a:tr h="343227"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|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err="1"/>
                        <a:t>Bitenkénti</a:t>
                      </a:r>
                      <a:r>
                        <a:rPr lang="hu-HU" sz="1600" dirty="0"/>
                        <a:t> VAGY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94606782"/>
                  </a:ext>
                </a:extLst>
              </a:tr>
              <a:tr h="343227"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&amp;&amp;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/>
                        <a:t>Logikai ÉS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02614275"/>
                  </a:ext>
                </a:extLst>
              </a:tr>
              <a:tr h="343227"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||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/>
                        <a:t>Logikai</a:t>
                      </a:r>
                      <a:r>
                        <a:rPr lang="hu-HU" sz="1600" baseline="0" dirty="0"/>
                        <a:t> VAGY</a:t>
                      </a:r>
                      <a:endParaRPr lang="hu-H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99820776"/>
                  </a:ext>
                </a:extLst>
              </a:tr>
              <a:tr h="343227"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?: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/>
                        <a:t>Feltételes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5850812"/>
                  </a:ext>
                </a:extLst>
              </a:tr>
              <a:tr h="343227"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=</a:t>
                      </a:r>
                      <a:r>
                        <a:rPr lang="hu-HU" sz="1600" baseline="0" dirty="0"/>
                        <a:t>  </a:t>
                      </a:r>
                      <a:r>
                        <a:rPr lang="hu-HU" sz="1600" dirty="0"/>
                        <a:t>+=  -=  *=  /=  %=  &amp;=  ^=  |=  &lt;&lt;=  &gt;&gt;=  &gt;&gt;&gt;=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/>
                        <a:t>Értékadás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616132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8700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88640"/>
            <a:ext cx="7749480" cy="720080"/>
          </a:xfrm>
        </p:spPr>
        <p:txBody>
          <a:bodyPr/>
          <a:lstStyle/>
          <a:p>
            <a:pPr algn="ctr"/>
            <a:r>
              <a:rPr lang="hu-HU" dirty="0" smtClean="0"/>
              <a:t>OPERÁTOROK</a:t>
            </a:r>
            <a:endParaRPr lang="en-GB" dirty="0"/>
          </a:p>
        </p:txBody>
      </p:sp>
      <p:sp>
        <p:nvSpPr>
          <p:cNvPr id="4" name="Tartalom helye 3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203750"/>
          </a:xfrm>
        </p:spPr>
        <p:txBody>
          <a:bodyPr/>
          <a:lstStyle/>
          <a:p>
            <a:pPr marL="0" indent="0">
              <a:buNone/>
            </a:pPr>
            <a:r>
              <a:rPr lang="hu-HU" dirty="0" smtClean="0"/>
              <a:t>Példa:</a:t>
            </a:r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3648" y="2068234"/>
            <a:ext cx="7060695" cy="4313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2391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476672"/>
            <a:ext cx="7749480" cy="720080"/>
          </a:xfrm>
        </p:spPr>
        <p:txBody>
          <a:bodyPr/>
          <a:lstStyle/>
          <a:p>
            <a:pPr algn="ctr"/>
            <a:r>
              <a:rPr lang="hu-HU" smtClean="0"/>
              <a:t>IRODALOMJEGYZÉK</a:t>
            </a:r>
            <a:endParaRPr lang="en-GB" dirty="0"/>
          </a:p>
        </p:txBody>
      </p:sp>
      <p:sp>
        <p:nvSpPr>
          <p:cNvPr id="4" name="Tartalom helye 3"/>
          <p:cNvSpPr>
            <a:spLocks noGrp="1"/>
          </p:cNvSpPr>
          <p:nvPr>
            <p:ph idx="1"/>
          </p:nvPr>
        </p:nvSpPr>
        <p:spPr>
          <a:xfrm>
            <a:off x="467544" y="2420888"/>
            <a:ext cx="8229600" cy="2304256"/>
          </a:xfrm>
        </p:spPr>
        <p:txBody>
          <a:bodyPr/>
          <a:lstStyle/>
          <a:p>
            <a:pPr marL="0" indent="0">
              <a:buNone/>
            </a:pPr>
            <a:r>
              <a:rPr lang="hu-HU" dirty="0"/>
              <a:t>Nagy G.: </a:t>
            </a: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Java </a:t>
            </a:r>
            <a:r>
              <a:rPr lang="hu-HU" dirty="0"/>
              <a:t>programozás v1.3, </a:t>
            </a:r>
            <a:r>
              <a:rPr lang="hu-HU" dirty="0" err="1"/>
              <a:t>Creative</a:t>
            </a:r>
            <a:r>
              <a:rPr lang="hu-HU" dirty="0"/>
              <a:t> </a:t>
            </a:r>
            <a:r>
              <a:rPr lang="hu-HU" dirty="0" err="1"/>
              <a:t>Commons</a:t>
            </a:r>
            <a:r>
              <a:rPr lang="hu-HU" dirty="0"/>
              <a:t>, Kecskemét,2007.,  </a:t>
            </a: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pp</a:t>
            </a:r>
            <a:r>
              <a:rPr lang="hu-HU" dirty="0"/>
              <a:t>. 9-16., 25-29., 32.-41.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04325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410270"/>
            <a:ext cx="7848872" cy="714474"/>
          </a:xfrm>
        </p:spPr>
        <p:txBody>
          <a:bodyPr/>
          <a:lstStyle/>
          <a:p>
            <a:pPr algn="ctr"/>
            <a:r>
              <a:rPr lang="hu-HU" dirty="0" smtClean="0"/>
              <a:t>IRODALOM</a:t>
            </a:r>
            <a:endParaRPr lang="en-GB" dirty="0"/>
          </a:p>
        </p:txBody>
      </p:sp>
      <p:sp>
        <p:nvSpPr>
          <p:cNvPr id="2" name="Szövegdoboz 1"/>
          <p:cNvSpPr txBox="1"/>
          <p:nvPr/>
        </p:nvSpPr>
        <p:spPr>
          <a:xfrm>
            <a:off x="395536" y="1412776"/>
            <a:ext cx="820891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§"/>
            </a:pPr>
            <a:endParaRPr lang="hu-HU" sz="3600" dirty="0" smtClean="0"/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hu-HU" sz="3600" dirty="0" smtClean="0"/>
              <a:t>Nagy </a:t>
            </a:r>
            <a:r>
              <a:rPr lang="hu-HU" sz="3600" dirty="0"/>
              <a:t>G.: Java programozás v1.3, </a:t>
            </a:r>
            <a:r>
              <a:rPr lang="hu-HU" sz="3600" dirty="0" err="1"/>
              <a:t>Creative</a:t>
            </a:r>
            <a:r>
              <a:rPr lang="hu-HU" sz="3600" dirty="0"/>
              <a:t> </a:t>
            </a:r>
            <a:r>
              <a:rPr lang="hu-HU" sz="3600" dirty="0" err="1"/>
              <a:t>Commons</a:t>
            </a:r>
            <a:r>
              <a:rPr lang="hu-HU" sz="3600" dirty="0"/>
              <a:t>, Kecskemét,2007</a:t>
            </a:r>
            <a:r>
              <a:rPr lang="hu-HU" sz="3600" dirty="0" smtClean="0"/>
              <a:t>.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endParaRPr lang="hu-HU" sz="3600" dirty="0"/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hu-HU" sz="3600" dirty="0" err="1"/>
              <a:t>Spell</a:t>
            </a:r>
            <a:r>
              <a:rPr lang="hu-HU" sz="3600" dirty="0"/>
              <a:t>, B.: Pro Java 8 </a:t>
            </a:r>
            <a:r>
              <a:rPr lang="hu-HU" sz="3600" dirty="0" err="1"/>
              <a:t>Programming</a:t>
            </a:r>
            <a:r>
              <a:rPr lang="hu-HU" sz="3600" dirty="0"/>
              <a:t>, </a:t>
            </a:r>
            <a:r>
              <a:rPr lang="hu-HU" sz="3600" dirty="0" err="1"/>
              <a:t>Apress</a:t>
            </a:r>
            <a:r>
              <a:rPr lang="hu-HU" sz="3600" dirty="0"/>
              <a:t>, </a:t>
            </a:r>
            <a:r>
              <a:rPr lang="hu-HU" sz="3600" dirty="0" err="1"/>
              <a:t>Third</a:t>
            </a:r>
            <a:r>
              <a:rPr lang="hu-HU" sz="3600" dirty="0"/>
              <a:t> </a:t>
            </a:r>
            <a:r>
              <a:rPr lang="hu-HU" sz="3600" dirty="0" err="1"/>
              <a:t>Edition</a:t>
            </a:r>
            <a:r>
              <a:rPr lang="hu-HU" sz="3600" dirty="0"/>
              <a:t>, </a:t>
            </a:r>
            <a:r>
              <a:rPr lang="hu-HU" sz="3600" dirty="0" err="1"/>
              <a:t>California</a:t>
            </a:r>
            <a:r>
              <a:rPr lang="hu-HU" sz="3600" dirty="0"/>
              <a:t>, 2015</a:t>
            </a:r>
            <a:endParaRPr lang="hu-HU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52596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338262"/>
            <a:ext cx="7749480" cy="714474"/>
          </a:xfrm>
        </p:spPr>
        <p:txBody>
          <a:bodyPr/>
          <a:lstStyle/>
          <a:p>
            <a:pPr algn="ctr"/>
            <a:r>
              <a:rPr lang="hu-HU" dirty="0"/>
              <a:t>JAVA FEJLESZTŐ KÖRNYEZET</a:t>
            </a:r>
            <a:endParaRPr lang="en-GB" dirty="0"/>
          </a:p>
        </p:txBody>
      </p:sp>
      <p:sp>
        <p:nvSpPr>
          <p:cNvPr id="2" name="Szövegdoboz 1"/>
          <p:cNvSpPr txBox="1"/>
          <p:nvPr/>
        </p:nvSpPr>
        <p:spPr>
          <a:xfrm>
            <a:off x="179513" y="1477228"/>
            <a:ext cx="8928992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/>
              <a:t>Java 2 Platform, Standard </a:t>
            </a:r>
            <a:r>
              <a:rPr lang="hu-HU" sz="2400" dirty="0" err="1"/>
              <a:t>Edition</a:t>
            </a:r>
            <a:r>
              <a:rPr lang="hu-HU" sz="2400" dirty="0"/>
              <a:t> 8.0</a:t>
            </a:r>
          </a:p>
          <a:p>
            <a:endParaRPr lang="hu-HU" sz="2000" dirty="0" smtClean="0"/>
          </a:p>
          <a:p>
            <a:r>
              <a:rPr lang="hu-HU" sz="2000" dirty="0" smtClean="0"/>
              <a:t>Szükséges a JDK (Java </a:t>
            </a:r>
            <a:r>
              <a:rPr lang="hu-HU" sz="2000" dirty="0" err="1" smtClean="0"/>
              <a:t>Development</a:t>
            </a:r>
            <a:r>
              <a:rPr lang="hu-HU" sz="2000" dirty="0" smtClean="0"/>
              <a:t> Kit):</a:t>
            </a:r>
          </a:p>
          <a:p>
            <a:r>
              <a:rPr lang="hu-HU" sz="2000" dirty="0" smtClean="0">
                <a:hlinkClick r:id="rId2"/>
              </a:rPr>
              <a:t>http</a:t>
            </a:r>
            <a:r>
              <a:rPr lang="hu-HU" sz="2000" dirty="0">
                <a:hlinkClick r:id="rId2"/>
              </a:rPr>
              <a:t>://</a:t>
            </a:r>
            <a:r>
              <a:rPr lang="hu-HU" sz="2000" dirty="0" smtClean="0">
                <a:hlinkClick r:id="rId2"/>
              </a:rPr>
              <a:t>www.oracle.com/technetwork/java/javase/downloads/jdk8-downloads-2133151.html</a:t>
            </a:r>
            <a:endParaRPr lang="hu-HU" sz="2000" dirty="0" smtClean="0"/>
          </a:p>
          <a:p>
            <a:endParaRPr lang="hu-HU" sz="2000" dirty="0"/>
          </a:p>
          <a:p>
            <a:r>
              <a:rPr lang="hu-HU" sz="2000" dirty="0"/>
              <a:t>Továbbá szükséges a környezeti változó elérési útjának </a:t>
            </a:r>
            <a:r>
              <a:rPr lang="hu-HU" sz="2000" dirty="0" smtClean="0"/>
              <a:t>beállítása:</a:t>
            </a:r>
          </a:p>
          <a:p>
            <a:endParaRPr lang="hu-HU" sz="2000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u-HU" sz="2000" dirty="0" smtClean="0"/>
              <a:t>Linux </a:t>
            </a:r>
            <a:r>
              <a:rPr lang="hu-HU" sz="2000" dirty="0"/>
              <a:t>esetén </a:t>
            </a:r>
            <a:r>
              <a:rPr lang="hu-HU" sz="2000" dirty="0" smtClean="0"/>
              <a:t>parancssorból:</a:t>
            </a:r>
          </a:p>
          <a:p>
            <a:r>
              <a:rPr lang="hu-HU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export 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PATH = $SPATH:/</a:t>
            </a: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opt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/java/bin: </a:t>
            </a:r>
            <a:r>
              <a:rPr lang="hu-HU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r>
              <a:rPr lang="hu-HU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export CLASSPATH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=$CLASSPATH:. :/</a:t>
            </a:r>
            <a:r>
              <a:rPr lang="hu-HU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home</a:t>
            </a:r>
            <a:r>
              <a:rPr lang="hu-HU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/munka</a:t>
            </a:r>
          </a:p>
          <a:p>
            <a:pPr marL="960120" lvl="2" indent="0">
              <a:buNone/>
            </a:pPr>
            <a:endParaRPr lang="hu-HU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31470" indent="-285750">
              <a:buFont typeface="Wingdings" panose="05000000000000000000" pitchFamily="2" charset="2"/>
              <a:buChar char="§"/>
            </a:pPr>
            <a:r>
              <a:rPr lang="hu-HU" sz="2000" dirty="0" smtClean="0"/>
              <a:t>Windows </a:t>
            </a:r>
            <a:r>
              <a:rPr lang="hu-HU" sz="2000" dirty="0"/>
              <a:t>esetén parancssorból (vagy GUI felületről is beállítható</a:t>
            </a:r>
            <a:r>
              <a:rPr lang="hu-HU" sz="2000" dirty="0" smtClean="0"/>
              <a:t>):</a:t>
            </a:r>
          </a:p>
          <a:p>
            <a:pPr marL="45720"/>
            <a:r>
              <a:rPr lang="hu-HU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SET 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PATH=%PATH%;c:\Program </a:t>
            </a:r>
            <a:r>
              <a:rPr lang="hu-HU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Files</a:t>
            </a:r>
            <a:r>
              <a:rPr lang="hu-HU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\java\jdk1.8.0_111\bin; .</a:t>
            </a:r>
          </a:p>
          <a:p>
            <a:pPr marL="45720"/>
            <a:r>
              <a:rPr lang="hu-HU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SET 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CLASSPATH=%CLASSPATH%;. ;c:\munka</a:t>
            </a:r>
            <a:r>
              <a:rPr lang="hu-HU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\</a:t>
            </a:r>
            <a:endParaRPr lang="hu-HU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6902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44624"/>
            <a:ext cx="7749480" cy="1296144"/>
          </a:xfrm>
        </p:spPr>
        <p:txBody>
          <a:bodyPr/>
          <a:lstStyle/>
          <a:p>
            <a:pPr algn="ctr"/>
            <a:r>
              <a:rPr lang="hu-HU" dirty="0" smtClean="0"/>
              <a:t>INTEGRÁLT FEJLESZTŐI KÖRNYEZET (</a:t>
            </a:r>
            <a:r>
              <a:rPr lang="hu-HU" dirty="0"/>
              <a:t>IDE)</a:t>
            </a:r>
            <a:endParaRPr lang="en-GB" dirty="0"/>
          </a:p>
        </p:txBody>
      </p:sp>
      <p:sp>
        <p:nvSpPr>
          <p:cNvPr id="2" name="Szövegdoboz 1"/>
          <p:cNvSpPr txBox="1"/>
          <p:nvPr/>
        </p:nvSpPr>
        <p:spPr>
          <a:xfrm>
            <a:off x="179513" y="1340768"/>
            <a:ext cx="8928992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b="1" dirty="0" err="1"/>
              <a:t>JCreator</a:t>
            </a:r>
            <a:r>
              <a:rPr lang="hu-HU" sz="2800" b="1" dirty="0"/>
              <a:t> IDE:</a:t>
            </a:r>
          </a:p>
          <a:p>
            <a:pPr lvl="1"/>
            <a:r>
              <a:rPr lang="pt-BR" sz="2800" dirty="0"/>
              <a:t>A JCreator Java programozásra alkalmas editor. </a:t>
            </a:r>
            <a:endParaRPr lang="hu-HU" sz="2800" b="1" dirty="0"/>
          </a:p>
          <a:p>
            <a:pPr lvl="1"/>
            <a:r>
              <a:rPr lang="hu-HU" sz="2800" dirty="0">
                <a:hlinkClick r:id="rId2"/>
              </a:rPr>
              <a:t>http://www.jcreator.com/</a:t>
            </a:r>
            <a:r>
              <a:rPr lang="hu-HU" sz="2800" dirty="0"/>
              <a:t> </a:t>
            </a:r>
            <a:endParaRPr lang="hu-HU" sz="2800" dirty="0" smtClean="0"/>
          </a:p>
          <a:p>
            <a:pPr lvl="1"/>
            <a:endParaRPr lang="hu-HU" sz="2000" dirty="0"/>
          </a:p>
          <a:p>
            <a:r>
              <a:rPr lang="hu-HU" sz="2800" b="1" dirty="0" err="1"/>
              <a:t>Netbeans</a:t>
            </a:r>
            <a:r>
              <a:rPr lang="hu-HU" sz="2800" b="1" dirty="0"/>
              <a:t> IDE:</a:t>
            </a:r>
          </a:p>
          <a:p>
            <a:pPr lvl="1"/>
            <a:r>
              <a:rPr lang="hu-HU" sz="2800" dirty="0"/>
              <a:t>A </a:t>
            </a:r>
            <a:r>
              <a:rPr lang="hu-HU" sz="2800" dirty="0" err="1"/>
              <a:t>Netbeans</a:t>
            </a:r>
            <a:r>
              <a:rPr lang="hu-HU" sz="2800" dirty="0"/>
              <a:t> </a:t>
            </a:r>
            <a:r>
              <a:rPr lang="hu-HU" sz="2800" dirty="0" smtClean="0"/>
              <a:t>nyílt </a:t>
            </a:r>
            <a:r>
              <a:rPr lang="hu-HU" sz="2800" dirty="0" err="1" smtClean="0"/>
              <a:t>forráskodú</a:t>
            </a:r>
            <a:r>
              <a:rPr lang="hu-HU" sz="2800" dirty="0" smtClean="0"/>
              <a:t> fejlesztőkörnyezete </a:t>
            </a:r>
            <a:r>
              <a:rPr lang="hu-HU" sz="2800" dirty="0"/>
              <a:t>a Java platformokhoz.</a:t>
            </a:r>
            <a:endParaRPr lang="hu-HU" sz="2800" b="1" dirty="0"/>
          </a:p>
          <a:p>
            <a:pPr lvl="1"/>
            <a:r>
              <a:rPr lang="hu-HU" sz="2800" dirty="0">
                <a:hlinkClick r:id="rId3"/>
              </a:rPr>
              <a:t>http://netbeans.org/downloads/</a:t>
            </a:r>
            <a:r>
              <a:rPr lang="hu-HU" sz="2800" dirty="0"/>
              <a:t> </a:t>
            </a:r>
            <a:endParaRPr lang="hu-HU" sz="2800" dirty="0" smtClean="0"/>
          </a:p>
          <a:p>
            <a:pPr lvl="1"/>
            <a:endParaRPr lang="hu-HU" sz="2000" dirty="0"/>
          </a:p>
          <a:p>
            <a:r>
              <a:rPr lang="hu-HU" sz="2800" b="1" dirty="0" err="1"/>
              <a:t>Eclipse</a:t>
            </a:r>
            <a:r>
              <a:rPr lang="hu-HU" sz="2800" b="1" dirty="0"/>
              <a:t> IDE:</a:t>
            </a:r>
          </a:p>
          <a:p>
            <a:pPr lvl="1"/>
            <a:r>
              <a:rPr lang="hu-HU" sz="2800" dirty="0"/>
              <a:t>Az </a:t>
            </a:r>
            <a:r>
              <a:rPr lang="hu-HU" sz="2800" dirty="0" err="1"/>
              <a:t>Eclipse</a:t>
            </a:r>
            <a:r>
              <a:rPr lang="hu-HU" sz="2800" dirty="0"/>
              <a:t> nyílt forráskódú, </a:t>
            </a:r>
            <a:r>
              <a:rPr lang="hu-HU" sz="2800" dirty="0" smtClean="0"/>
              <a:t>platform független szoftver keretrendszer</a:t>
            </a:r>
            <a:r>
              <a:rPr lang="hu-HU" sz="2800" dirty="0"/>
              <a:t>.</a:t>
            </a:r>
          </a:p>
          <a:p>
            <a:pPr lvl="1"/>
            <a:r>
              <a:rPr lang="hu-HU" sz="2800" dirty="0">
                <a:hlinkClick r:id="rId4"/>
              </a:rPr>
              <a:t>http://www.eclipse.org/</a:t>
            </a:r>
            <a:r>
              <a:rPr lang="hu-HU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29372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44624"/>
            <a:ext cx="7749480" cy="864096"/>
          </a:xfrm>
        </p:spPr>
        <p:txBody>
          <a:bodyPr/>
          <a:lstStyle/>
          <a:p>
            <a:pPr algn="ctr"/>
            <a:r>
              <a:rPr lang="hu-HU" dirty="0" err="1" smtClean="0"/>
              <a:t>JCreator</a:t>
            </a:r>
            <a:r>
              <a:rPr lang="hu-HU" dirty="0" smtClean="0"/>
              <a:t> IDE</a:t>
            </a:r>
            <a:endParaRPr lang="en-GB" dirty="0"/>
          </a:p>
        </p:txBody>
      </p:sp>
      <p:pic>
        <p:nvPicPr>
          <p:cNvPr id="4" name="Picture 2" descr="JCreat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268760"/>
            <a:ext cx="6272393" cy="5315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2614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332656"/>
            <a:ext cx="7749480" cy="864096"/>
          </a:xfrm>
        </p:spPr>
        <p:txBody>
          <a:bodyPr/>
          <a:lstStyle/>
          <a:p>
            <a:pPr algn="ctr"/>
            <a:r>
              <a:rPr lang="hu-HU" dirty="0" err="1" smtClean="0"/>
              <a:t>NetBeans</a:t>
            </a:r>
            <a:r>
              <a:rPr lang="hu-HU" dirty="0" smtClean="0"/>
              <a:t> IDE</a:t>
            </a:r>
            <a:endParaRPr lang="en-GB" dirty="0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764273"/>
            <a:ext cx="8444865" cy="4761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9182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332656"/>
            <a:ext cx="7749480" cy="864096"/>
          </a:xfrm>
        </p:spPr>
        <p:txBody>
          <a:bodyPr/>
          <a:lstStyle/>
          <a:p>
            <a:pPr algn="ctr"/>
            <a:r>
              <a:rPr lang="hu-HU" dirty="0" err="1" smtClean="0"/>
              <a:t>Eclipse</a:t>
            </a:r>
            <a:r>
              <a:rPr lang="hu-HU" dirty="0" smtClean="0"/>
              <a:t> IDE</a:t>
            </a:r>
            <a:endParaRPr lang="en-GB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867237"/>
            <a:ext cx="8444865" cy="4730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5420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116632"/>
            <a:ext cx="7749480" cy="864096"/>
          </a:xfrm>
        </p:spPr>
        <p:txBody>
          <a:bodyPr/>
          <a:lstStyle/>
          <a:p>
            <a:pPr algn="ctr"/>
            <a:r>
              <a:rPr lang="hu-HU" cap="small" dirty="0"/>
              <a:t>első </a:t>
            </a:r>
            <a:r>
              <a:rPr lang="hu-HU" cap="small" dirty="0" smtClean="0"/>
              <a:t>alkalmazás</a:t>
            </a:r>
            <a:endParaRPr lang="en-GB" dirty="0"/>
          </a:p>
        </p:txBody>
      </p:sp>
      <p:sp>
        <p:nvSpPr>
          <p:cNvPr id="2" name="Szövegdoboz 1"/>
          <p:cNvSpPr txBox="1"/>
          <p:nvPr/>
        </p:nvSpPr>
        <p:spPr>
          <a:xfrm>
            <a:off x="179512" y="1196752"/>
            <a:ext cx="5328592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hu-HU" dirty="0"/>
              <a:t>A forrásállományból a fordítás hatására előálló bájtkódot különböző Java Virtuális Gépet, </a:t>
            </a:r>
            <a:r>
              <a:rPr lang="hu-HU" dirty="0" err="1"/>
              <a:t>JVM-et</a:t>
            </a:r>
            <a:r>
              <a:rPr lang="hu-HU" dirty="0"/>
              <a:t> tartalmazó operációs rendszeren tudjuk futtatni</a:t>
            </a:r>
            <a:r>
              <a:rPr lang="hu-HU" dirty="0" smtClean="0"/>
              <a:t>.</a:t>
            </a:r>
          </a:p>
          <a:p>
            <a:endParaRPr lang="hu-HU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hu-HU" dirty="0"/>
              <a:t>A forrásállományok kiterjesztése: .</a:t>
            </a:r>
            <a:r>
              <a:rPr lang="hu-HU" dirty="0" smtClean="0"/>
              <a:t>java</a:t>
            </a:r>
          </a:p>
          <a:p>
            <a:endParaRPr lang="hu-HU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hu-HU" dirty="0" smtClean="0"/>
              <a:t>A </a:t>
            </a:r>
            <a:r>
              <a:rPr lang="hu-HU" dirty="0" err="1" smtClean="0"/>
              <a:t>bájtkódállomány</a:t>
            </a:r>
            <a:r>
              <a:rPr lang="hu-HU" dirty="0" smtClean="0"/>
              <a:t> kiterjesztése: .</a:t>
            </a:r>
            <a:r>
              <a:rPr lang="hu-HU" dirty="0" err="1" smtClean="0"/>
              <a:t>class</a:t>
            </a:r>
            <a:endParaRPr lang="hu-HU" dirty="0" smtClean="0"/>
          </a:p>
          <a:p>
            <a:endParaRPr lang="hu-HU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hu-HU" dirty="0"/>
              <a:t>A Java nyelvben és az állománynévben is különbséget kell tenni kis-, és nagybetű között.</a:t>
            </a:r>
          </a:p>
          <a:p>
            <a:endParaRPr lang="hu-HU" sz="2000" dirty="0"/>
          </a:p>
        </p:txBody>
      </p:sp>
      <p:pic>
        <p:nvPicPr>
          <p:cNvPr id="5" name="Tartalom helye 6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5724128" y="1721581"/>
            <a:ext cx="3154929" cy="3003563"/>
          </a:xfrm>
          <a:prstGeom prst="rect">
            <a:avLst/>
          </a:prstGeom>
        </p:spPr>
      </p:pic>
      <p:sp>
        <p:nvSpPr>
          <p:cNvPr id="3" name="Szövegdoboz 2"/>
          <p:cNvSpPr txBox="1"/>
          <p:nvPr/>
        </p:nvSpPr>
        <p:spPr>
          <a:xfrm>
            <a:off x="467544" y="4725144"/>
            <a:ext cx="662473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HelloworldApp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502920" lvl="1" indent="0">
              <a:buNone/>
            </a:pP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main(</a:t>
            </a: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[] </a:t>
            </a: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960120" lvl="2" indent="0">
              <a:buNone/>
            </a:pP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(”Hello </a:t>
            </a:r>
            <a:r>
              <a:rPr lang="hu-H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world</a:t>
            </a: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!”);</a:t>
            </a:r>
          </a:p>
          <a:p>
            <a:pPr marL="502920" lvl="1" indent="0">
              <a:buNone/>
            </a:pP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hu-HU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hu-HU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884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ényes">
  <a:themeElements>
    <a:clrScheme name="Fényes 11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3262DA"/>
      </a:hlink>
      <a:folHlink>
        <a:srgbClr val="D8D8EC"/>
      </a:folHlink>
    </a:clrScheme>
    <a:fontScheme name="Fény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ényes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ényes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ényes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ényes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ényes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ényes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ényes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ényes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ényes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ényes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ényes 11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3262DA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Fényes 11">
    <a:dk1>
      <a:srgbClr val="000000"/>
    </a:dk1>
    <a:lt1>
      <a:srgbClr val="FFFFFF"/>
    </a:lt1>
    <a:dk2>
      <a:srgbClr val="330066"/>
    </a:dk2>
    <a:lt2>
      <a:srgbClr val="808080"/>
    </a:lt2>
    <a:accent1>
      <a:srgbClr val="CCCC00"/>
    </a:accent1>
    <a:accent2>
      <a:srgbClr val="669999"/>
    </a:accent2>
    <a:accent3>
      <a:srgbClr val="FFFFFF"/>
    </a:accent3>
    <a:accent4>
      <a:srgbClr val="000000"/>
    </a:accent4>
    <a:accent5>
      <a:srgbClr val="E2E2AA"/>
    </a:accent5>
    <a:accent6>
      <a:srgbClr val="5C8A8A"/>
    </a:accent6>
    <a:hlink>
      <a:srgbClr val="3262DA"/>
    </a:hlink>
    <a:folHlink>
      <a:srgbClr val="D8D8E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3121</TotalTime>
  <Words>1258</Words>
  <Application>Microsoft Office PowerPoint</Application>
  <PresentationFormat>Diavetítés a képernyőre (4:3 oldalarány)</PresentationFormat>
  <Paragraphs>297</Paragraphs>
  <Slides>25</Slides>
  <Notes>2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25</vt:i4>
      </vt:variant>
    </vt:vector>
  </HeadingPairs>
  <TitlesOfParts>
    <vt:vector size="30" baseType="lpstr">
      <vt:lpstr>Arial</vt:lpstr>
      <vt:lpstr>Calibri</vt:lpstr>
      <vt:lpstr>Courier New</vt:lpstr>
      <vt:lpstr>Wingdings</vt:lpstr>
      <vt:lpstr>Fényes</vt:lpstr>
      <vt:lpstr>Java alkalmazások </vt:lpstr>
      <vt:lpstr>KÖVETELMÉNYEK</vt:lpstr>
      <vt:lpstr>IRODALOM</vt:lpstr>
      <vt:lpstr>JAVA FEJLESZTŐ KÖRNYEZET</vt:lpstr>
      <vt:lpstr>INTEGRÁLT FEJLESZTŐI KÖRNYEZET (IDE)</vt:lpstr>
      <vt:lpstr>JCreator IDE</vt:lpstr>
      <vt:lpstr>NetBeans IDE</vt:lpstr>
      <vt:lpstr>Eclipse IDE</vt:lpstr>
      <vt:lpstr>első alkalmazás</vt:lpstr>
      <vt:lpstr>FORDÍTÁS ÉS FUTTATÁS</vt:lpstr>
      <vt:lpstr>FUTTATHATÓ .JAR FÁJL LÉTREHOZÁSA NESTBEANS-BEN</vt:lpstr>
      <vt:lpstr>A JAVA PROGRAMOZÁSI NYELV</vt:lpstr>
      <vt:lpstr>JAVA PLATFORM</vt:lpstr>
      <vt:lpstr>JAVA PLATFORM</vt:lpstr>
      <vt:lpstr>JAVA TECHNOLÓGIA</vt:lpstr>
      <vt:lpstr>JAVA API</vt:lpstr>
      <vt:lpstr>VÁLTOZÓK</vt:lpstr>
      <vt:lpstr>PRIMITÍV TÍPUSOK</vt:lpstr>
      <vt:lpstr>VÁLTOZÓ ÉRTÉKÉNEK VÉGLEGESÍTÉSE</vt:lpstr>
      <vt:lpstr>REFERENCIA TÍPUSOK</vt:lpstr>
      <vt:lpstr>OPERÁTOROK</vt:lpstr>
      <vt:lpstr>OPERÁTOROK</vt:lpstr>
      <vt:lpstr>OPERÁTOROK PRECEDENCIA SZINTEK</vt:lpstr>
      <vt:lpstr>OPERÁTOROK</vt:lpstr>
      <vt:lpstr>IRODALOMJEGYZÉK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 programozás I.</dc:title>
  <dc:creator>Pap-Szigeti Róbert</dc:creator>
  <cp:lastModifiedBy>Alvarez Gil Rafael Pedro Dr.</cp:lastModifiedBy>
  <cp:revision>240</cp:revision>
  <dcterms:created xsi:type="dcterms:W3CDTF">2009-02-11T17:31:50Z</dcterms:created>
  <dcterms:modified xsi:type="dcterms:W3CDTF">2017-09-18T11:22:05Z</dcterms:modified>
</cp:coreProperties>
</file>