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7"/>
  </p:notesMasterIdLst>
  <p:sldIdLst>
    <p:sldId id="256" r:id="rId2"/>
    <p:sldId id="289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3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0" r:id="rId24"/>
    <p:sldId id="312" r:id="rId25"/>
    <p:sldId id="313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97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25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027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wnloads/jdk8-downloads-213315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tbeans.org/downloads/" TargetMode="External"/><Relationship Id="rId2" Type="http://schemas.openxmlformats.org/officeDocument/2006/relationships/hyperlink" Target="http://www.jcreato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lipse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4379754" y="3068960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FORDÍTÁS ÉS FUTTATÁS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0" y="1052736"/>
            <a:ext cx="85689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Fordítás</a:t>
            </a:r>
            <a:r>
              <a:rPr lang="hu-HU" sz="2000" dirty="0" smtClean="0"/>
              <a:t>:</a:t>
            </a:r>
          </a:p>
          <a:p>
            <a:endParaRPr lang="hu-HU" sz="1000" dirty="0"/>
          </a:p>
          <a:p>
            <a:r>
              <a:rPr lang="hu-HU" dirty="0"/>
              <a:t>A </a:t>
            </a:r>
            <a:r>
              <a:rPr lang="hu-HU" dirty="0" err="1"/>
              <a:t>javac</a:t>
            </a:r>
            <a:r>
              <a:rPr lang="hu-HU" dirty="0"/>
              <a:t> (</a:t>
            </a:r>
            <a:r>
              <a:rPr lang="hu-HU" i="1" dirty="0"/>
              <a:t>bin\</a:t>
            </a:r>
            <a:r>
              <a:rPr lang="hu-HU" i="1" dirty="0" err="1"/>
              <a:t>javac.exe</a:t>
            </a:r>
            <a:r>
              <a:rPr lang="hu-HU" dirty="0"/>
              <a:t>) fordító a szövegből olyan utasításokat állít elő, amelyeket a JVM (</a:t>
            </a:r>
            <a:r>
              <a:rPr lang="hu-HU" i="1" dirty="0"/>
              <a:t>Java </a:t>
            </a:r>
            <a:r>
              <a:rPr lang="hu-HU" i="1" dirty="0" err="1"/>
              <a:t>Virtual</a:t>
            </a:r>
            <a:r>
              <a:rPr lang="hu-HU" i="1" dirty="0"/>
              <a:t> </a:t>
            </a:r>
            <a:r>
              <a:rPr lang="hu-HU" i="1" dirty="0" err="1"/>
              <a:t>Machine</a:t>
            </a:r>
            <a:r>
              <a:rPr lang="hu-HU" i="1" dirty="0"/>
              <a:t>, </a:t>
            </a:r>
            <a:r>
              <a:rPr lang="hu-HU" i="1" dirty="0" err="1"/>
              <a:t>Java</a:t>
            </a:r>
            <a:r>
              <a:rPr lang="hu-HU" i="1" dirty="0"/>
              <a:t> virtuális gép</a:t>
            </a:r>
            <a:r>
              <a:rPr lang="hu-HU" dirty="0"/>
              <a:t>) végre tud hajtani. </a:t>
            </a:r>
            <a:endParaRPr lang="hu-HU" dirty="0" smtClean="0"/>
          </a:p>
          <a:p>
            <a:endParaRPr lang="hu-HU" sz="1000" dirty="0"/>
          </a:p>
          <a:p>
            <a:r>
              <a:rPr lang="hu-HU" sz="2000" dirty="0" smtClean="0"/>
              <a:t>Parancssori </a:t>
            </a:r>
            <a:r>
              <a:rPr lang="hu-HU" sz="2000" dirty="0"/>
              <a:t>ablak megnyitása, majd indítsuk el a </a:t>
            </a:r>
            <a:r>
              <a:rPr lang="hu-HU" sz="2000" i="1" dirty="0" err="1"/>
              <a:t>javac</a:t>
            </a:r>
            <a:r>
              <a:rPr lang="hu-HU" sz="2000" dirty="0"/>
              <a:t> fordítót</a:t>
            </a:r>
            <a:r>
              <a:rPr lang="hu-HU" sz="2000" dirty="0" smtClean="0"/>
              <a:t>:</a:t>
            </a:r>
          </a:p>
          <a:p>
            <a:r>
              <a:rPr lang="hu-HU" sz="2000" dirty="0" smtClean="0"/>
              <a:t> </a:t>
            </a:r>
            <a:endParaRPr lang="hu-HU" sz="1000" dirty="0" smtClean="0"/>
          </a:p>
          <a:p>
            <a:pPr algn="ctr"/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HelloWorld.java</a:t>
            </a: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 smtClean="0"/>
              <a:t>Futtatás:</a:t>
            </a:r>
          </a:p>
          <a:p>
            <a:endParaRPr lang="hu-HU" sz="1000" dirty="0" smtClean="0"/>
          </a:p>
          <a:p>
            <a:r>
              <a:rPr lang="hu-HU" dirty="0" smtClean="0"/>
              <a:t>A </a:t>
            </a:r>
            <a:r>
              <a:rPr lang="hu-HU" dirty="0"/>
              <a:t>Java értelmező (bin\</a:t>
            </a:r>
            <a:r>
              <a:rPr lang="hu-HU" dirty="0" err="1"/>
              <a:t>java.exe</a:t>
            </a:r>
            <a:r>
              <a:rPr lang="hu-HU" dirty="0"/>
              <a:t>) </a:t>
            </a:r>
            <a:r>
              <a:rPr lang="hu-HU" dirty="0" smtClean="0"/>
              <a:t>értelmezi </a:t>
            </a:r>
            <a:r>
              <a:rPr lang="hu-HU" dirty="0"/>
              <a:t>a bájtkódú program utasításait, </a:t>
            </a:r>
            <a:r>
              <a:rPr lang="hu-HU" dirty="0" smtClean="0"/>
              <a:t>és futtatja azokat.</a:t>
            </a:r>
          </a:p>
          <a:p>
            <a:endParaRPr lang="hu-HU" sz="1000" dirty="0"/>
          </a:p>
          <a:p>
            <a:r>
              <a:rPr lang="hu-HU" dirty="0" smtClean="0"/>
              <a:t>Kiterjesztés </a:t>
            </a:r>
            <a:r>
              <a:rPr lang="hu-HU" dirty="0"/>
              <a:t>nélkül kell megadni a </a:t>
            </a:r>
            <a:r>
              <a:rPr lang="hu-HU" dirty="0" err="1"/>
              <a:t>HelloWorld.java</a:t>
            </a:r>
            <a:r>
              <a:rPr lang="hu-HU" dirty="0"/>
              <a:t> </a:t>
            </a:r>
            <a:r>
              <a:rPr lang="hu-HU" dirty="0" smtClean="0"/>
              <a:t>osztályt: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2" descr="Compiler és V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78628"/>
            <a:ext cx="8024018" cy="138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6660232" cy="1944216"/>
          </a:xfrm>
        </p:spPr>
        <p:txBody>
          <a:bodyPr/>
          <a:lstStyle/>
          <a:p>
            <a:pPr algn="ctr"/>
            <a:r>
              <a:rPr lang="hu-HU" dirty="0" smtClean="0"/>
              <a:t>FUTTATHATÓ .JAR FÁJL LÉTREHOZÁSA NESTBEANS-BEN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0" y="2779181"/>
            <a:ext cx="85689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Java </a:t>
            </a:r>
            <a:r>
              <a:rPr lang="hu-HU" sz="2800" dirty="0" err="1"/>
              <a:t>Archive</a:t>
            </a:r>
            <a:r>
              <a:rPr lang="hu-HU" sz="2800" dirty="0"/>
              <a:t> (.</a:t>
            </a:r>
            <a:r>
              <a:rPr lang="hu-HU" sz="2800" dirty="0" err="1"/>
              <a:t>jar</a:t>
            </a:r>
            <a:r>
              <a:rPr lang="hu-HU" sz="2800" dirty="0"/>
              <a:t>) fájl létrehozása </a:t>
            </a:r>
            <a:r>
              <a:rPr lang="hu-HU" sz="2800" dirty="0" err="1"/>
              <a:t>Netbeansben</a:t>
            </a:r>
            <a:r>
              <a:rPr lang="en-US" sz="2800" dirty="0" smtClean="0"/>
              <a:t>:</a:t>
            </a:r>
            <a:endParaRPr lang="hu-HU" sz="2800" dirty="0" smtClean="0"/>
          </a:p>
          <a:p>
            <a:endParaRPr lang="en-US" sz="2800" dirty="0"/>
          </a:p>
          <a:p>
            <a:pPr marL="50292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Project </a:t>
            </a:r>
          </a:p>
          <a:p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/>
              <a:t>.</a:t>
            </a:r>
            <a:r>
              <a:rPr lang="hu-HU" sz="2800" dirty="0" err="1"/>
              <a:t>jar</a:t>
            </a:r>
            <a:r>
              <a:rPr lang="hu-HU" sz="2800" dirty="0"/>
              <a:t> fájl helye</a:t>
            </a:r>
            <a:r>
              <a:rPr lang="hu-HU" sz="2800" dirty="0" smtClean="0"/>
              <a:t>:</a:t>
            </a:r>
          </a:p>
          <a:p>
            <a:endParaRPr lang="hu-HU" sz="2800" dirty="0"/>
          </a:p>
          <a:p>
            <a:pPr marL="50292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C:\...\Netbeans Project\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ProName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ProName.jar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172400" cy="864096"/>
          </a:xfrm>
        </p:spPr>
        <p:txBody>
          <a:bodyPr/>
          <a:lstStyle/>
          <a:p>
            <a:pPr algn="ctr"/>
            <a:r>
              <a:rPr lang="hu-HU" dirty="0" smtClean="0"/>
              <a:t>A JAVA PROGRAMOZÁSI NYELV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0" y="1196752"/>
            <a:ext cx="85689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Java egy magas szintű nyelv a következő főbb </a:t>
            </a:r>
            <a:r>
              <a:rPr lang="hu-HU" sz="2400" dirty="0" smtClean="0"/>
              <a:t>jellemzőkkel:</a:t>
            </a:r>
          </a:p>
          <a:p>
            <a:endParaRPr lang="hu-H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Egyszerű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Objektumorientált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Előfordított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Értelmezett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Robusztus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Biztonságos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Semleges architektúrájú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Hordozható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Nagy teljesítményű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Többszálú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Dinamikus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575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JAVA PLATFORM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1" y="1938312"/>
            <a:ext cx="5472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Java platform két </a:t>
            </a:r>
            <a:r>
              <a:rPr lang="hu-HU" sz="2400" dirty="0" smtClean="0"/>
              <a:t>komponense:</a:t>
            </a:r>
          </a:p>
          <a:p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Java </a:t>
            </a:r>
            <a:r>
              <a:rPr lang="hu-HU" sz="2400" dirty="0"/>
              <a:t>VM (Java </a:t>
            </a:r>
            <a:r>
              <a:rPr lang="hu-HU" sz="2400" dirty="0" err="1"/>
              <a:t>Virtual</a:t>
            </a:r>
            <a:r>
              <a:rPr lang="hu-HU" sz="2400" dirty="0"/>
              <a:t> </a:t>
            </a:r>
            <a:r>
              <a:rPr lang="hu-HU" sz="2400" dirty="0" err="1" smtClean="0"/>
              <a:t>Machine</a:t>
            </a:r>
            <a:r>
              <a:rPr lang="hu-HU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Java </a:t>
            </a:r>
            <a:r>
              <a:rPr lang="hu-HU" sz="2400" dirty="0"/>
              <a:t>API (Java </a:t>
            </a:r>
            <a:r>
              <a:rPr lang="hu-HU" sz="2400" dirty="0" err="1"/>
              <a:t>Application</a:t>
            </a:r>
            <a:r>
              <a:rPr lang="hu-HU" sz="2400" dirty="0"/>
              <a:t> </a:t>
            </a:r>
            <a:r>
              <a:rPr lang="hu-HU" sz="2400" dirty="0" err="1"/>
              <a:t>P</a:t>
            </a:r>
            <a:r>
              <a:rPr lang="hu-HU" sz="2400" dirty="0" err="1" smtClean="0"/>
              <a:t>rogramming</a:t>
            </a:r>
            <a:r>
              <a:rPr lang="hu-HU" sz="2400" dirty="0" smtClean="0"/>
              <a:t> </a:t>
            </a:r>
            <a:r>
              <a:rPr lang="hu-HU" sz="2400" dirty="0" err="1" smtClean="0"/>
              <a:t>Interface</a:t>
            </a:r>
            <a:r>
              <a:rPr lang="hu-HU" sz="24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Több </a:t>
            </a:r>
            <a:r>
              <a:rPr lang="hu-HU" sz="2400" dirty="0"/>
              <a:t>ezer, használatra kész szoftverkomponenst </a:t>
            </a:r>
            <a:r>
              <a:rPr lang="hu-HU" sz="2400" dirty="0" smtClean="0"/>
              <a:t>tartalmaz.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Az </a:t>
            </a:r>
            <a:r>
              <a:rPr lang="hu-HU" sz="2400" dirty="0"/>
              <a:t>osztályok és </a:t>
            </a:r>
            <a:r>
              <a:rPr lang="hu-HU" sz="2400" dirty="0" smtClean="0"/>
              <a:t>interfészek csomagokba </a:t>
            </a:r>
            <a:r>
              <a:rPr lang="hu-HU" sz="2400" dirty="0"/>
              <a:t>vannak </a:t>
            </a:r>
            <a:r>
              <a:rPr lang="hu-HU" sz="2400" dirty="0" smtClean="0"/>
              <a:t>szervezve.</a:t>
            </a:r>
            <a:endParaRPr lang="hu-HU" sz="2400" dirty="0"/>
          </a:p>
          <a:p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8064" y="1772816"/>
            <a:ext cx="380619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JAVA PLATFORM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 platform-független Java kód valamivel lassabb, mint a natív </a:t>
            </a:r>
            <a:r>
              <a:rPr lang="hu-HU" sz="2400" dirty="0" smtClean="0"/>
              <a:t>kód.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Jó </a:t>
            </a:r>
            <a:r>
              <a:rPr lang="hu-HU" sz="2400" dirty="0"/>
              <a:t>fordítóval, optimalizált értelmezővel és JIT bájtkód fordítóval a különbség elég kicsi </a:t>
            </a:r>
            <a:r>
              <a:rPr lang="hu-HU" sz="2400" dirty="0" smtClean="0"/>
              <a:t>lehet</a:t>
            </a:r>
          </a:p>
          <a:p>
            <a:endParaRPr lang="hu-HU" sz="2400" dirty="0" smtClean="0"/>
          </a:p>
          <a:p>
            <a:r>
              <a:rPr lang="hu-HU" sz="2400" dirty="0" smtClean="0"/>
              <a:t>JIT </a:t>
            </a:r>
            <a:r>
              <a:rPr lang="hu-HU" sz="2400" dirty="0"/>
              <a:t>(</a:t>
            </a:r>
            <a:r>
              <a:rPr lang="hu-HU" sz="2400" dirty="0" err="1"/>
              <a:t>Just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Time) </a:t>
            </a:r>
            <a:r>
              <a:rPr lang="hu-HU" sz="2400" dirty="0">
                <a:sym typeface="Wingdings" panose="05000000000000000000" pitchFamily="2" charset="2"/>
              </a:rPr>
              <a:t> Az első futtatás előtt natív kódra fordul a bájtkód  További futtatáskor már a natív kód </a:t>
            </a:r>
            <a:r>
              <a:rPr lang="hu-HU" sz="2400" dirty="0" smtClean="0">
                <a:sym typeface="Wingdings" panose="05000000000000000000" pitchFamily="2" charset="2"/>
              </a:rPr>
              <a:t>futtatható</a:t>
            </a:r>
          </a:p>
          <a:p>
            <a:endParaRPr lang="hu-HU" sz="2400" dirty="0" smtClean="0">
              <a:sym typeface="Wingdings" panose="05000000000000000000" pitchFamily="2" charset="2"/>
            </a:endParaRPr>
          </a:p>
          <a:p>
            <a:r>
              <a:rPr lang="hu-HU" sz="2400" dirty="0" smtClean="0">
                <a:sym typeface="Wingdings" panose="05000000000000000000" pitchFamily="2" charset="2"/>
              </a:rPr>
              <a:t>Az </a:t>
            </a:r>
            <a:r>
              <a:rPr lang="hu-HU" sz="2400" dirty="0">
                <a:sym typeface="Wingdings" panose="05000000000000000000" pitchFamily="2" charset="2"/>
              </a:rPr>
              <a:t>első futtatás több ideig tarthat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2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JAVA TECHNOLÓGIA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50098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Többféle alkalmazás készíthető Java </a:t>
            </a:r>
            <a:r>
              <a:rPr lang="hu-HU" sz="2400" dirty="0" smtClean="0"/>
              <a:t>nyelven:</a:t>
            </a:r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r>
              <a:rPr lang="hu-HU" sz="2400" b="1" dirty="0" smtClean="0"/>
              <a:t>Asztali </a:t>
            </a:r>
            <a:r>
              <a:rPr lang="hu-HU" sz="2400" b="1" dirty="0"/>
              <a:t>alkalmazás: </a:t>
            </a:r>
            <a:r>
              <a:rPr lang="hu-HU" sz="2400" dirty="0"/>
              <a:t>közvetlenül a Java platformon </a:t>
            </a:r>
            <a:r>
              <a:rPr lang="hu-HU" sz="2400" dirty="0" smtClean="0"/>
              <a:t>futtatható. 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400" b="1" dirty="0" err="1" smtClean="0"/>
              <a:t>Servlet</a:t>
            </a:r>
            <a:r>
              <a:rPr lang="hu-HU" sz="2400" b="1" dirty="0"/>
              <a:t>: </a:t>
            </a:r>
            <a:r>
              <a:rPr lang="hu-HU" sz="2400" dirty="0"/>
              <a:t>szerver oldalon fut, de </a:t>
            </a:r>
            <a:r>
              <a:rPr lang="hu-HU" sz="2400" dirty="0" smtClean="0"/>
              <a:t>nem </a:t>
            </a:r>
            <a:r>
              <a:rPr lang="hu-HU" sz="2400" dirty="0"/>
              <a:t>önállóan, hanem egy szerver-futtatókörnyezet </a:t>
            </a:r>
            <a:r>
              <a:rPr lang="hu-HU" sz="2400" dirty="0" smtClean="0"/>
              <a:t>részeként.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400" b="1" dirty="0" err="1" smtClean="0"/>
              <a:t>Midlet</a:t>
            </a:r>
            <a:r>
              <a:rPr lang="hu-HU" sz="2400" b="1" dirty="0"/>
              <a:t>: </a:t>
            </a:r>
            <a:r>
              <a:rPr lang="hu-HU" sz="2400" dirty="0"/>
              <a:t>a mobil telefonon, kézi számítógépen futó alkalmazást hívjuk </a:t>
            </a:r>
            <a:r>
              <a:rPr lang="hu-HU" sz="2400" dirty="0" err="1" smtClean="0"/>
              <a:t>midletnek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2400" b="1" dirty="0" err="1" smtClean="0"/>
              <a:t>Applet</a:t>
            </a:r>
            <a:r>
              <a:rPr lang="hu-HU" sz="2400" dirty="0"/>
              <a:t>: olyan program, amely bizonyos megszorításokkal futtatható Javát ismerő böngészőben. </a:t>
            </a:r>
            <a:r>
              <a:rPr lang="hu-HU" sz="2400" dirty="0" smtClean="0"/>
              <a:t>Mára </a:t>
            </a:r>
            <a:r>
              <a:rPr lang="hu-HU" sz="2400" dirty="0" err="1" smtClean="0"/>
              <a:t>biztonségi</a:t>
            </a:r>
            <a:r>
              <a:rPr lang="hu-HU" sz="2400" dirty="0" smtClean="0"/>
              <a:t> okokból ez </a:t>
            </a:r>
            <a:r>
              <a:rPr lang="hu-HU" sz="2400" dirty="0"/>
              <a:t>a felhasználás visszaszorult.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465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JAVA API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/>
          <a:lstStyle/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 smtClean="0"/>
              <a:t>Alap </a:t>
            </a:r>
            <a:r>
              <a:rPr lang="hu-HU" sz="1800" b="1" dirty="0"/>
              <a:t>összetevők</a:t>
            </a:r>
            <a:r>
              <a:rPr lang="hu-HU" sz="1800" dirty="0"/>
              <a:t>: objektumok, </a:t>
            </a:r>
            <a:r>
              <a:rPr lang="hu-HU" sz="1800" dirty="0" err="1"/>
              <a:t>stringek</a:t>
            </a:r>
            <a:r>
              <a:rPr lang="hu-HU" sz="1800" dirty="0"/>
              <a:t>, szálak, számok, I/O, adatstruktúrák, dátum és időkezelés, </a:t>
            </a:r>
            <a:r>
              <a:rPr lang="hu-HU" sz="1800" dirty="0" smtClean="0"/>
              <a:t>stb.</a:t>
            </a:r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 smtClean="0"/>
              <a:t>Hálózatok</a:t>
            </a:r>
            <a:r>
              <a:rPr lang="hu-HU" sz="1800" dirty="0"/>
              <a:t>: URL, TCP, UDP, </a:t>
            </a:r>
            <a:r>
              <a:rPr lang="hu-HU" sz="1800" dirty="0" err="1"/>
              <a:t>socket-ek</a:t>
            </a:r>
            <a:r>
              <a:rPr lang="hu-HU" sz="1800" dirty="0"/>
              <a:t>, IP </a:t>
            </a:r>
            <a:r>
              <a:rPr lang="hu-HU" sz="1800" dirty="0" smtClean="0"/>
              <a:t>címzés.</a:t>
            </a:r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 smtClean="0"/>
              <a:t>Nemzetközi </a:t>
            </a:r>
            <a:r>
              <a:rPr lang="hu-HU" sz="1800" b="1" dirty="0"/>
              <a:t>programozás</a:t>
            </a:r>
            <a:r>
              <a:rPr lang="hu-HU" sz="1800" dirty="0"/>
              <a:t>: Segítség az egész világon használható alkalmazások írásához. A programok könnyeden tudnak alkalmazkodni a helyi sajátosságokhoz, és többféle nyelven kommunikálni a felhasználókkal</a:t>
            </a:r>
            <a:r>
              <a:rPr lang="hu-HU" sz="1800" dirty="0" smtClean="0"/>
              <a:t>.</a:t>
            </a:r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/>
              <a:t>Biztonság</a:t>
            </a:r>
            <a:r>
              <a:rPr lang="hu-HU" sz="1800" dirty="0"/>
              <a:t>: alacsony es magas szintű vedelem, beleértve az elektronikus aláírást, titkos-, es nyilvános kulcsú titkosítást, hozzáférés-szabályozást es </a:t>
            </a:r>
            <a:r>
              <a:rPr lang="hu-HU" sz="1800" dirty="0" smtClean="0"/>
              <a:t>azonosítást.</a:t>
            </a:r>
            <a:endParaRPr lang="hu-HU" sz="1800" dirty="0"/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/>
              <a:t>Szoftver komponensek</a:t>
            </a:r>
            <a:r>
              <a:rPr lang="hu-HU" sz="1800" dirty="0"/>
              <a:t>: a </a:t>
            </a:r>
            <a:r>
              <a:rPr lang="hu-HU" sz="1800" dirty="0" err="1"/>
              <a:t>JavaBeans</a:t>
            </a:r>
            <a:r>
              <a:rPr lang="hu-HU" sz="1800" dirty="0"/>
              <a:t> használatával könnyen összeilleszthető komponenseket  </a:t>
            </a:r>
            <a:r>
              <a:rPr lang="hu-HU" sz="1800" dirty="0" smtClean="0"/>
              <a:t>fejleszthetünk.</a:t>
            </a:r>
            <a:endParaRPr lang="hu-HU" sz="1800" dirty="0"/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/>
              <a:t>Objektum </a:t>
            </a:r>
            <a:r>
              <a:rPr lang="hu-HU" sz="1800" b="1" dirty="0" err="1"/>
              <a:t>szerializáció</a:t>
            </a:r>
            <a:r>
              <a:rPr lang="hu-HU" sz="1800" dirty="0"/>
              <a:t>: lehetővé teszi a könnyűsúlyú </a:t>
            </a:r>
            <a:r>
              <a:rPr lang="hu-HU" sz="1800" dirty="0" err="1"/>
              <a:t>perzisztenciát</a:t>
            </a:r>
            <a:r>
              <a:rPr lang="hu-HU" sz="1800" dirty="0"/>
              <a:t> es az </a:t>
            </a:r>
            <a:r>
              <a:rPr lang="hu-HU" sz="1800" dirty="0" err="1" smtClean="0"/>
              <a:t>RMI-t</a:t>
            </a:r>
            <a:r>
              <a:rPr lang="hu-HU" sz="1800" dirty="0" smtClean="0"/>
              <a:t>.</a:t>
            </a:r>
            <a:endParaRPr lang="hu-HU" sz="1800" dirty="0"/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b="1" dirty="0" smtClean="0"/>
              <a:t>JDBC</a:t>
            </a:r>
            <a:r>
              <a:rPr lang="hu-HU" sz="1800" dirty="0"/>
              <a:t>: relációs adatbázis-kezelők szeles köréhez nyújt egységes elérési </a:t>
            </a:r>
            <a:r>
              <a:rPr lang="hu-HU" sz="1800" dirty="0" smtClean="0"/>
              <a:t>felületet.</a:t>
            </a:r>
          </a:p>
          <a:p>
            <a:pPr marL="280987" indent="-285750">
              <a:buFont typeface="Wingdings" panose="05000000000000000000" pitchFamily="2" charset="2"/>
              <a:buChar char="§"/>
            </a:pPr>
            <a:r>
              <a:rPr lang="hu-HU" sz="1800" dirty="0" smtClean="0"/>
              <a:t>A </a:t>
            </a:r>
            <a:r>
              <a:rPr lang="hu-HU" sz="1800" dirty="0"/>
              <a:t>Java platform ezen felül tartalmaz </a:t>
            </a:r>
            <a:r>
              <a:rPr lang="hu-HU" sz="1800" dirty="0" err="1"/>
              <a:t>API-t</a:t>
            </a:r>
            <a:r>
              <a:rPr lang="hu-HU" sz="1800" dirty="0"/>
              <a:t> a 2D és 3D grafikához, szerverekhez, telefóniához, beszédfeldolgozáshoz, animációhoz </a:t>
            </a:r>
            <a:r>
              <a:rPr lang="hu-HU" sz="1800" dirty="0" smtClean="0"/>
              <a:t>stb.</a:t>
            </a:r>
            <a:endParaRPr lang="hu-HU" sz="20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075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VÁLTOZÓK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/>
          <a:lstStyle/>
          <a:p>
            <a:pPr marL="0" lvl="0" indent="0">
              <a:buNone/>
            </a:pPr>
            <a:r>
              <a:rPr lang="hu-HU" sz="3600" dirty="0"/>
              <a:t>Konvenció a változó nevére</a:t>
            </a:r>
            <a:r>
              <a:rPr lang="hu-HU" sz="3600" dirty="0" smtClean="0"/>
              <a:t>:</a:t>
            </a:r>
          </a:p>
          <a:p>
            <a:pPr marL="0" lvl="0" indent="0">
              <a:buNone/>
            </a:pPr>
            <a:endParaRPr lang="hu-HU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i="1" dirty="0" err="1" smtClean="0"/>
              <a:t>camelCase</a:t>
            </a:r>
            <a:r>
              <a:rPr lang="hu-HU" i="1" dirty="0" smtClean="0"/>
              <a:t> </a:t>
            </a:r>
            <a:r>
              <a:rPr lang="hu-HU" dirty="0"/>
              <a:t>konvenció – Első szó kisbetűvel kezdődik, a többi nagybetűvel</a:t>
            </a:r>
            <a:r>
              <a:rPr lang="hu-HU" dirty="0" smtClean="0"/>
              <a:t>.</a:t>
            </a:r>
          </a:p>
          <a:p>
            <a:pPr marL="0" lvl="0" indent="0">
              <a:buNone/>
            </a:pPr>
            <a:endParaRPr lang="hu-HU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dirty="0" smtClean="0"/>
              <a:t>Nem </a:t>
            </a:r>
            <a:r>
              <a:rPr lang="hu-HU" dirty="0"/>
              <a:t>kezdődhet </a:t>
            </a:r>
            <a:r>
              <a:rPr lang="hu-HU" dirty="0" smtClean="0"/>
              <a:t>számmal.</a:t>
            </a:r>
          </a:p>
          <a:p>
            <a:pPr marL="0" lvl="0" indent="0">
              <a:buNone/>
            </a:pPr>
            <a:endParaRPr lang="hu-HU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dirty="0" smtClean="0"/>
              <a:t>Nem </a:t>
            </a:r>
            <a:r>
              <a:rPr lang="hu-HU" dirty="0"/>
              <a:t>lehet foglalt név, egyedinek kell </a:t>
            </a:r>
            <a:r>
              <a:rPr lang="hu-HU" dirty="0" smtClean="0"/>
              <a:t>lennie.</a:t>
            </a:r>
            <a:endParaRPr lang="hu-HU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013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7749480" cy="864096"/>
          </a:xfrm>
        </p:spPr>
        <p:txBody>
          <a:bodyPr/>
          <a:lstStyle/>
          <a:p>
            <a:pPr algn="ctr"/>
            <a:r>
              <a:rPr lang="hu-HU" dirty="0" smtClean="0"/>
              <a:t>PRIMITÍV TÍPUSOK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7416824" cy="3528392"/>
          </a:xfrm>
        </p:spPr>
        <p:txBody>
          <a:bodyPr/>
          <a:lstStyle/>
          <a:p>
            <a:pPr marL="0" lvl="0" indent="0">
              <a:buNone/>
            </a:pPr>
            <a:r>
              <a:rPr lang="hu-HU" sz="2000" dirty="0"/>
              <a:t>Primitív típusok: </a:t>
            </a:r>
            <a:endParaRPr lang="hu-HU" sz="2000" dirty="0" smtClean="0"/>
          </a:p>
          <a:p>
            <a:pPr marL="0" lvl="0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byte (előjeles egész, 8 bit)</a:t>
            </a:r>
          </a:p>
          <a:p>
            <a:pPr marL="0" lv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(előjeles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egész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16 bit)</a:t>
            </a:r>
          </a:p>
          <a:p>
            <a:pPr marL="0" lvl="0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(előjeles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egész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32 bit)</a:t>
            </a:r>
          </a:p>
          <a:p>
            <a:pPr marL="0" lv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(előjeles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egész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64 bit)</a:t>
            </a:r>
          </a:p>
          <a:p>
            <a:pPr marL="0" lv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(IEEE 754 lebegő pontos, 32 bit)</a:t>
            </a:r>
          </a:p>
          <a:p>
            <a:pPr marL="0" lvl="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(IEEE 754 lebegő pontos, 64 bit)</a:t>
            </a:r>
          </a:p>
          <a:p>
            <a:pPr marL="0" lvl="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har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unicode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karakter, 16 bit)</a:t>
            </a:r>
          </a:p>
          <a:p>
            <a:pPr marL="0" lvl="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oolean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(logikai érték, 1 bit 32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bitból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2000" dirty="0">
              <a:cs typeface="Courier New" panose="02070309020205020404" pitchFamily="49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95536" y="4668939"/>
            <a:ext cx="63401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Példák:</a:t>
            </a:r>
          </a:p>
          <a:p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mIntVariable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13;</a:t>
            </a:r>
          </a:p>
          <a:p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mDoubleVariable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3.14;</a:t>
            </a:r>
          </a:p>
          <a:p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mFloatVariable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3.14f;</a:t>
            </a:r>
          </a:p>
          <a:p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mCharVariable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’a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</a:p>
          <a:p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mStringVariable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”karakterlánc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1296144"/>
          </a:xfrm>
        </p:spPr>
        <p:txBody>
          <a:bodyPr/>
          <a:lstStyle/>
          <a:p>
            <a:pPr algn="ctr"/>
            <a:r>
              <a:rPr lang="hu-HU" dirty="0" smtClean="0"/>
              <a:t>VÁLTOZÓ ÉRTÉKÉNEK VÉGLEGESÍTÉSE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825650"/>
            <a:ext cx="8229600" cy="477170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hu-HU" sz="2400" dirty="0" smtClean="0"/>
              <a:t> </a:t>
            </a:r>
            <a:r>
              <a:rPr lang="hu-HU" sz="2400" dirty="0"/>
              <a:t>kulcsszóval tehető egy változó </a:t>
            </a:r>
            <a:r>
              <a:rPr lang="hu-HU" sz="2400" dirty="0" smtClean="0"/>
              <a:t>véglegessé.</a:t>
            </a:r>
            <a:endParaRPr lang="hu-HU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2400" dirty="0"/>
              <a:t>Értéke inicializálás után nem változtatható meg (más nyelvekben ezt konstans változónak hívják</a:t>
            </a:r>
            <a:r>
              <a:rPr lang="hu-HU" sz="2400" dirty="0" smtClean="0"/>
              <a:t>).</a:t>
            </a:r>
            <a:endParaRPr lang="hu-HU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2400" dirty="0"/>
              <a:t>Nem kötelező inicializálni egyből, de addig nem használható a </a:t>
            </a:r>
            <a:r>
              <a:rPr lang="hu-HU" sz="2400" dirty="0" smtClean="0"/>
              <a:t>változó.</a:t>
            </a:r>
            <a:endParaRPr lang="hu-HU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2400" dirty="0"/>
              <a:t>Konvenció, hogy a változó neveiben szereplő szavakat nagybetűvel kell írni és a szavakat aláhúzás karakterrel elválasztani.</a:t>
            </a:r>
          </a:p>
          <a:p>
            <a:pPr marL="0" lvl="0" indent="0">
              <a:buNone/>
            </a:pPr>
            <a:endParaRPr lang="hu-HU" sz="2400" dirty="0" smtClean="0"/>
          </a:p>
          <a:p>
            <a:pPr marL="0" lvl="0" indent="0">
              <a:buNone/>
            </a:pPr>
            <a:r>
              <a:rPr lang="hu-HU" sz="2400" dirty="0" smtClean="0"/>
              <a:t>Pl.:</a:t>
            </a:r>
          </a:p>
          <a:p>
            <a:pPr marL="0" lvl="0" indent="0" algn="ctr">
              <a:buNone/>
            </a:pP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NUMBER_OF_MARKS = 5;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73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25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KÖVETELMÉNYEK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6" y="1412776"/>
            <a:ext cx="8208913" cy="4935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F0A22E"/>
              </a:buClr>
            </a:pPr>
            <a:r>
              <a:rPr lang="hu-HU" sz="3600" dirty="0" smtClean="0">
                <a:latin typeface="+mj-lt"/>
              </a:rPr>
              <a:t>Elméleti ZH: </a:t>
            </a:r>
          </a:p>
          <a:p>
            <a:pPr marL="617220" indent="-5715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3600" dirty="0" smtClean="0">
                <a:latin typeface="+mj-lt"/>
              </a:rPr>
              <a:t>40 </a:t>
            </a:r>
            <a:r>
              <a:rPr lang="hu-HU" sz="3600" dirty="0">
                <a:latin typeface="+mj-lt"/>
              </a:rPr>
              <a:t>pont 	(minimum 20 pont) </a:t>
            </a:r>
          </a:p>
          <a:p>
            <a:pPr marL="617220" indent="-5715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3600" dirty="0" smtClean="0"/>
              <a:t>Utolsó </a:t>
            </a:r>
            <a:r>
              <a:rPr lang="hu-HU" sz="3600" dirty="0"/>
              <a:t>előtti és utolsó </a:t>
            </a:r>
            <a:r>
              <a:rPr lang="hu-HU" sz="3600" dirty="0" smtClean="0"/>
              <a:t>előadáson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F0A22E"/>
              </a:buClr>
            </a:pPr>
            <a:endParaRPr lang="hu-HU" sz="3600" dirty="0">
              <a:latin typeface="+mj-lt"/>
            </a:endParaRP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F0A22E"/>
              </a:buClr>
            </a:pPr>
            <a:r>
              <a:rPr lang="hu-HU" sz="3600" dirty="0" smtClean="0">
                <a:latin typeface="+mj-lt"/>
              </a:rPr>
              <a:t>Gyakorlati ZH: </a:t>
            </a:r>
          </a:p>
          <a:p>
            <a:pPr marL="617220" indent="-5715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3600" dirty="0" smtClean="0">
                <a:latin typeface="+mj-lt"/>
              </a:rPr>
              <a:t>60 pont (minimum </a:t>
            </a:r>
            <a:r>
              <a:rPr lang="hu-HU" sz="3600" dirty="0">
                <a:latin typeface="+mj-lt"/>
              </a:rPr>
              <a:t>30 </a:t>
            </a:r>
            <a:r>
              <a:rPr lang="hu-HU" sz="3600" dirty="0" smtClean="0">
                <a:latin typeface="+mj-lt"/>
              </a:rPr>
              <a:t>pont)</a:t>
            </a:r>
          </a:p>
          <a:p>
            <a:pPr marL="617220" indent="-5715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3600" dirty="0" smtClean="0">
                <a:latin typeface="+mj-lt"/>
              </a:rPr>
              <a:t>Géptermi ZH</a:t>
            </a:r>
          </a:p>
          <a:p>
            <a:pPr marL="617220" indent="-5715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3600" dirty="0" smtClean="0">
                <a:latin typeface="+mj-lt"/>
              </a:rPr>
              <a:t>Utolsó </a:t>
            </a:r>
            <a:r>
              <a:rPr lang="hu-HU" sz="3600" dirty="0">
                <a:latin typeface="+mj-lt"/>
              </a:rPr>
              <a:t>előtti és utolsó gyakorlaton</a:t>
            </a:r>
          </a:p>
          <a:p>
            <a:endParaRPr lang="hu-HU" dirty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720080"/>
          </a:xfrm>
        </p:spPr>
        <p:txBody>
          <a:bodyPr/>
          <a:lstStyle/>
          <a:p>
            <a:pPr algn="ctr"/>
            <a:r>
              <a:rPr lang="hu-HU" dirty="0" smtClean="0"/>
              <a:t>REFERENCIA TÍPUSOK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465610"/>
            <a:ext cx="8229600" cy="5203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000" b="1" dirty="0"/>
              <a:t>Tömb típus</a:t>
            </a:r>
          </a:p>
          <a:p>
            <a:pPr marL="50292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tmb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pPr marL="50292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tmb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13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02920" lvl="1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000" b="1" dirty="0"/>
              <a:t>Osztály típus</a:t>
            </a:r>
          </a:p>
          <a:p>
            <a:pPr marL="50292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02920" lvl="1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000" b="1" dirty="0"/>
              <a:t>Interfész típus</a:t>
            </a:r>
          </a:p>
          <a:p>
            <a:pPr marL="50292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960120" lvl="2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960120" lvl="2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0120" lvl="2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50292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20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49480" cy="720080"/>
          </a:xfrm>
        </p:spPr>
        <p:txBody>
          <a:bodyPr/>
          <a:lstStyle/>
          <a:p>
            <a:pPr algn="ctr"/>
            <a:r>
              <a:rPr lang="hu-HU" dirty="0" smtClean="0"/>
              <a:t>OPERÁTOROK</a:t>
            </a:r>
            <a:endParaRPr lang="en-GB" dirty="0"/>
          </a:p>
        </p:txBody>
      </p:sp>
      <p:graphicFrame>
        <p:nvGraphicFramePr>
          <p:cNvPr id="5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717650"/>
              </p:ext>
            </p:extLst>
          </p:nvPr>
        </p:nvGraphicFramePr>
        <p:xfrm>
          <a:off x="262465" y="908720"/>
          <a:ext cx="76219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670">
                  <a:extLst>
                    <a:ext uri="{9D8B030D-6E8A-4147-A177-3AD203B41FA5}">
                      <a16:colId xmlns:a16="http://schemas.microsoft.com/office/drawing/2014/main" xmlns="" val="1810001847"/>
                    </a:ext>
                  </a:extLst>
                </a:gridCol>
                <a:gridCol w="1956876">
                  <a:extLst>
                    <a:ext uri="{9D8B030D-6E8A-4147-A177-3AD203B41FA5}">
                      <a16:colId xmlns:a16="http://schemas.microsoft.com/office/drawing/2014/main" xmlns="" val="686297363"/>
                    </a:ext>
                  </a:extLst>
                </a:gridCol>
                <a:gridCol w="4370357">
                  <a:extLst>
                    <a:ext uri="{9D8B030D-6E8A-4147-A177-3AD203B41FA5}">
                      <a16:colId xmlns:a16="http://schemas.microsoft.com/office/drawing/2014/main" xmlns="" val="1440846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Operátor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Használat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Leírás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13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+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és op2 összeadása, String összefűzés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756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–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és op2 különbsége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515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*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és op2 szorzása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763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</a:t>
                      </a:r>
                      <a:r>
                        <a:rPr lang="hu-HU" sz="1600" i="0" baseline="0" dirty="0"/>
                        <a:t> / op2</a:t>
                      </a:r>
                      <a:endParaRPr lang="hu-H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és op2</a:t>
                      </a:r>
                      <a:r>
                        <a:rPr lang="hu-HU" sz="1600" baseline="0" dirty="0"/>
                        <a:t> hányadosa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03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op1 %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és op2</a:t>
                      </a:r>
                      <a:r>
                        <a:rPr lang="hu-HU" sz="1600" baseline="0" dirty="0"/>
                        <a:t> egész osztás maradéka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3486225"/>
                  </a:ext>
                </a:extLst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20901"/>
              </p:ext>
            </p:extLst>
          </p:nvPr>
        </p:nvGraphicFramePr>
        <p:xfrm>
          <a:off x="262465" y="3284984"/>
          <a:ext cx="8413681" cy="3213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199">
                  <a:extLst>
                    <a:ext uri="{9D8B030D-6E8A-4147-A177-3AD203B41FA5}">
                      <a16:colId xmlns:a16="http://schemas.microsoft.com/office/drawing/2014/main" xmlns="" val="110266355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831664738"/>
                    </a:ext>
                  </a:extLst>
                </a:gridCol>
                <a:gridCol w="5112258">
                  <a:extLst>
                    <a:ext uri="{9D8B030D-6E8A-4147-A177-3AD203B41FA5}">
                      <a16:colId xmlns:a16="http://schemas.microsoft.com/office/drawing/2014/main" xmlns="" val="1040102189"/>
                    </a:ext>
                  </a:extLst>
                </a:gridCol>
              </a:tblGrid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Operátor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Alkalmazás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Leírás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4120315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&gt;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true-t ad vissza, ha op1 nagyobb, mint op2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865143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&gt;=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nagyobb vagy egyenlő, mint op2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65150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&lt;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kisebb, mint op2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577979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</a:t>
                      </a:r>
                      <a:r>
                        <a:rPr lang="hu-HU" sz="1600" i="0" baseline="0" dirty="0"/>
                        <a:t> &lt;= op2</a:t>
                      </a:r>
                      <a:endParaRPr lang="hu-H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kisebb vagy egyenlő, mint op2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752015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/>
                        <a:t>op1 ==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megegyezik op2-vel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5229571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!op1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értéke false volt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1109291"/>
                  </a:ext>
                </a:extLst>
              </a:tr>
              <a:tr h="34260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!=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true-t ad vissza, ha op1 értéke nem egyenlő op2 értékével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089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6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7749480" cy="720080"/>
          </a:xfrm>
        </p:spPr>
        <p:txBody>
          <a:bodyPr/>
          <a:lstStyle/>
          <a:p>
            <a:pPr algn="ctr"/>
            <a:r>
              <a:rPr lang="hu-HU" dirty="0" smtClean="0"/>
              <a:t>OPERÁTOROK</a:t>
            </a:r>
            <a:endParaRPr lang="en-GB" dirty="0"/>
          </a:p>
        </p:txBody>
      </p:sp>
      <p:graphicFrame>
        <p:nvGraphicFramePr>
          <p:cNvPr id="7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818243"/>
              </p:ext>
            </p:extLst>
          </p:nvPr>
        </p:nvGraphicFramePr>
        <p:xfrm>
          <a:off x="262041" y="1524392"/>
          <a:ext cx="85584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767">
                  <a:extLst>
                    <a:ext uri="{9D8B030D-6E8A-4147-A177-3AD203B41FA5}">
                      <a16:colId xmlns:a16="http://schemas.microsoft.com/office/drawing/2014/main" xmlns="" val="198785030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971121819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xmlns="" val="802388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Operátor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Jelentése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Leírás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882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++op1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= op1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Prefix</a:t>
                      </a:r>
                      <a:r>
                        <a:rPr lang="hu-HU" sz="1600" dirty="0"/>
                        <a:t>-inkrementálása op1-nek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604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= op1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Postfix-inkrementálása op1-nek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7087729"/>
                  </a:ext>
                </a:extLst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20304"/>
              </p:ext>
            </p:extLst>
          </p:nvPr>
        </p:nvGraphicFramePr>
        <p:xfrm>
          <a:off x="262040" y="2708920"/>
          <a:ext cx="8558431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768">
                  <a:extLst>
                    <a:ext uri="{9D8B030D-6E8A-4147-A177-3AD203B41FA5}">
                      <a16:colId xmlns:a16="http://schemas.microsoft.com/office/drawing/2014/main" xmlns="" val="41024262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113330265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xmlns="" val="2296587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Operátor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Alkalmazás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Leírás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854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&amp;&amp;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Logikai</a:t>
                      </a:r>
                      <a:r>
                        <a:rPr lang="hu-HU" sz="1600" baseline="0" dirty="0"/>
                        <a:t> ÉS művelet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563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||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/>
                        <a:t>Logikai VAGY </a:t>
                      </a:r>
                      <a:r>
                        <a:rPr lang="hu-HU" sz="1600" dirty="0"/>
                        <a:t>művelet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583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&amp;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Bitenkénti</a:t>
                      </a:r>
                      <a:r>
                        <a:rPr lang="hu-HU" sz="1600" dirty="0"/>
                        <a:t> ÉS művelet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31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op1 |</a:t>
                      </a:r>
                      <a:r>
                        <a:rPr lang="hu-HU" sz="1600" baseline="0" dirty="0"/>
                        <a:t> </a:t>
                      </a:r>
                      <a:r>
                        <a:rPr lang="hu-HU" sz="1600" dirty="0"/>
                        <a:t>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Bitenkénti</a:t>
                      </a:r>
                      <a:r>
                        <a:rPr lang="hu-HU" sz="1600" dirty="0"/>
                        <a:t> VAGY művelet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914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^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op1 ^ op2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Bitenkénti </a:t>
                      </a:r>
                      <a:r>
                        <a:rPr lang="hu-HU" sz="1600" dirty="0" smtClean="0"/>
                        <a:t>KIZÁRÓ VAGY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060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~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~op1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Bitenkénti TAGADÁS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408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&lt;&lt;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op1 &lt;&lt;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bitjeit op2 értékével balra lépteti, jobbról nullákkal</a:t>
                      </a:r>
                      <a:r>
                        <a:rPr lang="hu-HU" sz="1600" baseline="0" dirty="0"/>
                        <a:t> tölti fel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466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o</a:t>
                      </a:r>
                      <a:r>
                        <a:rPr lang="hu-HU" sz="1600" dirty="0" smtClean="0"/>
                        <a:t>p1 </a:t>
                      </a:r>
                      <a:r>
                        <a:rPr lang="hu-HU" sz="1600" dirty="0"/>
                        <a:t>&gt;&gt; op2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Op1 bitjeit</a:t>
                      </a:r>
                      <a:r>
                        <a:rPr lang="hu-HU" sz="1600" baseline="0" dirty="0"/>
                        <a:t> op2 értékével jobbra lépteti, balról a legnagyobb helyértékű bitet tölti </a:t>
                      </a:r>
                      <a:r>
                        <a:rPr lang="hu-HU" sz="1600" baseline="0" dirty="0" smtClean="0"/>
                        <a:t>fel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4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7749480" cy="720080"/>
          </a:xfrm>
        </p:spPr>
        <p:txBody>
          <a:bodyPr/>
          <a:lstStyle/>
          <a:p>
            <a:pPr algn="ctr"/>
            <a:r>
              <a:rPr lang="hu-HU" dirty="0" smtClean="0"/>
              <a:t>OPERÁTOROK PRECEDENCIA SZINTEK</a:t>
            </a:r>
            <a:endParaRPr lang="en-GB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89960"/>
              </p:ext>
            </p:extLst>
          </p:nvPr>
        </p:nvGraphicFramePr>
        <p:xfrm>
          <a:off x="262465" y="1199475"/>
          <a:ext cx="7621903" cy="539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591">
                  <a:extLst>
                    <a:ext uri="{9D8B030D-6E8A-4147-A177-3AD203B41FA5}">
                      <a16:colId xmlns:a16="http://schemas.microsoft.com/office/drawing/2014/main" xmlns="" val="252589246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3413846320"/>
                    </a:ext>
                  </a:extLst>
                </a:gridCol>
              </a:tblGrid>
              <a:tr h="343227">
                <a:tc>
                  <a:txBody>
                    <a:bodyPr/>
                    <a:lstStyle/>
                    <a:p>
                      <a:r>
                        <a:rPr lang="hu-HU" sz="1600" dirty="0"/>
                        <a:t>Kifejezés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Leírás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1163678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++	</a:t>
                      </a: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Postfix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240078"/>
                  </a:ext>
                </a:extLst>
              </a:tr>
              <a:tr h="6006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++</a:t>
                      </a: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	--</a:t>
                      </a: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	+</a:t>
                      </a: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	-</a:t>
                      </a:r>
                      <a:r>
                        <a:rPr lang="hu-HU" sz="1600" dirty="0" err="1"/>
                        <a:t>expr</a:t>
                      </a:r>
                      <a:r>
                        <a:rPr lang="hu-HU" sz="1600" dirty="0"/>
                        <a:t>	~</a:t>
                      </a:r>
                      <a:r>
                        <a:rPr lang="hu-HU" sz="1600" baseline="0" dirty="0"/>
                        <a:t> !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Unáris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1671767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*	/	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Multiplikatív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488255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+	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Additív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1009657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&lt;&lt;	&gt;&gt;	&lt;&lt;&lt;	&gt;&gt;&gt;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Léptetés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220253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&lt;	&gt;	&lt;=	&gt;=	</a:t>
                      </a:r>
                      <a:r>
                        <a:rPr lang="hu-HU" sz="1600" dirty="0" err="1"/>
                        <a:t>instanceof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Relációs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9403402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==	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Egyenlőség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6161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Bitenkénti</a:t>
                      </a:r>
                      <a:r>
                        <a:rPr lang="hu-HU" sz="1600" dirty="0"/>
                        <a:t> 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4227575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Bitenkénti</a:t>
                      </a:r>
                      <a:r>
                        <a:rPr lang="hu-HU" sz="1600" dirty="0"/>
                        <a:t> KIZÁRÓ VAGY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4409658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Bitenkénti</a:t>
                      </a:r>
                      <a:r>
                        <a:rPr lang="hu-HU" sz="1600" dirty="0"/>
                        <a:t> VAGY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4606782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Logikai 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2614275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Logikai</a:t>
                      </a:r>
                      <a:r>
                        <a:rPr lang="hu-HU" sz="1600" baseline="0" dirty="0"/>
                        <a:t> VAGY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9820776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?: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Feltételes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850812"/>
                  </a:ext>
                </a:extLst>
              </a:tr>
              <a:tr h="34322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=</a:t>
                      </a:r>
                      <a:r>
                        <a:rPr lang="hu-HU" sz="1600" baseline="0" dirty="0"/>
                        <a:t>  </a:t>
                      </a:r>
                      <a:r>
                        <a:rPr lang="hu-HU" sz="1600" dirty="0"/>
                        <a:t>+=  -=  *=  /=  %=  &amp;=  ^=  |=  &lt;&lt;=  &gt;&gt;=  &gt;&gt;&gt;=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Értékadás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613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7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49480" cy="720080"/>
          </a:xfrm>
        </p:spPr>
        <p:txBody>
          <a:bodyPr/>
          <a:lstStyle/>
          <a:p>
            <a:pPr algn="ctr"/>
            <a:r>
              <a:rPr lang="hu-HU" dirty="0" smtClean="0"/>
              <a:t>OPERÁTOROK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0375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Példa: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068234"/>
            <a:ext cx="7060695" cy="43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7749480" cy="720080"/>
          </a:xfrm>
        </p:spPr>
        <p:txBody>
          <a:bodyPr/>
          <a:lstStyle/>
          <a:p>
            <a:pPr algn="ctr"/>
            <a:r>
              <a:rPr lang="hu-HU" smtClean="0"/>
              <a:t>IRODALOMJEGYZÉK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304256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Nagy G.: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Java </a:t>
            </a:r>
            <a:r>
              <a:rPr lang="hu-HU" dirty="0"/>
              <a:t>programozás v1.3, </a:t>
            </a:r>
            <a:r>
              <a:rPr lang="hu-HU" dirty="0" err="1"/>
              <a:t>Creative</a:t>
            </a:r>
            <a:r>
              <a:rPr lang="hu-HU" dirty="0"/>
              <a:t> </a:t>
            </a:r>
            <a:r>
              <a:rPr lang="hu-HU" dirty="0" err="1"/>
              <a:t>Commons</a:t>
            </a:r>
            <a:r>
              <a:rPr lang="hu-HU" dirty="0"/>
              <a:t>, Kecskemét,2007., 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pp</a:t>
            </a:r>
            <a:r>
              <a:rPr lang="hu-HU" dirty="0"/>
              <a:t>. 9-16., 25-29., 32.-41.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43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10270"/>
            <a:ext cx="7848872" cy="714474"/>
          </a:xfrm>
        </p:spPr>
        <p:txBody>
          <a:bodyPr/>
          <a:lstStyle/>
          <a:p>
            <a:pPr algn="ctr"/>
            <a:r>
              <a:rPr lang="hu-HU" dirty="0" smtClean="0"/>
              <a:t>IRODALOM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6" y="1412776"/>
            <a:ext cx="82089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hu-HU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hu-HU" sz="3600" dirty="0" smtClean="0"/>
              <a:t>Nagy </a:t>
            </a:r>
            <a:r>
              <a:rPr lang="hu-HU" sz="3600" dirty="0"/>
              <a:t>G.: Java programozás v1.3, </a:t>
            </a:r>
            <a:r>
              <a:rPr lang="hu-HU" sz="3600" dirty="0" err="1"/>
              <a:t>Creative</a:t>
            </a:r>
            <a:r>
              <a:rPr lang="hu-HU" sz="3600" dirty="0"/>
              <a:t> </a:t>
            </a:r>
            <a:r>
              <a:rPr lang="hu-HU" sz="3600" dirty="0" err="1"/>
              <a:t>Commons</a:t>
            </a:r>
            <a:r>
              <a:rPr lang="hu-HU" sz="3600" dirty="0"/>
              <a:t>, Kecskemét,2007</a:t>
            </a:r>
            <a:r>
              <a:rPr lang="hu-HU" sz="3600" dirty="0" smtClean="0"/>
              <a:t>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hu-HU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hu-HU" sz="3600" dirty="0" err="1"/>
              <a:t>Spell</a:t>
            </a:r>
            <a:r>
              <a:rPr lang="hu-HU" sz="3600" dirty="0"/>
              <a:t>, B.: Pro Java 8 </a:t>
            </a:r>
            <a:r>
              <a:rPr lang="hu-HU" sz="3600" dirty="0" err="1"/>
              <a:t>Programming</a:t>
            </a:r>
            <a:r>
              <a:rPr lang="hu-HU" sz="3600" dirty="0"/>
              <a:t>, </a:t>
            </a:r>
            <a:r>
              <a:rPr lang="hu-HU" sz="3600" dirty="0" err="1"/>
              <a:t>Apress</a:t>
            </a:r>
            <a:r>
              <a:rPr lang="hu-HU" sz="3600" dirty="0"/>
              <a:t>, </a:t>
            </a:r>
            <a:r>
              <a:rPr lang="hu-HU" sz="3600" dirty="0" err="1"/>
              <a:t>Third</a:t>
            </a:r>
            <a:r>
              <a:rPr lang="hu-HU" sz="3600" dirty="0"/>
              <a:t> </a:t>
            </a:r>
            <a:r>
              <a:rPr lang="hu-HU" sz="3600" dirty="0" err="1"/>
              <a:t>Edition</a:t>
            </a:r>
            <a:r>
              <a:rPr lang="hu-HU" sz="3600" dirty="0"/>
              <a:t>, </a:t>
            </a:r>
            <a:r>
              <a:rPr lang="hu-HU" sz="3600" dirty="0" err="1"/>
              <a:t>California</a:t>
            </a:r>
            <a:r>
              <a:rPr lang="hu-HU" sz="3600" dirty="0"/>
              <a:t>, 2015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5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8262"/>
            <a:ext cx="7749480" cy="714474"/>
          </a:xfrm>
        </p:spPr>
        <p:txBody>
          <a:bodyPr/>
          <a:lstStyle/>
          <a:p>
            <a:pPr algn="ctr"/>
            <a:r>
              <a:rPr lang="hu-HU" dirty="0"/>
              <a:t>JAVA FEJLESZTŐ KÖRNYEZET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3" y="1477228"/>
            <a:ext cx="89289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Java 2 Platform, Standard </a:t>
            </a:r>
            <a:r>
              <a:rPr lang="hu-HU" sz="2400" dirty="0" err="1"/>
              <a:t>Edition</a:t>
            </a:r>
            <a:r>
              <a:rPr lang="hu-HU" sz="2400" dirty="0"/>
              <a:t> 8.0</a:t>
            </a:r>
          </a:p>
          <a:p>
            <a:endParaRPr lang="hu-HU" sz="2000" dirty="0" smtClean="0"/>
          </a:p>
          <a:p>
            <a:r>
              <a:rPr lang="hu-HU" sz="2000" dirty="0" smtClean="0"/>
              <a:t>Szükséges a JDK (Java </a:t>
            </a:r>
            <a:r>
              <a:rPr lang="hu-HU" sz="2000" dirty="0" err="1" smtClean="0"/>
              <a:t>Development</a:t>
            </a:r>
            <a:r>
              <a:rPr lang="hu-HU" sz="2000" dirty="0" smtClean="0"/>
              <a:t> Kit):</a:t>
            </a:r>
          </a:p>
          <a:p>
            <a:r>
              <a:rPr lang="hu-HU" sz="2000" dirty="0" smtClean="0">
                <a:hlinkClick r:id="rId2"/>
              </a:rPr>
              <a:t>http</a:t>
            </a:r>
            <a:r>
              <a:rPr lang="hu-HU" sz="2000" dirty="0">
                <a:hlinkClick r:id="rId2"/>
              </a:rPr>
              <a:t>://</a:t>
            </a:r>
            <a:r>
              <a:rPr lang="hu-HU" sz="2000" dirty="0" smtClean="0">
                <a:hlinkClick r:id="rId2"/>
              </a:rPr>
              <a:t>www.oracle.com/technetwork/java/javase/downloads/jdk8-downloads-2133151.html</a:t>
            </a:r>
            <a:endParaRPr lang="hu-HU" sz="2000" dirty="0" smtClean="0"/>
          </a:p>
          <a:p>
            <a:endParaRPr lang="hu-HU" sz="2000" dirty="0"/>
          </a:p>
          <a:p>
            <a:r>
              <a:rPr lang="hu-HU" sz="2000" dirty="0"/>
              <a:t>Továbbá szükséges a környezeti változó elérési útjának </a:t>
            </a:r>
            <a:r>
              <a:rPr lang="hu-HU" sz="2000" dirty="0" smtClean="0"/>
              <a:t>beállítása:</a:t>
            </a:r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Linux </a:t>
            </a:r>
            <a:r>
              <a:rPr lang="hu-HU" sz="2000" dirty="0"/>
              <a:t>esetén </a:t>
            </a:r>
            <a:r>
              <a:rPr lang="hu-HU" sz="2000" dirty="0" smtClean="0"/>
              <a:t>parancssorból:</a:t>
            </a:r>
          </a:p>
          <a:p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PATH = $SPATH:/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/java/bin: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export CLASSPATH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=$CLASSPATH:. :/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/munka</a:t>
            </a:r>
          </a:p>
          <a:p>
            <a:pPr marL="960120" lvl="2" indent="0">
              <a:buNone/>
            </a:pP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3147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Windows </a:t>
            </a:r>
            <a:r>
              <a:rPr lang="hu-HU" sz="2000" dirty="0"/>
              <a:t>esetén parancssorból (vagy GUI felületről is beállítható</a:t>
            </a:r>
            <a:r>
              <a:rPr lang="hu-HU" sz="2000" dirty="0" smtClean="0"/>
              <a:t>):</a:t>
            </a:r>
          </a:p>
          <a:p>
            <a:pPr marL="45720"/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PATH=%PATH%;c:\Program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Files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\java\jdk1.8.0_111\bin; .</a:t>
            </a:r>
          </a:p>
          <a:p>
            <a:pPr marL="45720"/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CLASSPATH=%CLASSPATH%;. ;c:\munka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49480" cy="1296144"/>
          </a:xfrm>
        </p:spPr>
        <p:txBody>
          <a:bodyPr/>
          <a:lstStyle/>
          <a:p>
            <a:pPr algn="ctr"/>
            <a:r>
              <a:rPr lang="hu-HU" dirty="0" smtClean="0"/>
              <a:t>INTEGRÁLT FEJLESZTŐI KÖRNYEZET (</a:t>
            </a:r>
            <a:r>
              <a:rPr lang="hu-HU" dirty="0"/>
              <a:t>IDE)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3" y="1340768"/>
            <a:ext cx="89289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JCreator</a:t>
            </a:r>
            <a:r>
              <a:rPr lang="hu-HU" sz="2800" b="1" dirty="0"/>
              <a:t> IDE:</a:t>
            </a:r>
          </a:p>
          <a:p>
            <a:pPr lvl="1"/>
            <a:r>
              <a:rPr lang="pt-BR" sz="2800" dirty="0"/>
              <a:t>A JCreator Java programozásra alkalmas editor. </a:t>
            </a:r>
            <a:endParaRPr lang="hu-HU" sz="2800" b="1" dirty="0"/>
          </a:p>
          <a:p>
            <a:pPr lvl="1"/>
            <a:r>
              <a:rPr lang="hu-HU" sz="2800" dirty="0">
                <a:hlinkClick r:id="rId2"/>
              </a:rPr>
              <a:t>http://www.jcreator.com/</a:t>
            </a:r>
            <a:r>
              <a:rPr lang="hu-HU" sz="2800" dirty="0"/>
              <a:t> </a:t>
            </a:r>
            <a:endParaRPr lang="hu-HU" sz="2800" dirty="0" smtClean="0"/>
          </a:p>
          <a:p>
            <a:pPr lvl="1"/>
            <a:endParaRPr lang="hu-HU" sz="2000" dirty="0"/>
          </a:p>
          <a:p>
            <a:r>
              <a:rPr lang="hu-HU" sz="2800" b="1" dirty="0" err="1"/>
              <a:t>Netbeans</a:t>
            </a:r>
            <a:r>
              <a:rPr lang="hu-HU" sz="2800" b="1" dirty="0"/>
              <a:t> IDE:</a:t>
            </a:r>
          </a:p>
          <a:p>
            <a:pPr lvl="1"/>
            <a:r>
              <a:rPr lang="hu-HU" sz="2800" dirty="0"/>
              <a:t>A </a:t>
            </a:r>
            <a:r>
              <a:rPr lang="hu-HU" sz="2800" dirty="0" err="1"/>
              <a:t>Netbeans</a:t>
            </a:r>
            <a:r>
              <a:rPr lang="hu-HU" sz="2800" dirty="0"/>
              <a:t> </a:t>
            </a:r>
            <a:r>
              <a:rPr lang="hu-HU" sz="2800" dirty="0" smtClean="0"/>
              <a:t>nyílt </a:t>
            </a:r>
            <a:r>
              <a:rPr lang="hu-HU" sz="2800" dirty="0" err="1" smtClean="0"/>
              <a:t>forráskodú</a:t>
            </a:r>
            <a:r>
              <a:rPr lang="hu-HU" sz="2800" dirty="0" smtClean="0"/>
              <a:t> fejlesztőkörnyezete </a:t>
            </a:r>
            <a:r>
              <a:rPr lang="hu-HU" sz="2800" dirty="0"/>
              <a:t>a Java platformokhoz.</a:t>
            </a:r>
            <a:endParaRPr lang="hu-HU" sz="2800" b="1" dirty="0"/>
          </a:p>
          <a:p>
            <a:pPr lvl="1"/>
            <a:r>
              <a:rPr lang="hu-HU" sz="2800" dirty="0">
                <a:hlinkClick r:id="rId3"/>
              </a:rPr>
              <a:t>http://netbeans.org/downloads/</a:t>
            </a:r>
            <a:r>
              <a:rPr lang="hu-HU" sz="2800" dirty="0"/>
              <a:t> </a:t>
            </a:r>
            <a:endParaRPr lang="hu-HU" sz="2800" dirty="0" smtClean="0"/>
          </a:p>
          <a:p>
            <a:pPr lvl="1"/>
            <a:endParaRPr lang="hu-HU" sz="2000" dirty="0"/>
          </a:p>
          <a:p>
            <a:r>
              <a:rPr lang="hu-HU" sz="2800" b="1" dirty="0" err="1"/>
              <a:t>Eclipse</a:t>
            </a:r>
            <a:r>
              <a:rPr lang="hu-HU" sz="2800" b="1" dirty="0"/>
              <a:t> IDE:</a:t>
            </a:r>
          </a:p>
          <a:p>
            <a:pPr lvl="1"/>
            <a:r>
              <a:rPr lang="hu-HU" sz="2800" dirty="0"/>
              <a:t>Az </a:t>
            </a:r>
            <a:r>
              <a:rPr lang="hu-HU" sz="2800" dirty="0" err="1"/>
              <a:t>Eclipse</a:t>
            </a:r>
            <a:r>
              <a:rPr lang="hu-HU" sz="2800" dirty="0"/>
              <a:t> nyílt forráskódú, </a:t>
            </a:r>
            <a:r>
              <a:rPr lang="hu-HU" sz="2800" dirty="0" smtClean="0"/>
              <a:t>platform független szoftver keretrendszer</a:t>
            </a:r>
            <a:r>
              <a:rPr lang="hu-HU" sz="2800" dirty="0"/>
              <a:t>.</a:t>
            </a:r>
          </a:p>
          <a:p>
            <a:pPr lvl="1"/>
            <a:r>
              <a:rPr lang="hu-HU" sz="2800" dirty="0">
                <a:hlinkClick r:id="rId4"/>
              </a:rPr>
              <a:t>http://www.eclipse.org/</a:t>
            </a:r>
            <a:r>
              <a:rPr lang="hu-H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93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49480" cy="864096"/>
          </a:xfrm>
        </p:spPr>
        <p:txBody>
          <a:bodyPr/>
          <a:lstStyle/>
          <a:p>
            <a:pPr algn="ctr"/>
            <a:r>
              <a:rPr lang="hu-HU" dirty="0" err="1" smtClean="0"/>
              <a:t>JCreator</a:t>
            </a:r>
            <a:r>
              <a:rPr lang="hu-HU" dirty="0" smtClean="0"/>
              <a:t> IDE</a:t>
            </a:r>
            <a:endParaRPr lang="en-GB" dirty="0"/>
          </a:p>
        </p:txBody>
      </p:sp>
      <p:pic>
        <p:nvPicPr>
          <p:cNvPr id="4" name="Picture 2" descr="JCre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272393" cy="531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6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49480" cy="864096"/>
          </a:xfrm>
        </p:spPr>
        <p:txBody>
          <a:bodyPr/>
          <a:lstStyle/>
          <a:p>
            <a:pPr algn="ctr"/>
            <a:r>
              <a:rPr lang="hu-HU" dirty="0" err="1" smtClean="0"/>
              <a:t>NetBeans</a:t>
            </a:r>
            <a:r>
              <a:rPr lang="hu-HU" dirty="0" smtClean="0"/>
              <a:t> IDE</a:t>
            </a:r>
            <a:endParaRPr lang="en-GB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64273"/>
            <a:ext cx="8444865" cy="47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49480" cy="864096"/>
          </a:xfrm>
        </p:spPr>
        <p:txBody>
          <a:bodyPr/>
          <a:lstStyle/>
          <a:p>
            <a:pPr algn="ctr"/>
            <a:r>
              <a:rPr lang="hu-HU" dirty="0" err="1" smtClean="0"/>
              <a:t>Eclipse</a:t>
            </a:r>
            <a:r>
              <a:rPr lang="hu-HU" dirty="0" smtClean="0"/>
              <a:t> IDE</a:t>
            </a:r>
            <a:endParaRPr lang="en-GB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67237"/>
            <a:ext cx="8444865" cy="473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749480" cy="864096"/>
          </a:xfrm>
        </p:spPr>
        <p:txBody>
          <a:bodyPr/>
          <a:lstStyle/>
          <a:p>
            <a:pPr algn="ctr"/>
            <a:r>
              <a:rPr lang="hu-HU" cap="small" dirty="0"/>
              <a:t>első </a:t>
            </a:r>
            <a:r>
              <a:rPr lang="hu-HU" cap="small" dirty="0" smtClean="0"/>
              <a:t>alkalmazás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2" y="1196752"/>
            <a:ext cx="53285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/>
              <a:t>A forrásállományból a fordítás hatására előálló bájtkódot különböző Java Virtuális Gépet, </a:t>
            </a:r>
            <a:r>
              <a:rPr lang="hu-HU" dirty="0" err="1"/>
              <a:t>JVM-et</a:t>
            </a:r>
            <a:r>
              <a:rPr lang="hu-HU" dirty="0"/>
              <a:t> tartalmazó operációs rendszeren tudjuk futtatni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/>
              <a:t>A forrásállományok kiterjesztése: .</a:t>
            </a:r>
            <a:r>
              <a:rPr lang="hu-HU" dirty="0" smtClean="0"/>
              <a:t>java</a:t>
            </a:r>
          </a:p>
          <a:p>
            <a:endParaRPr lang="hu-HU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 smtClean="0"/>
              <a:t>A </a:t>
            </a:r>
            <a:r>
              <a:rPr lang="hu-HU" dirty="0" err="1" smtClean="0"/>
              <a:t>bájtkódállomány</a:t>
            </a:r>
            <a:r>
              <a:rPr lang="hu-HU" dirty="0" smtClean="0"/>
              <a:t> kiterjesztése: .</a:t>
            </a:r>
            <a:r>
              <a:rPr lang="hu-HU" dirty="0" err="1" smtClean="0"/>
              <a:t>class</a:t>
            </a:r>
            <a:endParaRPr lang="hu-HU" dirty="0" smtClean="0"/>
          </a:p>
          <a:p>
            <a:endParaRPr lang="hu-HU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/>
              <a:t>A Java nyelvben és az állománynévben is különbséget kell tenni kis-, és nagybetű között.</a:t>
            </a:r>
          </a:p>
          <a:p>
            <a:endParaRPr lang="hu-HU" sz="2000" dirty="0"/>
          </a:p>
        </p:txBody>
      </p:sp>
      <p:pic>
        <p:nvPicPr>
          <p:cNvPr id="5" name="Tartalom helye 6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5724128" y="1721581"/>
            <a:ext cx="3154929" cy="3003563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7544" y="4725144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HelloworldApp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0292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60120" lvl="2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(”Hello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!”);</a:t>
            </a:r>
          </a:p>
          <a:p>
            <a:pPr marL="50292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ényes 11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3262DA"/>
    </a:hlink>
    <a:folHlink>
      <a:srgbClr val="D8D8E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</TotalTime>
  <Words>1258</Words>
  <Application>Microsoft Office PowerPoint</Application>
  <PresentationFormat>Diavetítés a képernyőre (4:3 oldalarány)</PresentationFormat>
  <Paragraphs>297</Paragraphs>
  <Slides>25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Fényes</vt:lpstr>
      <vt:lpstr>Java alkalmazások </vt:lpstr>
      <vt:lpstr>KÖVETELMÉNYEK</vt:lpstr>
      <vt:lpstr>IRODALOM</vt:lpstr>
      <vt:lpstr>JAVA FEJLESZTŐ KÖRNYEZET</vt:lpstr>
      <vt:lpstr>INTEGRÁLT FEJLESZTŐI KÖRNYEZET (IDE)</vt:lpstr>
      <vt:lpstr>JCreator IDE</vt:lpstr>
      <vt:lpstr>NetBeans IDE</vt:lpstr>
      <vt:lpstr>Eclipse IDE</vt:lpstr>
      <vt:lpstr>első alkalmazás</vt:lpstr>
      <vt:lpstr>FORDÍTÁS ÉS FUTTATÁS</vt:lpstr>
      <vt:lpstr>FUTTATHATÓ .JAR FÁJL LÉTREHOZÁSA NESTBEANS-BEN</vt:lpstr>
      <vt:lpstr>A JAVA PROGRAMOZÁSI NYELV</vt:lpstr>
      <vt:lpstr>JAVA PLATFORM</vt:lpstr>
      <vt:lpstr>JAVA PLATFORM</vt:lpstr>
      <vt:lpstr>JAVA TECHNOLÓGIA</vt:lpstr>
      <vt:lpstr>JAVA API</vt:lpstr>
      <vt:lpstr>VÁLTOZÓK</vt:lpstr>
      <vt:lpstr>PRIMITÍV TÍPUSOK</vt:lpstr>
      <vt:lpstr>VÁLTOZÓ ÉRTÉKÉNEK VÉGLEGESÍTÉSE</vt:lpstr>
      <vt:lpstr>REFERENCIA TÍPUSOK</vt:lpstr>
      <vt:lpstr>OPERÁTOROK</vt:lpstr>
      <vt:lpstr>OPERÁTOROK</vt:lpstr>
      <vt:lpstr>OPERÁTOROK PRECEDENCIA SZINTEK</vt:lpstr>
      <vt:lpstr>OPERÁTOROK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240</cp:revision>
  <dcterms:created xsi:type="dcterms:W3CDTF">2009-02-11T17:31:50Z</dcterms:created>
  <dcterms:modified xsi:type="dcterms:W3CDTF">2017-09-18T11:22:05Z</dcterms:modified>
</cp:coreProperties>
</file>