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42"/>
  </p:notesMasterIdLst>
  <p:sldIdLst>
    <p:sldId id="256" r:id="rId2"/>
    <p:sldId id="289" r:id="rId3"/>
    <p:sldId id="290" r:id="rId4"/>
    <p:sldId id="291" r:id="rId5"/>
    <p:sldId id="292" r:id="rId6"/>
    <p:sldId id="294" r:id="rId7"/>
    <p:sldId id="295" r:id="rId8"/>
    <p:sldId id="296" r:id="rId9"/>
    <p:sldId id="297" r:id="rId10"/>
    <p:sldId id="298" r:id="rId11"/>
    <p:sldId id="300" r:id="rId12"/>
    <p:sldId id="299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10" r:id="rId23"/>
    <p:sldId id="311" r:id="rId24"/>
    <p:sldId id="312" r:id="rId25"/>
    <p:sldId id="313" r:id="rId26"/>
    <p:sldId id="314" r:id="rId27"/>
    <p:sldId id="316" r:id="rId28"/>
    <p:sldId id="317" r:id="rId29"/>
    <p:sldId id="318" r:id="rId30"/>
    <p:sldId id="319" r:id="rId31"/>
    <p:sldId id="320" r:id="rId32"/>
    <p:sldId id="321" r:id="rId33"/>
    <p:sldId id="322" r:id="rId34"/>
    <p:sldId id="323" r:id="rId35"/>
    <p:sldId id="324" r:id="rId36"/>
    <p:sldId id="325" r:id="rId37"/>
    <p:sldId id="326" r:id="rId38"/>
    <p:sldId id="328" r:id="rId39"/>
    <p:sldId id="327" r:id="rId40"/>
    <p:sldId id="329" r:id="rId41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63" autoAdjust="0"/>
    <p:restoredTop sz="94660"/>
  </p:normalViewPr>
  <p:slideViewPr>
    <p:cSldViewPr>
      <p:cViewPr varScale="1">
        <p:scale>
          <a:sx n="89" d="100"/>
          <a:sy n="89" d="100"/>
        </p:scale>
        <p:origin x="979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2596F7-16AD-4CB9-9ACF-DABC4A5527DC}" type="datetimeFigureOut">
              <a:rPr lang="hu-HU" smtClean="0"/>
              <a:t>2017.11.28.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9AE2B-77F1-41B1-80EA-B0100AA1A17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5290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hu-HU" altLang="en-US"/>
              <a:t>Mintacím szerkesztése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hu-HU" altLang="en-US"/>
              <a:t>Alcím mintájának szerkesztése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93102AE-66F8-467A-BE4B-DBC558D0E58F}" type="slidenum">
              <a:rPr lang="hu-HU" altLang="en-US"/>
              <a:pPr/>
              <a:t>‹#›</a:t>
            </a:fld>
            <a:endParaRPr lang="hu-HU" altLang="en-US"/>
          </a:p>
        </p:txBody>
      </p:sp>
      <p:grpSp>
        <p:nvGrpSpPr>
          <p:cNvPr id="29704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29705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06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07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08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09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0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1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2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3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4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5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6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7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8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9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0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1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2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3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4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5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6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7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8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9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30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31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32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33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34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35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29736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AAAEC2-16FB-4787-BBED-0DCE1E3FA222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CEF429-DDE8-4457-A6CE-6C78237158AA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FEEF68-550B-4D1C-86C2-797CFFD9A364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D81D94-02F3-4E5D-B519-75BD52124295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3F2BA5-D207-4267-8688-20667E8A6A30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D14348-338D-406C-ABE5-EBCBB0D5D904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59894-5D3C-4419-8C54-A0D1BC59F6E3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704B30-6BB2-4266-97DD-7E083C4D4F0B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5B70B0-BC41-4461-84B4-7827CEC131CB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73976C-B35B-4590-AE90-80648B560225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en-US" smtClean="0"/>
              <a:t>Mintacím szerkesztése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en-US" smtClean="0"/>
              <a:t>Mintaszöveg szerkesztése</a:t>
            </a:r>
          </a:p>
          <a:p>
            <a:pPr lvl="1"/>
            <a:r>
              <a:rPr lang="hu-HU" altLang="en-US" smtClean="0"/>
              <a:t>Második szint</a:t>
            </a:r>
          </a:p>
          <a:p>
            <a:pPr lvl="2"/>
            <a:r>
              <a:rPr lang="hu-HU" altLang="en-US" smtClean="0"/>
              <a:t>Harmadik szint</a:t>
            </a:r>
          </a:p>
          <a:p>
            <a:pPr lvl="3"/>
            <a:r>
              <a:rPr lang="hu-HU" altLang="en-US" smtClean="0"/>
              <a:t>Negyedik szint</a:t>
            </a:r>
          </a:p>
          <a:p>
            <a:pPr lvl="4"/>
            <a:r>
              <a:rPr lang="hu-HU" altLang="en-US" smtClean="0"/>
              <a:t>Ötödik szint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hu-HU" alt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hu-HU" alt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0ED1D5EB-FA72-4A25-AB49-7B0DBC75F570}" type="slidenum">
              <a:rPr lang="hu-HU" altLang="en-US"/>
              <a:pPr/>
              <a:t>‹#›</a:t>
            </a:fld>
            <a:endParaRPr lang="hu-HU" altLang="en-US"/>
          </a:p>
        </p:txBody>
      </p:sp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2868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1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1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Java alkalmazások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Szövegdoboz 1"/>
          <p:cNvSpPr txBox="1"/>
          <p:nvPr/>
        </p:nvSpPr>
        <p:spPr>
          <a:xfrm>
            <a:off x="4427984" y="3140968"/>
            <a:ext cx="27363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hu-HU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</a:t>
            </a:r>
            <a:r>
              <a:rPr lang="hu-HU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hu-HU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Előadás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8064896" cy="1268760"/>
          </a:xfrm>
        </p:spPr>
        <p:txBody>
          <a:bodyPr/>
          <a:lstStyle/>
          <a:p>
            <a:pPr algn="ctr"/>
            <a:r>
              <a:rPr lang="hu-HU" dirty="0" smtClean="0"/>
              <a:t>VÉGREHAJTÁS-VEZÉRLŐ UTASÍTÁSOK</a:t>
            </a:r>
            <a:endParaRPr lang="en-GB" dirty="0"/>
          </a:p>
        </p:txBody>
      </p:sp>
      <p:sp>
        <p:nvSpPr>
          <p:cNvPr id="2" name="Szövegdoboz 1"/>
          <p:cNvSpPr txBox="1"/>
          <p:nvPr/>
        </p:nvSpPr>
        <p:spPr>
          <a:xfrm>
            <a:off x="539552" y="2142142"/>
            <a:ext cx="8136904" cy="37548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lvl="1" indent="-182563"/>
            <a:r>
              <a:rPr lang="hu-HU" sz="2400" b="1" dirty="0" smtClean="0"/>
              <a:t>HÁTULTESZTELŐ CIKLUS:</a:t>
            </a:r>
          </a:p>
          <a:p>
            <a:pPr marL="182563" lvl="1" indent="-182563"/>
            <a:endParaRPr lang="hu-HU" sz="2400" dirty="0" smtClean="0"/>
          </a:p>
          <a:p>
            <a:pPr marL="0" lvl="1"/>
            <a:r>
              <a:rPr lang="hu-HU" sz="2000" dirty="0" smtClean="0"/>
              <a:t>Előbb végrehajtja </a:t>
            </a:r>
            <a:r>
              <a:rPr lang="hu-HU" sz="2000" dirty="0"/>
              <a:t>az utasítást, majd vizsgálja </a:t>
            </a:r>
            <a:r>
              <a:rPr lang="hu-HU" sz="2000" dirty="0" smtClean="0"/>
              <a:t>a feltételt</a:t>
            </a:r>
            <a:r>
              <a:rPr lang="hu-HU" sz="2000" dirty="0"/>
              <a:t>, hogy </a:t>
            </a:r>
            <a:r>
              <a:rPr lang="hu-HU" sz="2000" dirty="0" smtClean="0"/>
              <a:t>kell-e újra </a:t>
            </a:r>
            <a:r>
              <a:rPr lang="hu-HU" sz="2000" dirty="0"/>
              <a:t>végrehajtani vagy </a:t>
            </a:r>
            <a:r>
              <a:rPr lang="hu-HU" sz="2000" dirty="0" smtClean="0"/>
              <a:t>nem.</a:t>
            </a:r>
          </a:p>
          <a:p>
            <a:pPr marL="182563" lvl="1" indent="-182563"/>
            <a:endParaRPr lang="hu-HU" sz="2000" dirty="0"/>
          </a:p>
          <a:p>
            <a:pPr marL="182563" lvl="1" indent="-182563"/>
            <a:r>
              <a:rPr lang="hu-HU" sz="2000" dirty="0" smtClean="0"/>
              <a:t>Példa:</a:t>
            </a:r>
          </a:p>
          <a:p>
            <a:pPr marL="182563" lvl="1" indent="-182563"/>
            <a:endParaRPr lang="hu-HU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82563" lvl="1" indent="-182563"/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hu-HU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szam</a:t>
            </a: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82563" lvl="1" indent="-182563"/>
            <a:r>
              <a:rPr lang="hu-HU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182563" lvl="1" indent="-182563"/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System.in</a:t>
            </a: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182563" lvl="1" indent="-182563"/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szam</a:t>
            </a: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scanner.nextInt</a:t>
            </a: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182563" lvl="1" indent="-182563"/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hu-HU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szam</a:t>
            </a: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 50);</a:t>
            </a:r>
            <a:endParaRPr lang="hu-HU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4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4624"/>
            <a:ext cx="8064896" cy="1268760"/>
          </a:xfrm>
        </p:spPr>
        <p:txBody>
          <a:bodyPr/>
          <a:lstStyle/>
          <a:p>
            <a:pPr algn="ctr"/>
            <a:r>
              <a:rPr lang="hu-HU" dirty="0" smtClean="0"/>
              <a:t>VÉGREHAJTÁS-VEZÉRLŐ UTASÍTÁSOK</a:t>
            </a:r>
            <a:endParaRPr lang="en-GB" dirty="0"/>
          </a:p>
        </p:txBody>
      </p:sp>
      <p:sp>
        <p:nvSpPr>
          <p:cNvPr id="2" name="Szövegdoboz 1"/>
          <p:cNvSpPr txBox="1"/>
          <p:nvPr/>
        </p:nvSpPr>
        <p:spPr>
          <a:xfrm>
            <a:off x="539552" y="1242620"/>
            <a:ext cx="8136904" cy="557075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b="1" dirty="0" smtClean="0">
                <a:cs typeface="Courier New" panose="02070309020205020404" pitchFamily="49" charset="0"/>
              </a:rPr>
              <a:t>IF-ELSE UTASÍTÁS:</a:t>
            </a:r>
          </a:p>
          <a:p>
            <a:endParaRPr lang="hu-HU" sz="1000" b="1" dirty="0" smtClean="0">
              <a:cs typeface="Courier New" panose="02070309020205020404" pitchFamily="49" charset="0"/>
            </a:endParaRPr>
          </a:p>
          <a:p>
            <a:r>
              <a:rPr lang="hu-HU" dirty="0">
                <a:cs typeface="Courier New" panose="02070309020205020404" pitchFamily="49" charset="0"/>
              </a:rPr>
              <a:t>L</a:t>
            </a:r>
            <a:r>
              <a:rPr lang="hu-HU" dirty="0" smtClean="0">
                <a:cs typeface="Courier New" panose="02070309020205020404" pitchFamily="49" charset="0"/>
              </a:rPr>
              <a:t>ehetővé teszi, </a:t>
            </a:r>
            <a:r>
              <a:rPr lang="hu-HU" dirty="0">
                <a:cs typeface="Courier New" panose="02070309020205020404" pitchFamily="49" charset="0"/>
              </a:rPr>
              <a:t>hogy </a:t>
            </a:r>
            <a:r>
              <a:rPr lang="hu-HU" dirty="0" smtClean="0">
                <a:cs typeface="Courier New" panose="02070309020205020404" pitchFamily="49" charset="0"/>
              </a:rPr>
              <a:t>a program valamilyen </a:t>
            </a:r>
            <a:r>
              <a:rPr lang="hu-HU" dirty="0">
                <a:cs typeface="Courier New" panose="02070309020205020404" pitchFamily="49" charset="0"/>
              </a:rPr>
              <a:t>kritérium szerint kiválasztva futtasson más utasításokat. A kritérium mindig egy adott logikai kifejezés, amelynek értéke igaz vagy hamis értéket vehet fel</a:t>
            </a:r>
            <a:r>
              <a:rPr lang="hu-HU" dirty="0" smtClean="0">
                <a:cs typeface="Courier New" panose="02070309020205020404" pitchFamily="49" charset="0"/>
              </a:rPr>
              <a:t>.</a:t>
            </a:r>
          </a:p>
          <a:p>
            <a:endParaRPr lang="hu-HU" sz="1000" dirty="0">
              <a:cs typeface="Courier New" panose="02070309020205020404" pitchFamily="49" charset="0"/>
            </a:endParaRPr>
          </a:p>
          <a:p>
            <a:r>
              <a:rPr lang="hu-HU" dirty="0" smtClean="0">
                <a:cs typeface="Courier New" panose="02070309020205020404" pitchFamily="49" charset="0"/>
              </a:rPr>
              <a:t>Példák:</a:t>
            </a:r>
            <a:endParaRPr lang="hu-HU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hu-HU" sz="1000" dirty="0">
              <a:cs typeface="Courier New" panose="02070309020205020404" pitchFamily="49" charset="0"/>
            </a:endParaRPr>
          </a:p>
          <a:p>
            <a:pPr lvl="1"/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int a = 4;</a:t>
            </a:r>
          </a:p>
          <a:p>
            <a:pPr lvl="1"/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int b = 2;</a:t>
            </a:r>
          </a:p>
          <a:p>
            <a:pPr lvl="1"/>
            <a:endParaRPr lang="hu-HU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(a != b) {</a:t>
            </a:r>
          </a:p>
          <a:p>
            <a:pPr lvl="1"/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	… belép ide a program …</a:t>
            </a:r>
          </a:p>
          <a:p>
            <a:pPr lvl="1"/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  <a:p>
            <a:pPr lvl="1"/>
            <a:endParaRPr lang="hu-HU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(a == b) {</a:t>
            </a:r>
          </a:p>
          <a:p>
            <a:pPr lvl="1"/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	… nem lép be a program …</a:t>
            </a:r>
          </a:p>
          <a:p>
            <a:pPr lvl="1"/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( a == 10) {</a:t>
            </a:r>
          </a:p>
          <a:p>
            <a:pPr lvl="1"/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	… nem lép be a program …</a:t>
            </a:r>
          </a:p>
          <a:p>
            <a:pPr lvl="1"/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1"/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	… ide fog belépni …</a:t>
            </a:r>
          </a:p>
          <a:p>
            <a:pPr lvl="1"/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hu-HU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05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60040"/>
            <a:ext cx="8064896" cy="1268760"/>
          </a:xfrm>
        </p:spPr>
        <p:txBody>
          <a:bodyPr/>
          <a:lstStyle/>
          <a:p>
            <a:pPr algn="ctr"/>
            <a:r>
              <a:rPr lang="hu-HU" dirty="0" smtClean="0"/>
              <a:t>VÉGREHAJTÁS-VEZÉRLŐ UTASÍTÁSOK</a:t>
            </a:r>
            <a:endParaRPr lang="en-GB" dirty="0"/>
          </a:p>
        </p:txBody>
      </p:sp>
      <p:sp>
        <p:nvSpPr>
          <p:cNvPr id="2" name="Szövegdoboz 1"/>
          <p:cNvSpPr txBox="1"/>
          <p:nvPr/>
        </p:nvSpPr>
        <p:spPr>
          <a:xfrm>
            <a:off x="467544" y="2407528"/>
            <a:ext cx="8280920" cy="252376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>
                <a:cs typeface="Courier New" panose="02070309020205020404" pitchFamily="49" charset="0"/>
              </a:rPr>
              <a:t>Az </a:t>
            </a:r>
            <a:r>
              <a:rPr lang="hu-HU" sz="2000" dirty="0" err="1">
                <a:cs typeface="Courier New" panose="02070309020205020404" pitchFamily="49" charset="0"/>
              </a:rPr>
              <a:t>if-else</a:t>
            </a:r>
            <a:r>
              <a:rPr lang="hu-HU" sz="2000" dirty="0">
                <a:cs typeface="Courier New" panose="02070309020205020404" pitchFamily="49" charset="0"/>
              </a:rPr>
              <a:t> szintaktikának létezik </a:t>
            </a:r>
            <a:r>
              <a:rPr lang="hu-HU" sz="2000" dirty="0" smtClean="0">
                <a:cs typeface="Courier New" panose="02070309020205020404" pitchFamily="49" charset="0"/>
              </a:rPr>
              <a:t>egy </a:t>
            </a:r>
            <a:r>
              <a:rPr lang="hu-HU" sz="2000" dirty="0">
                <a:cs typeface="Courier New" panose="02070309020205020404" pitchFamily="49" charset="0"/>
              </a:rPr>
              <a:t>változata, </a:t>
            </a:r>
            <a:r>
              <a:rPr lang="hu-HU" sz="2000" dirty="0" smtClean="0">
                <a:cs typeface="Courier New" panose="02070309020205020404" pitchFamily="49" charset="0"/>
              </a:rPr>
              <a:t>amelyet egy három operandusú operátor valósít meg :</a:t>
            </a:r>
            <a:endParaRPr lang="hu-HU" sz="2000" dirty="0">
              <a:cs typeface="Courier New" panose="02070309020205020404" pitchFamily="49" charset="0"/>
            </a:endParaRPr>
          </a:p>
          <a:p>
            <a:pPr lvl="1"/>
            <a:endParaRPr lang="hu-HU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 = 4;</a:t>
            </a:r>
          </a:p>
          <a:p>
            <a:pPr marL="0" lvl="1"/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int b = 2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1"/>
            <a:endParaRPr lang="hu-HU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(a == b ? 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”Egyenlő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” : 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”Nem 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egyenlő”);</a:t>
            </a:r>
          </a:p>
          <a:p>
            <a:endParaRPr lang="hu-HU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05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8064896" cy="1268760"/>
          </a:xfrm>
        </p:spPr>
        <p:txBody>
          <a:bodyPr/>
          <a:lstStyle/>
          <a:p>
            <a:pPr algn="ctr"/>
            <a:r>
              <a:rPr lang="hu-HU" dirty="0" smtClean="0"/>
              <a:t>VÉGREHAJTÁS-VEZÉRLŐ UTASÍTÁSOK</a:t>
            </a:r>
            <a:endParaRPr lang="en-GB" dirty="0"/>
          </a:p>
        </p:txBody>
      </p:sp>
      <p:sp>
        <p:nvSpPr>
          <p:cNvPr id="2" name="Szövegdoboz 1"/>
          <p:cNvSpPr txBox="1"/>
          <p:nvPr/>
        </p:nvSpPr>
        <p:spPr>
          <a:xfrm>
            <a:off x="323528" y="1628800"/>
            <a:ext cx="8640960" cy="50783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525780" indent="-571500"/>
            <a:r>
              <a:rPr lang="hu-HU" b="1" dirty="0" smtClean="0">
                <a:cs typeface="Courier New" panose="02070309020205020404" pitchFamily="49" charset="0"/>
              </a:rPr>
              <a:t>SWITCH-CASE UTASÍTÁST:</a:t>
            </a:r>
          </a:p>
          <a:p>
            <a:pPr marL="525780" indent="-571500"/>
            <a:endParaRPr lang="hu-HU" b="1" dirty="0" smtClean="0">
              <a:cs typeface="Courier New" panose="02070309020205020404" pitchFamily="49" charset="0"/>
            </a:endParaRPr>
          </a:p>
          <a:p>
            <a:r>
              <a:rPr lang="hu-HU" dirty="0" smtClean="0">
                <a:cs typeface="Courier New" panose="02070309020205020404" pitchFamily="49" charset="0"/>
              </a:rPr>
              <a:t>Akkor </a:t>
            </a:r>
            <a:r>
              <a:rPr lang="hu-HU" dirty="0">
                <a:cs typeface="Courier New" panose="02070309020205020404" pitchFamily="49" charset="0"/>
              </a:rPr>
              <a:t>használjuk, ha egy egész szám értéke alapján akarunk végrehajtani utasításokat.</a:t>
            </a:r>
          </a:p>
          <a:p>
            <a:pPr lvl="1"/>
            <a:endParaRPr lang="hu-HU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szam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= 1;</a:t>
            </a:r>
          </a:p>
          <a:p>
            <a:pPr marL="0" lvl="1"/>
            <a:endParaRPr lang="hu-HU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szam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lvl="1"/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0:	</a:t>
            </a:r>
          </a:p>
          <a:p>
            <a:pPr marL="0" lvl="1"/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		… a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szam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változó értéke 0 …</a:t>
            </a:r>
          </a:p>
          <a:p>
            <a:pPr marL="0" lvl="1"/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1"/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1:	</a:t>
            </a:r>
          </a:p>
          <a:p>
            <a:pPr marL="0" lvl="1"/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		… a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szam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változó értéke 1 //ez az ág fog lefutni</a:t>
            </a:r>
          </a:p>
          <a:p>
            <a:pPr marL="0" lvl="1"/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1"/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default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:	</a:t>
            </a:r>
          </a:p>
          <a:p>
            <a:pPr marL="0" lvl="1"/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		… Nem volt ilyen érték a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ágak között …</a:t>
            </a:r>
          </a:p>
          <a:p>
            <a:pPr marL="0" lvl="1"/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1"/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hu-HU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5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8064896" cy="1268760"/>
          </a:xfrm>
        </p:spPr>
        <p:txBody>
          <a:bodyPr/>
          <a:lstStyle/>
          <a:p>
            <a:pPr algn="ctr"/>
            <a:r>
              <a:rPr lang="hu-HU" dirty="0" smtClean="0"/>
              <a:t>VÉGREHAJTÁS-VEZÉRLŐ UTASÍTÁSOK</a:t>
            </a:r>
            <a:endParaRPr lang="en-GB" dirty="0"/>
          </a:p>
        </p:txBody>
      </p:sp>
      <p:sp>
        <p:nvSpPr>
          <p:cNvPr id="2" name="Szövegdoboz 1"/>
          <p:cNvSpPr txBox="1"/>
          <p:nvPr/>
        </p:nvSpPr>
        <p:spPr>
          <a:xfrm>
            <a:off x="323528" y="1855852"/>
            <a:ext cx="8640960" cy="40934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525780" indent="-571500"/>
            <a:r>
              <a:rPr lang="hu-HU" sz="2000" b="1" dirty="0" smtClean="0"/>
              <a:t>FELTÉTEL NÉLKÜLI VEZÉRLÉSÁTADÁS:</a:t>
            </a:r>
          </a:p>
          <a:p>
            <a:pPr marL="525780" indent="-571500"/>
            <a:endParaRPr lang="hu-HU" sz="2000" b="1" dirty="0" smtClean="0">
              <a:cs typeface="Courier New" panose="02070309020205020404" pitchFamily="49" charset="0"/>
            </a:endParaRPr>
          </a:p>
          <a:p>
            <a:pPr lvl="0"/>
            <a:r>
              <a:rPr lang="hu-HU" sz="2000" dirty="0"/>
              <a:t>A Java programnyelv háromféle feltétel nélküli vezérlésátadást </a:t>
            </a:r>
            <a:r>
              <a:rPr lang="hu-HU" sz="2000" dirty="0" smtClean="0"/>
              <a:t>támogat:</a:t>
            </a:r>
          </a:p>
          <a:p>
            <a:pPr lvl="0"/>
            <a:endParaRPr lang="hu-HU" sz="2000" dirty="0" smtClean="0"/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hu-HU" sz="2000" b="1" dirty="0" err="1" smtClean="0"/>
              <a:t>break</a:t>
            </a:r>
            <a:endParaRPr lang="hu-HU" sz="2000" b="1" dirty="0" smtClean="0"/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hu-HU" sz="2000" b="1" dirty="0" err="1"/>
              <a:t>c</a:t>
            </a:r>
            <a:r>
              <a:rPr lang="hu-HU" sz="2000" b="1" dirty="0" err="1" smtClean="0"/>
              <a:t>ontinue</a:t>
            </a:r>
            <a:endParaRPr lang="hu-HU" sz="2000" b="1" dirty="0" smtClean="0"/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hu-HU" sz="2000" b="1" dirty="0" err="1"/>
              <a:t>r</a:t>
            </a:r>
            <a:r>
              <a:rPr lang="hu-HU" sz="2000" b="1" dirty="0" err="1" smtClean="0"/>
              <a:t>eturn</a:t>
            </a:r>
            <a:endParaRPr lang="hu-HU" sz="2000" b="1" dirty="0" smtClean="0"/>
          </a:p>
          <a:p>
            <a:pPr lvl="0"/>
            <a:endParaRPr lang="hu-HU" sz="2000" dirty="0"/>
          </a:p>
          <a:p>
            <a:r>
              <a:rPr lang="hu-HU" sz="2000" dirty="0" smtClean="0"/>
              <a:t>A </a:t>
            </a:r>
            <a:r>
              <a:rPr lang="hu-HU" sz="2000" b="1" dirty="0" err="1" smtClean="0"/>
              <a:t>break</a:t>
            </a:r>
            <a:r>
              <a:rPr lang="hu-HU" sz="2000" b="1" dirty="0" smtClean="0"/>
              <a:t> </a:t>
            </a:r>
            <a:r>
              <a:rPr lang="hu-HU" sz="2000" dirty="0" smtClean="0"/>
              <a:t>és a </a:t>
            </a:r>
            <a:r>
              <a:rPr lang="hu-HU" sz="2000" b="1" dirty="0" err="1" smtClean="0"/>
              <a:t>continue</a:t>
            </a:r>
            <a:r>
              <a:rPr lang="hu-HU" sz="2000" dirty="0" smtClean="0"/>
              <a:t> utasítások használhatjuk címkével, vagy anélkül. A címke egy azonosító, ami az utasítás előtt helyezkedik el. A címkét egy kettőspont követi.</a:t>
            </a:r>
          </a:p>
          <a:p>
            <a:endParaRPr lang="hu-HU" sz="2000" dirty="0" smtClean="0"/>
          </a:p>
          <a:p>
            <a:r>
              <a:rPr lang="hu-HU" sz="2000" dirty="0" smtClean="0"/>
              <a:t>Példa:</a:t>
            </a:r>
            <a:r>
              <a:rPr lang="hu-HU" sz="2000" dirty="0"/>
              <a:t>	</a:t>
            </a:r>
            <a:r>
              <a:rPr lang="hu-HU" sz="2000" dirty="0" err="1"/>
              <a:t>statementName</a:t>
            </a:r>
            <a:r>
              <a:rPr lang="hu-HU" sz="2000" dirty="0"/>
              <a:t>: </a:t>
            </a:r>
            <a:r>
              <a:rPr lang="hu-HU" sz="2000" dirty="0" err="1"/>
              <a:t>someJavaStatement</a:t>
            </a:r>
            <a:r>
              <a:rPr lang="hu-HU" sz="20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15062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8064896" cy="1268760"/>
          </a:xfrm>
        </p:spPr>
        <p:txBody>
          <a:bodyPr/>
          <a:lstStyle/>
          <a:p>
            <a:pPr algn="ctr"/>
            <a:r>
              <a:rPr lang="hu-HU" dirty="0" smtClean="0"/>
              <a:t>VÉGREHAJTÁS-VEZÉRLŐ UTASÍTÁSOK</a:t>
            </a:r>
            <a:endParaRPr lang="en-GB" dirty="0"/>
          </a:p>
        </p:txBody>
      </p:sp>
      <p:sp>
        <p:nvSpPr>
          <p:cNvPr id="2" name="Szövegdoboz 1"/>
          <p:cNvSpPr txBox="1"/>
          <p:nvPr/>
        </p:nvSpPr>
        <p:spPr>
          <a:xfrm>
            <a:off x="323528" y="1628800"/>
            <a:ext cx="8640960" cy="47089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/>
            <a:r>
              <a:rPr lang="hu-HU" sz="2000" b="1" dirty="0" smtClean="0"/>
              <a:t>BREAK UTASÍTÁS:</a:t>
            </a:r>
          </a:p>
          <a:p>
            <a:pPr lvl="0"/>
            <a:endParaRPr lang="hu-HU" sz="2000" b="1" dirty="0" smtClean="0"/>
          </a:p>
          <a:p>
            <a:pPr lvl="0"/>
            <a:r>
              <a:rPr lang="hu-HU" sz="2000" dirty="0" smtClean="0"/>
              <a:t>Két </a:t>
            </a:r>
            <a:r>
              <a:rPr lang="hu-HU" sz="2000" dirty="0"/>
              <a:t>alakja van: címke nélküli és </a:t>
            </a:r>
            <a:r>
              <a:rPr lang="hu-HU" sz="2000" dirty="0" smtClean="0"/>
              <a:t>címkés:</a:t>
            </a:r>
          </a:p>
          <a:p>
            <a:pPr lvl="0"/>
            <a:endParaRPr lang="hu-HU" sz="2000" dirty="0"/>
          </a:p>
          <a:p>
            <a:pPr lvl="0"/>
            <a:r>
              <a:rPr lang="hu-HU" sz="2000" dirty="0"/>
              <a:t>A címke nélküli </a:t>
            </a:r>
            <a:r>
              <a:rPr lang="hu-HU" sz="2000" b="1" dirty="0" err="1"/>
              <a:t>break</a:t>
            </a:r>
            <a:r>
              <a:rPr lang="hu-HU" sz="2000" dirty="0" smtClean="0"/>
              <a:t>:</a:t>
            </a:r>
          </a:p>
          <a:p>
            <a:pPr lvl="0"/>
            <a:endParaRPr lang="hu-HU" sz="2000" dirty="0"/>
          </a:p>
          <a:p>
            <a:pPr marL="0" lvl="1"/>
            <a:r>
              <a:rPr lang="hu-HU" sz="2000" dirty="0" smtClean="0"/>
              <a:t>Használjuk </a:t>
            </a:r>
            <a:r>
              <a:rPr lang="hu-HU" sz="2000" b="1" dirty="0" err="1" smtClean="0"/>
              <a:t>switch-case</a:t>
            </a:r>
            <a:r>
              <a:rPr lang="hu-HU" sz="2000" dirty="0" smtClean="0"/>
              <a:t> ágakban, ahol </a:t>
            </a:r>
            <a:r>
              <a:rPr lang="hu-HU" sz="2000" dirty="0"/>
              <a:t>átadja a vezérlést a </a:t>
            </a:r>
            <a:r>
              <a:rPr lang="hu-HU" sz="2000" b="1" dirty="0" err="1" smtClean="0"/>
              <a:t>switch-case</a:t>
            </a:r>
            <a:r>
              <a:rPr lang="hu-HU" sz="2000" dirty="0" smtClean="0"/>
              <a:t> </a:t>
            </a:r>
            <a:r>
              <a:rPr lang="hu-HU" sz="2000" dirty="0"/>
              <a:t>utáni </a:t>
            </a:r>
            <a:r>
              <a:rPr lang="hu-HU" sz="2000" dirty="0" smtClean="0"/>
              <a:t>első utasításnak.</a:t>
            </a:r>
          </a:p>
          <a:p>
            <a:pPr marL="0" lvl="1"/>
            <a:r>
              <a:rPr lang="hu-HU" sz="2000" dirty="0" smtClean="0"/>
              <a:t>Használjuk még ciklusokban (</a:t>
            </a:r>
            <a:r>
              <a:rPr lang="hu-HU" sz="2000" b="1" dirty="0" err="1" smtClean="0"/>
              <a:t>for</a:t>
            </a:r>
            <a:r>
              <a:rPr lang="hu-HU" sz="2000" dirty="0" smtClean="0"/>
              <a:t>, </a:t>
            </a:r>
            <a:r>
              <a:rPr lang="hu-HU" sz="2000" b="1" dirty="0" err="1" smtClean="0"/>
              <a:t>while</a:t>
            </a:r>
            <a:r>
              <a:rPr lang="hu-HU" sz="2000" dirty="0" smtClean="0"/>
              <a:t>, </a:t>
            </a:r>
            <a:r>
              <a:rPr lang="hu-HU" sz="2000" b="1" dirty="0" err="1" smtClean="0"/>
              <a:t>do-while</a:t>
            </a:r>
            <a:r>
              <a:rPr lang="hu-HU" sz="2000" dirty="0" smtClean="0"/>
              <a:t>), amelyekben átadja a vezérlést a ciklus utáni első utasításnak.</a:t>
            </a:r>
          </a:p>
          <a:p>
            <a:pPr lvl="1"/>
            <a:endParaRPr lang="hu-HU" sz="2000" dirty="0"/>
          </a:p>
          <a:p>
            <a:pPr lvl="0"/>
            <a:r>
              <a:rPr lang="hu-HU" sz="2000" dirty="0"/>
              <a:t>A címkés </a:t>
            </a:r>
            <a:r>
              <a:rPr lang="hu-HU" sz="2000" b="1" dirty="0" err="1"/>
              <a:t>break</a:t>
            </a:r>
            <a:r>
              <a:rPr lang="hu-HU" sz="2000" dirty="0" smtClean="0"/>
              <a:t>:</a:t>
            </a:r>
          </a:p>
          <a:p>
            <a:pPr lvl="0"/>
            <a:endParaRPr lang="hu-HU" sz="2000" dirty="0"/>
          </a:p>
          <a:p>
            <a:pPr marL="0" lvl="1"/>
            <a:r>
              <a:rPr lang="hu-HU" sz="2000" dirty="0" smtClean="0"/>
              <a:t>Átadja a vezérlést </a:t>
            </a:r>
            <a:r>
              <a:rPr lang="hu-HU" sz="2000" dirty="0"/>
              <a:t>egy olyan külső </a:t>
            </a:r>
            <a:r>
              <a:rPr lang="hu-HU" sz="2000" dirty="0" smtClean="0"/>
              <a:t>utasításnak, amely </a:t>
            </a:r>
            <a:r>
              <a:rPr lang="hu-HU" sz="2000" dirty="0"/>
              <a:t>a </a:t>
            </a:r>
            <a:r>
              <a:rPr lang="hu-HU" sz="2000" b="1" dirty="0" err="1"/>
              <a:t>break</a:t>
            </a:r>
            <a:r>
              <a:rPr lang="hu-HU" sz="2000" dirty="0"/>
              <a:t> címkéje által van </a:t>
            </a:r>
            <a:r>
              <a:rPr lang="hu-HU" sz="2000" dirty="0" smtClean="0"/>
              <a:t>azonosítva. Több </a:t>
            </a:r>
            <a:r>
              <a:rPr lang="hu-HU" sz="2000" dirty="0"/>
              <a:t>utasításból is képes kiugrani.</a:t>
            </a:r>
          </a:p>
        </p:txBody>
      </p:sp>
    </p:spTree>
    <p:extLst>
      <p:ext uri="{BB962C8B-B14F-4D97-AF65-F5344CB8AC3E}">
        <p14:creationId xmlns:p14="http://schemas.microsoft.com/office/powerpoint/2010/main" val="11024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8064896" cy="1268760"/>
          </a:xfrm>
        </p:spPr>
        <p:txBody>
          <a:bodyPr/>
          <a:lstStyle/>
          <a:p>
            <a:pPr algn="ctr"/>
            <a:r>
              <a:rPr lang="hu-HU" dirty="0" smtClean="0"/>
              <a:t>VÉGREHAJTÁS-VEZÉRLŐ UTASÍTÁSOK</a:t>
            </a:r>
            <a:endParaRPr lang="en-GB" dirty="0"/>
          </a:p>
        </p:txBody>
      </p:sp>
      <p:sp>
        <p:nvSpPr>
          <p:cNvPr id="2" name="Szövegdoboz 1"/>
          <p:cNvSpPr txBox="1"/>
          <p:nvPr/>
        </p:nvSpPr>
        <p:spPr>
          <a:xfrm>
            <a:off x="323528" y="1628800"/>
            <a:ext cx="8640960" cy="48936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/>
            <a:r>
              <a:rPr lang="hu-HU" sz="2000" dirty="0"/>
              <a:t>Címke nélküli </a:t>
            </a:r>
            <a:r>
              <a:rPr lang="hu-HU" sz="2000" b="1" dirty="0" err="1"/>
              <a:t>break</a:t>
            </a:r>
            <a:r>
              <a:rPr lang="hu-HU" sz="2000" dirty="0" smtClean="0"/>
              <a:t>:</a:t>
            </a:r>
          </a:p>
          <a:p>
            <a:pPr lvl="0"/>
            <a:endParaRPr lang="hu-HU" dirty="0"/>
          </a:p>
          <a:p>
            <a:pPr marL="502920" lvl="1" indent="0">
              <a:buNone/>
            </a:pP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(…) {</a:t>
            </a:r>
          </a:p>
          <a:p>
            <a:pPr marL="502920" lvl="1" indent="0">
              <a:buNone/>
            </a:pP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(…) {</a:t>
            </a:r>
          </a:p>
          <a:p>
            <a:pPr marL="502920" lvl="1" indent="0">
              <a:buNone/>
            </a:pP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02920" lvl="1" indent="0">
              <a:buNone/>
            </a:pP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pPr marL="502920" lvl="1" indent="0">
              <a:buNone/>
            </a:pP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502920" lvl="1" indent="0">
              <a:buNone/>
            </a:pP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	//itt folytatódik a </a:t>
            </a: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vezérlés</a:t>
            </a:r>
          </a:p>
          <a:p>
            <a:pPr marL="502920" lvl="1" indent="0">
              <a:buNone/>
            </a:pPr>
            <a:endParaRPr lang="hu-HU" sz="2000" dirty="0"/>
          </a:p>
          <a:p>
            <a:pPr lvl="0"/>
            <a:r>
              <a:rPr lang="hu-HU" sz="2000" dirty="0"/>
              <a:t>Címkés </a:t>
            </a:r>
            <a:r>
              <a:rPr lang="hu-HU" sz="2000" b="1" dirty="0" err="1"/>
              <a:t>break</a:t>
            </a:r>
            <a:r>
              <a:rPr lang="hu-HU" sz="2000" dirty="0" smtClean="0"/>
              <a:t>:</a:t>
            </a:r>
          </a:p>
          <a:p>
            <a:pPr lvl="0"/>
            <a:endParaRPr lang="hu-HU" dirty="0"/>
          </a:p>
          <a:p>
            <a:pPr marL="502920" lvl="1" indent="0">
              <a:buNone/>
            </a:pP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cimke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:			// a vezérlés </a:t>
            </a: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ide kerül vissza</a:t>
            </a:r>
            <a:endParaRPr lang="hu-HU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02920" lvl="1" indent="0">
              <a:buNone/>
            </a:pP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(…) {</a:t>
            </a:r>
          </a:p>
          <a:p>
            <a:pPr marL="502920" lvl="1" indent="0">
              <a:buNone/>
            </a:pP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(…) {</a:t>
            </a:r>
          </a:p>
          <a:p>
            <a:pPr marL="502920" lvl="1" indent="0">
              <a:buNone/>
            </a:pP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cimke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02920" lvl="1" indent="0">
              <a:buNone/>
            </a:pP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pPr marL="502920" lvl="1" indent="0">
              <a:buNone/>
            </a:pP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387949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6632"/>
            <a:ext cx="8064896" cy="1268760"/>
          </a:xfrm>
        </p:spPr>
        <p:txBody>
          <a:bodyPr/>
          <a:lstStyle/>
          <a:p>
            <a:pPr algn="ctr"/>
            <a:r>
              <a:rPr lang="hu-HU" dirty="0" smtClean="0"/>
              <a:t>VÉGREHAJTÁS-VEZÉRLŐ UTASÍTÁSOK</a:t>
            </a:r>
            <a:endParaRPr lang="en-GB" dirty="0"/>
          </a:p>
        </p:txBody>
      </p:sp>
      <p:sp>
        <p:nvSpPr>
          <p:cNvPr id="2" name="Szövegdoboz 1"/>
          <p:cNvSpPr txBox="1"/>
          <p:nvPr/>
        </p:nvSpPr>
        <p:spPr>
          <a:xfrm>
            <a:off x="323528" y="1484784"/>
            <a:ext cx="8640960" cy="526297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/>
            <a:r>
              <a:rPr lang="hu-HU" sz="2400" b="1" dirty="0" smtClean="0"/>
              <a:t>CONTINUE UTASÍTÁS:</a:t>
            </a:r>
          </a:p>
          <a:p>
            <a:pPr lvl="0"/>
            <a:endParaRPr lang="hu-HU" sz="2400" b="1" dirty="0" smtClean="0"/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hu-HU" sz="2400" dirty="0" smtClean="0"/>
              <a:t>A </a:t>
            </a:r>
            <a:r>
              <a:rPr lang="hu-HU" sz="2400" b="1" dirty="0" err="1"/>
              <a:t>continue</a:t>
            </a:r>
            <a:r>
              <a:rPr lang="hu-HU" sz="2400" dirty="0"/>
              <a:t> utasítást arra használható, hogy átugorjuk a ciklusmag hátralevő részét egy </a:t>
            </a:r>
            <a:r>
              <a:rPr lang="hu-HU" sz="2400" b="1" dirty="0" err="1"/>
              <a:t>for</a:t>
            </a:r>
            <a:r>
              <a:rPr lang="hu-HU" sz="2400" dirty="0"/>
              <a:t>, </a:t>
            </a:r>
            <a:r>
              <a:rPr lang="hu-HU" sz="2400" b="1" dirty="0" err="1"/>
              <a:t>while</a:t>
            </a:r>
            <a:r>
              <a:rPr lang="hu-HU" sz="2400" dirty="0"/>
              <a:t>, vagy </a:t>
            </a:r>
            <a:r>
              <a:rPr lang="hu-HU" sz="2400" b="1" dirty="0" err="1"/>
              <a:t>do-while</a:t>
            </a:r>
            <a:r>
              <a:rPr lang="hu-HU" sz="2400" dirty="0"/>
              <a:t> ciklusnak</a:t>
            </a:r>
            <a:r>
              <a:rPr lang="hu-HU" sz="2400" dirty="0" smtClean="0"/>
              <a:t>.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endParaRPr lang="hu-HU" sz="2400" dirty="0"/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hu-HU" sz="2400" dirty="0"/>
              <a:t>A címke nélküli alakja átugrik a legbelső ciklusmag végére és kiértékeli a logikai kifejezés értékét, ami a ciklust vezérli</a:t>
            </a:r>
            <a:r>
              <a:rPr lang="hu-HU" sz="2400" dirty="0" smtClean="0"/>
              <a:t>.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endParaRPr lang="hu-HU" sz="2400" dirty="0"/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hu-HU" sz="2400" dirty="0"/>
              <a:t>A címkés alakja átugorja a címkézett ciklus ciklusmagjának hátralevő részét</a:t>
            </a:r>
            <a:r>
              <a:rPr lang="hu-HU" sz="2400" dirty="0" smtClean="0"/>
              <a:t>.</a:t>
            </a:r>
          </a:p>
          <a:p>
            <a:pPr lvl="0"/>
            <a:endParaRPr lang="hu-HU" sz="2400" dirty="0"/>
          </a:p>
          <a:p>
            <a:pPr lvl="0"/>
            <a:r>
              <a:rPr lang="hu-HU" sz="2400" dirty="0"/>
              <a:t>Megjegyzés: A címke nélküli </a:t>
            </a:r>
            <a:r>
              <a:rPr lang="hu-HU" sz="2400" b="1" dirty="0" err="1"/>
              <a:t>continue</a:t>
            </a:r>
            <a:r>
              <a:rPr lang="hu-HU" sz="2400" dirty="0"/>
              <a:t> mindig kiváltható a ciklus átszervezésével, ilyen esetben ritkán is alkalmazzuk</a:t>
            </a:r>
            <a:r>
              <a:rPr lang="hu-HU" sz="2400" dirty="0" smtClean="0"/>
              <a:t>.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413071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4624"/>
            <a:ext cx="8064896" cy="1268760"/>
          </a:xfrm>
        </p:spPr>
        <p:txBody>
          <a:bodyPr/>
          <a:lstStyle/>
          <a:p>
            <a:pPr algn="ctr"/>
            <a:r>
              <a:rPr lang="hu-HU" dirty="0" smtClean="0"/>
              <a:t>VÉGREHAJTÁS-VEZÉRLŐ UTASÍTÁSOK</a:t>
            </a:r>
            <a:endParaRPr lang="en-GB" dirty="0"/>
          </a:p>
        </p:txBody>
      </p:sp>
      <p:sp>
        <p:nvSpPr>
          <p:cNvPr id="2" name="Szövegdoboz 1"/>
          <p:cNvSpPr txBox="1"/>
          <p:nvPr/>
        </p:nvSpPr>
        <p:spPr>
          <a:xfrm>
            <a:off x="323528" y="1268760"/>
            <a:ext cx="8640960" cy="55092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/>
            <a:r>
              <a:rPr lang="hu-HU" sz="1600" dirty="0"/>
              <a:t>Címke nélküli </a:t>
            </a:r>
            <a:r>
              <a:rPr lang="hu-HU" sz="1600" b="1" dirty="0" err="1" smtClean="0"/>
              <a:t>continue</a:t>
            </a:r>
            <a:r>
              <a:rPr lang="hu-HU" sz="1600" dirty="0" smtClean="0"/>
              <a:t>:</a:t>
            </a:r>
          </a:p>
          <a:p>
            <a:pPr lvl="0"/>
            <a:endParaRPr lang="hu-HU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hu-HU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hu-HU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(…) {</a:t>
            </a:r>
          </a:p>
          <a:p>
            <a:pPr marL="502920" lvl="1">
              <a:buNone/>
            </a:pPr>
            <a:r>
              <a:rPr lang="hu-HU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hu-HU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(…) {</a:t>
            </a:r>
          </a:p>
          <a:p>
            <a:pPr marL="502920" lvl="1">
              <a:buNone/>
            </a:pPr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hu-HU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Átugorja </a:t>
            </a:r>
            <a:r>
              <a:rPr lang="hu-HU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 ciklus </a:t>
            </a:r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hátralévő részét</a:t>
            </a:r>
            <a:endParaRPr lang="hu-HU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02920" lvl="1">
              <a:buNone/>
            </a:pPr>
            <a:r>
              <a:rPr lang="hu-HU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hu-HU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02920" lvl="1">
              <a:buNone/>
            </a:pPr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	</a:t>
            </a:r>
          </a:p>
          <a:p>
            <a:pPr marL="45720"/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hu-HU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02920" lvl="1">
              <a:buNone/>
            </a:pPr>
            <a:endParaRPr lang="hu-HU" sz="1600" dirty="0"/>
          </a:p>
          <a:p>
            <a:pPr lvl="0"/>
            <a:r>
              <a:rPr lang="hu-HU" sz="1600" dirty="0"/>
              <a:t>Címkés </a:t>
            </a:r>
            <a:r>
              <a:rPr lang="hu-HU" sz="1600" b="1" dirty="0" err="1" smtClean="0"/>
              <a:t>continue</a:t>
            </a:r>
            <a:r>
              <a:rPr lang="hu-HU" sz="1600" dirty="0" smtClean="0"/>
              <a:t>:</a:t>
            </a:r>
            <a:endParaRPr lang="hu-HU" sz="1600" dirty="0"/>
          </a:p>
          <a:p>
            <a:pPr marL="0" lvl="1" indent="0">
              <a:buNone/>
            </a:pPr>
            <a:endParaRPr lang="hu-HU" sz="1600" dirty="0" smtClean="0"/>
          </a:p>
          <a:p>
            <a:pPr marL="0" lvl="1" indent="0">
              <a:buNone/>
            </a:pPr>
            <a:r>
              <a:rPr lang="hu-HU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cimke</a:t>
            </a:r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hu-HU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 indent="0">
              <a:buNone/>
            </a:pPr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hu-HU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hu-HU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(…) </a:t>
            </a:r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lvl="1" indent="0">
              <a:buNone/>
            </a:pPr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…</a:t>
            </a:r>
          </a:p>
          <a:p>
            <a:pPr marL="0" lvl="1" indent="0">
              <a:buNone/>
            </a:pPr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hu-HU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(…) {</a:t>
            </a:r>
            <a:endParaRPr lang="hu-HU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 indent="0">
              <a:buNone/>
            </a:pPr>
            <a:r>
              <a:rPr lang="hu-HU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hu-HU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hu-HU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(…) {</a:t>
            </a:r>
          </a:p>
          <a:p>
            <a:pPr marL="0" lvl="1" indent="0">
              <a:buNone/>
            </a:pPr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hu-HU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cimke</a:t>
            </a:r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// Átugorja a külső (</a:t>
            </a:r>
            <a:r>
              <a:rPr lang="hu-HU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címkezett</a:t>
            </a:r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ciklus</a:t>
            </a:r>
          </a:p>
          <a:p>
            <a:pPr marL="0" lvl="1" indent="0">
              <a:buNone/>
            </a:pPr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}		      // hátralévő részét</a:t>
            </a:r>
          </a:p>
          <a:p>
            <a:pPr marL="0" lvl="1" indent="0">
              <a:buNone/>
            </a:pPr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…</a:t>
            </a:r>
          </a:p>
          <a:p>
            <a:pPr marL="0" lvl="1" indent="0">
              <a:buNone/>
            </a:pPr>
            <a:r>
              <a:rPr lang="hu-HU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marL="0" lvl="1" indent="0">
              <a:buNone/>
            </a:pPr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…</a:t>
            </a:r>
            <a:endParaRPr lang="hu-HU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 indent="0">
              <a:buNone/>
            </a:pPr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hu-HU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8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6632"/>
            <a:ext cx="8064896" cy="1268760"/>
          </a:xfrm>
        </p:spPr>
        <p:txBody>
          <a:bodyPr/>
          <a:lstStyle/>
          <a:p>
            <a:pPr algn="ctr"/>
            <a:r>
              <a:rPr lang="hu-HU" dirty="0" smtClean="0"/>
              <a:t>VÉGREHAJTÁS-VEZÉRLŐ UTASÍTÁSOK</a:t>
            </a:r>
            <a:endParaRPr lang="en-GB" dirty="0"/>
          </a:p>
        </p:txBody>
      </p:sp>
      <p:sp>
        <p:nvSpPr>
          <p:cNvPr id="2" name="Szövegdoboz 1"/>
          <p:cNvSpPr txBox="1"/>
          <p:nvPr/>
        </p:nvSpPr>
        <p:spPr>
          <a:xfrm>
            <a:off x="323528" y="1484784"/>
            <a:ext cx="8640960" cy="48936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/>
            <a:r>
              <a:rPr lang="hu-HU" sz="2400" b="1" dirty="0" smtClean="0"/>
              <a:t>RETURN UTASÍTÁS:</a:t>
            </a:r>
          </a:p>
          <a:p>
            <a:pPr lvl="0"/>
            <a:endParaRPr lang="hu-HU" sz="2400" b="1" dirty="0" smtClean="0"/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hu-HU" sz="2000" dirty="0"/>
              <a:t>Az aktuális metódusból vagy konstruktorból való kilépésre használjuk</a:t>
            </a:r>
            <a:r>
              <a:rPr lang="hu-HU" sz="2000" dirty="0" smtClean="0"/>
              <a:t>.</a:t>
            </a:r>
          </a:p>
          <a:p>
            <a:pPr lvl="0"/>
            <a:endParaRPr lang="hu-HU" sz="2000" dirty="0"/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hu-HU" sz="2000" dirty="0"/>
              <a:t>A vezérlés visszaadódik annak az utasításnak, ami az eredeti hívást követi</a:t>
            </a:r>
            <a:r>
              <a:rPr lang="hu-HU" sz="2000" dirty="0" smtClean="0"/>
              <a:t>.</a:t>
            </a:r>
          </a:p>
          <a:p>
            <a:pPr lvl="0"/>
            <a:r>
              <a:rPr lang="hu-HU" sz="2000" dirty="0" smtClean="0"/>
              <a:t> </a:t>
            </a:r>
            <a:endParaRPr lang="hu-HU" sz="2000" dirty="0"/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hu-HU" sz="2000" dirty="0"/>
              <a:t>A </a:t>
            </a:r>
            <a:r>
              <a:rPr lang="hu-HU" sz="2000" b="1" dirty="0" err="1"/>
              <a:t>return</a:t>
            </a:r>
            <a:r>
              <a:rPr lang="hu-HU" sz="2000" dirty="0"/>
              <a:t> utasításnak két formája van</a:t>
            </a:r>
            <a:r>
              <a:rPr lang="hu-HU" sz="2000" dirty="0" smtClean="0"/>
              <a:t>:</a:t>
            </a:r>
          </a:p>
          <a:p>
            <a:pPr lvl="0"/>
            <a:endParaRPr lang="hu-HU" sz="20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u-HU" sz="2000" dirty="0"/>
              <a:t>Értéket ad </a:t>
            </a:r>
            <a:r>
              <a:rPr lang="hu-HU" sz="2000" dirty="0" smtClean="0"/>
              <a:t>vissza:</a:t>
            </a:r>
          </a:p>
          <a:p>
            <a:pPr lvl="1"/>
            <a:r>
              <a:rPr lang="hu-HU" sz="2000" dirty="0" smtClean="0"/>
              <a:t>     Példa: </a:t>
            </a:r>
            <a:r>
              <a:rPr lang="hu-HU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13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1"/>
            <a:endParaRPr lang="hu-HU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u-HU" sz="2000" dirty="0"/>
              <a:t>Nem ad vissza </a:t>
            </a:r>
            <a:r>
              <a:rPr lang="hu-HU" sz="2000" dirty="0" smtClean="0"/>
              <a:t>értéket</a:t>
            </a:r>
          </a:p>
          <a:p>
            <a:pPr lvl="1"/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Példa: </a:t>
            </a:r>
            <a:r>
              <a:rPr lang="hu-HU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0"/>
            <a:endParaRPr lang="hu-HU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7798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482278"/>
            <a:ext cx="8064896" cy="714474"/>
          </a:xfrm>
        </p:spPr>
        <p:txBody>
          <a:bodyPr/>
          <a:lstStyle/>
          <a:p>
            <a:pPr algn="ctr"/>
            <a:r>
              <a:rPr lang="hu-HU" dirty="0" smtClean="0"/>
              <a:t>A JAVA PROGRAMOZÁSI NYELV</a:t>
            </a:r>
            <a:endParaRPr lang="en-GB" dirty="0"/>
          </a:p>
        </p:txBody>
      </p:sp>
      <p:sp>
        <p:nvSpPr>
          <p:cNvPr id="2" name="Szövegdoboz 1"/>
          <p:cNvSpPr txBox="1"/>
          <p:nvPr/>
        </p:nvSpPr>
        <p:spPr>
          <a:xfrm>
            <a:off x="395536" y="2169379"/>
            <a:ext cx="8208913" cy="248375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5720" fontAlgn="auto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F0A22E"/>
              </a:buClr>
            </a:pPr>
            <a:r>
              <a:rPr lang="hu-HU" sz="2800" dirty="0" smtClean="0">
                <a:latin typeface="+mj-lt"/>
              </a:rPr>
              <a:t>A </a:t>
            </a:r>
            <a:r>
              <a:rPr lang="hu-HU" sz="2800" dirty="0">
                <a:latin typeface="+mj-lt"/>
              </a:rPr>
              <a:t>Java </a:t>
            </a:r>
            <a:r>
              <a:rPr lang="hu-HU" sz="2800" dirty="0" smtClean="0">
                <a:latin typeface="+mj-lt"/>
              </a:rPr>
              <a:t>programozási nyelv </a:t>
            </a:r>
            <a:r>
              <a:rPr lang="hu-HU" sz="2800" dirty="0">
                <a:latin typeface="+mj-lt"/>
              </a:rPr>
              <a:t>szerkezete vázlatosan a következő (más </a:t>
            </a:r>
            <a:r>
              <a:rPr lang="hu-HU" sz="2800" dirty="0" smtClean="0">
                <a:latin typeface="+mj-lt"/>
              </a:rPr>
              <a:t>nyelveké többé-kevésbé </a:t>
            </a:r>
            <a:r>
              <a:rPr lang="hu-HU" sz="2800" dirty="0">
                <a:latin typeface="+mj-lt"/>
              </a:rPr>
              <a:t>hasonló</a:t>
            </a:r>
            <a:r>
              <a:rPr lang="hu-HU" sz="2800" dirty="0" smtClean="0">
                <a:latin typeface="+mj-lt"/>
              </a:rPr>
              <a:t>):</a:t>
            </a:r>
          </a:p>
          <a:p>
            <a:pPr marL="45720" fontAlgn="auto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F0A22E"/>
              </a:buClr>
            </a:pPr>
            <a:endParaRPr lang="hu-HU" sz="2400" dirty="0">
              <a:latin typeface="+mj-lt"/>
            </a:endParaRPr>
          </a:p>
          <a:p>
            <a:pPr marL="45720" fontAlgn="auto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</a:pPr>
            <a:r>
              <a:rPr lang="hu-HU" sz="2400" dirty="0" smtClean="0">
                <a:latin typeface="+mj-lt"/>
              </a:rPr>
              <a:t>csomag </a:t>
            </a:r>
            <a:r>
              <a:rPr lang="hu-HU" sz="2400" dirty="0">
                <a:latin typeface="+mj-lt"/>
              </a:rPr>
              <a:t>→ osztály → metódus → utasítás → kifejezés</a:t>
            </a:r>
          </a:p>
          <a:p>
            <a:pPr marL="45720" fontAlgn="auto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</a:pPr>
            <a:r>
              <a:rPr lang="hu-HU" sz="2400" dirty="0">
                <a:latin typeface="+mj-lt"/>
              </a:rPr>
              <a:t>	</a:t>
            </a:r>
            <a:r>
              <a:rPr lang="hu-HU" sz="2400" dirty="0" smtClean="0">
                <a:latin typeface="+mj-lt"/>
              </a:rPr>
              <a:t>	</a:t>
            </a:r>
            <a:r>
              <a:rPr lang="hu-HU" sz="2400" dirty="0">
                <a:latin typeface="+mj-lt"/>
              </a:rPr>
              <a:t> </a:t>
            </a:r>
            <a:r>
              <a:rPr lang="hu-HU" sz="2400" dirty="0" smtClean="0">
                <a:latin typeface="+mj-lt"/>
              </a:rPr>
              <a:t>        </a:t>
            </a:r>
            <a:r>
              <a:rPr lang="hu-HU" sz="2400" dirty="0" smtClean="0"/>
              <a:t>→ </a:t>
            </a:r>
            <a:r>
              <a:rPr lang="hu-HU" sz="2400" dirty="0" smtClean="0">
                <a:latin typeface="+mj-lt"/>
              </a:rPr>
              <a:t>adattag </a:t>
            </a:r>
            <a:r>
              <a:rPr lang="hu-HU" sz="2400" dirty="0">
                <a:latin typeface="+mj-lt"/>
              </a:rPr>
              <a:t>→ inicializáló kifejezés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2656"/>
            <a:ext cx="8064896" cy="764704"/>
          </a:xfrm>
        </p:spPr>
        <p:txBody>
          <a:bodyPr/>
          <a:lstStyle/>
          <a:p>
            <a:pPr algn="ctr"/>
            <a:r>
              <a:rPr lang="hu-HU" sz="4000" dirty="0" smtClean="0"/>
              <a:t>KIVÉTELKEZELÉS</a:t>
            </a:r>
            <a:endParaRPr lang="hu-HU" sz="4000" dirty="0"/>
          </a:p>
        </p:txBody>
      </p:sp>
      <p:sp>
        <p:nvSpPr>
          <p:cNvPr id="2" name="Szövegdoboz 1"/>
          <p:cNvSpPr txBox="1"/>
          <p:nvPr/>
        </p:nvSpPr>
        <p:spPr>
          <a:xfrm>
            <a:off x="323528" y="1484784"/>
            <a:ext cx="8640960" cy="452431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hu-HU" sz="2400" dirty="0"/>
              <a:t>A Java programozási nyelv egy </a:t>
            </a:r>
            <a:r>
              <a:rPr lang="hu-HU" sz="2400" dirty="0" smtClean="0"/>
              <a:t>kivételkezelésnek </a:t>
            </a:r>
            <a:r>
              <a:rPr lang="hu-HU" sz="2400" dirty="0"/>
              <a:t>nevezett szolgáltatást nyújt, hogy segítse a programoknak a hibák felderítését és kezelését</a:t>
            </a:r>
            <a:r>
              <a:rPr lang="hu-HU" sz="2400" dirty="0" smtClean="0"/>
              <a:t>.</a:t>
            </a:r>
          </a:p>
          <a:p>
            <a:pPr lvl="0"/>
            <a:endParaRPr lang="hu-HU" sz="2400" dirty="0"/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hu-HU" sz="2400" dirty="0"/>
              <a:t>Amikor egy hiba történik, a program „dob egy kivételt”. Ez azt jelenti, hogy a program normális végrehajtása megszakad és megkísérel találni egy kivételkezelőt, vagyis egy olyan kódblokkot, </a:t>
            </a:r>
            <a:r>
              <a:rPr lang="hu-HU" sz="2400" dirty="0" smtClean="0"/>
              <a:t>amely </a:t>
            </a:r>
            <a:r>
              <a:rPr lang="hu-HU" sz="2400" dirty="0"/>
              <a:t>a </a:t>
            </a:r>
            <a:r>
              <a:rPr lang="hu-HU" sz="2400" dirty="0" smtClean="0"/>
              <a:t>hibát </a:t>
            </a:r>
            <a:r>
              <a:rPr lang="hu-HU" sz="2400" dirty="0"/>
              <a:t>le tudja kezelni</a:t>
            </a:r>
            <a:r>
              <a:rPr lang="hu-HU" sz="2400" dirty="0" smtClean="0"/>
              <a:t>.</a:t>
            </a:r>
          </a:p>
          <a:p>
            <a:pPr lvl="0"/>
            <a:endParaRPr lang="hu-HU" sz="2400" dirty="0"/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hu-HU" sz="2400" dirty="0"/>
              <a:t>A kivételkezelő blokk megkísérelheti a hiba kijavítását, vagy ha úgy tűnik, hogy a hiba visszaállíthatatlan, akkor szabályosan kilép a programból</a:t>
            </a:r>
            <a:r>
              <a:rPr lang="hu-HU" sz="2400" dirty="0" smtClean="0"/>
              <a:t>.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94566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8064896" cy="764704"/>
          </a:xfrm>
        </p:spPr>
        <p:txBody>
          <a:bodyPr/>
          <a:lstStyle/>
          <a:p>
            <a:pPr algn="ctr"/>
            <a:r>
              <a:rPr lang="hu-HU" sz="4000" dirty="0" smtClean="0"/>
              <a:t>KIVÉTELKEZELÉS</a:t>
            </a:r>
            <a:endParaRPr lang="hu-HU" sz="4000" dirty="0"/>
          </a:p>
        </p:txBody>
      </p:sp>
      <p:sp>
        <p:nvSpPr>
          <p:cNvPr id="2" name="Szövegdoboz 1"/>
          <p:cNvSpPr txBox="1"/>
          <p:nvPr/>
        </p:nvSpPr>
        <p:spPr>
          <a:xfrm>
            <a:off x="323528" y="1242040"/>
            <a:ext cx="8640960" cy="57246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/>
            <a:r>
              <a:rPr lang="hu-HU" sz="2400" dirty="0"/>
              <a:t>Alapvetően három utasítás játszik szerepet</a:t>
            </a:r>
            <a:r>
              <a:rPr lang="hu-HU" sz="2400" dirty="0" smtClean="0"/>
              <a:t>:</a:t>
            </a:r>
          </a:p>
          <a:p>
            <a:pPr lvl="1"/>
            <a:endParaRPr lang="hu-HU" sz="1000" dirty="0" smtClean="0"/>
          </a:p>
          <a:p>
            <a:pPr lvl="1"/>
            <a:r>
              <a:rPr lang="hu-HU" sz="2400" b="1" i="1" dirty="0" err="1" smtClean="0"/>
              <a:t>try</a:t>
            </a:r>
            <a:r>
              <a:rPr lang="hu-HU" sz="2400" dirty="0"/>
              <a:t>:</a:t>
            </a:r>
          </a:p>
          <a:p>
            <a:pPr lvl="2"/>
            <a:r>
              <a:rPr lang="hu-HU" sz="2400" dirty="0"/>
              <a:t>Egy olyan utasítás blokkot tartalmaz, amiben a kivétel dobása elképzelhető</a:t>
            </a:r>
            <a:r>
              <a:rPr lang="hu-HU" sz="2400" dirty="0" smtClean="0"/>
              <a:t>.</a:t>
            </a:r>
          </a:p>
          <a:p>
            <a:pPr lvl="2"/>
            <a:endParaRPr lang="hu-HU" sz="1000" dirty="0"/>
          </a:p>
          <a:p>
            <a:pPr lvl="1"/>
            <a:r>
              <a:rPr lang="hu-HU" sz="2400" b="1" i="1" dirty="0" err="1"/>
              <a:t>catch</a:t>
            </a:r>
            <a:r>
              <a:rPr lang="hu-HU" sz="2400" dirty="0"/>
              <a:t>:</a:t>
            </a:r>
          </a:p>
          <a:p>
            <a:pPr lvl="2"/>
            <a:r>
              <a:rPr lang="hu-HU" sz="2400" dirty="0"/>
              <a:t>Egy olyan utasításblokkot tartalmaz, ami le tudja kezelni </a:t>
            </a:r>
            <a:r>
              <a:rPr lang="hu-HU" sz="2400" dirty="0" smtClean="0"/>
              <a:t>a megadott </a:t>
            </a:r>
            <a:r>
              <a:rPr lang="hu-HU" sz="2400" dirty="0"/>
              <a:t>típusú kivételeket. Ezek az utasítások csak akkor hajtódnak végre, ha a </a:t>
            </a:r>
            <a:r>
              <a:rPr lang="hu-HU" sz="2400" b="1" dirty="0" err="1"/>
              <a:t>try</a:t>
            </a:r>
            <a:r>
              <a:rPr lang="hu-HU" sz="2400" dirty="0"/>
              <a:t> blokk utasítása </a:t>
            </a:r>
            <a:r>
              <a:rPr lang="hu-HU" sz="2400" dirty="0" smtClean="0"/>
              <a:t>a megadott típusú kivételt </a:t>
            </a:r>
            <a:r>
              <a:rPr lang="hu-HU" sz="2400" dirty="0"/>
              <a:t>dobott</a:t>
            </a:r>
            <a:r>
              <a:rPr lang="hu-HU" sz="2400" dirty="0" smtClean="0"/>
              <a:t>.</a:t>
            </a:r>
          </a:p>
          <a:p>
            <a:pPr lvl="2"/>
            <a:r>
              <a:rPr lang="hu-HU" sz="2400" dirty="0" smtClean="0"/>
              <a:t>Több </a:t>
            </a:r>
            <a:r>
              <a:rPr lang="hu-HU" sz="2400" b="1" dirty="0" err="1" smtClean="0"/>
              <a:t>catch</a:t>
            </a:r>
            <a:r>
              <a:rPr lang="hu-HU" sz="2400" b="1" dirty="0" smtClean="0"/>
              <a:t> </a:t>
            </a:r>
            <a:r>
              <a:rPr lang="hu-HU" sz="2400" dirty="0" smtClean="0"/>
              <a:t>szekció szerepelhet egymás után.</a:t>
            </a:r>
          </a:p>
          <a:p>
            <a:pPr lvl="2"/>
            <a:endParaRPr lang="hu-HU" sz="1000" dirty="0"/>
          </a:p>
          <a:p>
            <a:pPr lvl="1"/>
            <a:r>
              <a:rPr lang="hu-HU" sz="2400" b="1" i="1" dirty="0" err="1"/>
              <a:t>finally</a:t>
            </a:r>
            <a:r>
              <a:rPr lang="hu-HU" sz="2400" dirty="0"/>
              <a:t>:</a:t>
            </a:r>
          </a:p>
          <a:p>
            <a:pPr lvl="2"/>
            <a:r>
              <a:rPr lang="hu-HU" sz="2400" dirty="0"/>
              <a:t>Egy olyan utasítás blokkot tartalmaz, ami végrehajtódik akkor is, ha a </a:t>
            </a:r>
            <a:r>
              <a:rPr lang="hu-HU" sz="2400" dirty="0" err="1"/>
              <a:t>try</a:t>
            </a:r>
            <a:r>
              <a:rPr lang="hu-HU" sz="2400" dirty="0"/>
              <a:t> blokkban hiba történt és akkor is, ha nem</a:t>
            </a:r>
            <a:r>
              <a:rPr lang="hu-HU" sz="2400" dirty="0" smtClean="0"/>
              <a:t>.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0212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8064896" cy="764704"/>
          </a:xfrm>
        </p:spPr>
        <p:txBody>
          <a:bodyPr/>
          <a:lstStyle/>
          <a:p>
            <a:pPr algn="ctr"/>
            <a:r>
              <a:rPr lang="hu-HU" sz="4000" dirty="0" smtClean="0"/>
              <a:t>KIVÉTELKEZELÉS</a:t>
            </a:r>
            <a:endParaRPr lang="hu-HU" sz="4000" dirty="0"/>
          </a:p>
        </p:txBody>
      </p:sp>
      <p:sp>
        <p:nvSpPr>
          <p:cNvPr id="2" name="Szövegdoboz 1"/>
          <p:cNvSpPr txBox="1"/>
          <p:nvPr/>
        </p:nvSpPr>
        <p:spPr>
          <a:xfrm>
            <a:off x="179512" y="1124744"/>
            <a:ext cx="8784976" cy="569386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lvl="0" indent="0">
              <a:buNone/>
            </a:pPr>
            <a:r>
              <a:rPr lang="hu-HU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lvl="0" indent="0">
              <a:buNone/>
            </a:pP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utasítás(ok);</a:t>
            </a:r>
          </a:p>
          <a:p>
            <a:pPr marL="0" lvl="0" indent="0">
              <a:buNone/>
            </a:pP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lang="hu-HU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None/>
            </a:pPr>
            <a:r>
              <a:rPr lang="hu-HU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hu-HU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(Kivételtípus1 </a:t>
            </a: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kivételobjektum) {</a:t>
            </a:r>
          </a:p>
          <a:p>
            <a:pPr marL="0" lvl="0" indent="0">
              <a:buNone/>
            </a:pP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utasítás(ok);</a:t>
            </a:r>
          </a:p>
          <a:p>
            <a:pPr marL="0" lvl="0" indent="0">
              <a:buNone/>
            </a:pP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lang="hu-HU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None/>
            </a:pPr>
            <a:r>
              <a:rPr lang="hu-HU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lvl="0" indent="0">
              <a:buNone/>
            </a:pPr>
            <a:r>
              <a:rPr lang="hu-HU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hu-HU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KivételtípusN</a:t>
            </a:r>
            <a:r>
              <a:rPr lang="hu-HU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kivételobjektum) {</a:t>
            </a:r>
          </a:p>
          <a:p>
            <a:pPr marL="0" lvl="0" indent="0">
              <a:buNone/>
            </a:pP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utasítás(ok);</a:t>
            </a:r>
          </a:p>
          <a:p>
            <a:pPr marL="0" lvl="0" indent="0">
              <a:buNone/>
            </a:pP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  <a:p>
            <a:pPr marL="0" lvl="0" indent="0">
              <a:buNone/>
            </a:pPr>
            <a:r>
              <a:rPr lang="hu-HU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finally</a:t>
            </a:r>
            <a:r>
              <a:rPr lang="hu-HU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lvl="0" indent="0">
              <a:buNone/>
            </a:pP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utasítás(ok);</a:t>
            </a:r>
          </a:p>
          <a:p>
            <a:pPr marL="0" lvl="0" indent="0">
              <a:buNone/>
            </a:pP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53689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32048"/>
            <a:ext cx="8064896" cy="764704"/>
          </a:xfrm>
        </p:spPr>
        <p:txBody>
          <a:bodyPr/>
          <a:lstStyle/>
          <a:p>
            <a:pPr algn="ctr"/>
            <a:r>
              <a:rPr lang="hu-HU" sz="4000" dirty="0" smtClean="0"/>
              <a:t>KIVÉTELKEZELÉS</a:t>
            </a:r>
            <a:endParaRPr lang="hu-HU" sz="4000" dirty="0"/>
          </a:p>
        </p:txBody>
      </p:sp>
      <p:sp>
        <p:nvSpPr>
          <p:cNvPr id="2" name="Szövegdoboz 1"/>
          <p:cNvSpPr txBox="1"/>
          <p:nvPr/>
        </p:nvSpPr>
        <p:spPr>
          <a:xfrm>
            <a:off x="323528" y="1759456"/>
            <a:ext cx="8640960" cy="458587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400" dirty="0"/>
              <a:t>Léteznek előre definiált Kivételt kezelő osztályok (néhány példa): </a:t>
            </a:r>
            <a:endParaRPr lang="hu-HU" sz="2400" dirty="0" smtClean="0"/>
          </a:p>
          <a:p>
            <a:endParaRPr lang="hu-HU" sz="24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u-HU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IOException</a:t>
            </a:r>
            <a:endParaRPr lang="hu-HU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u-HU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IndexOutOfRangeException</a:t>
            </a:r>
            <a:endParaRPr lang="hu-HU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u-HU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NumberFormatException</a:t>
            </a:r>
            <a:endParaRPr lang="hu-HU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u-HU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RuntimeException</a:t>
            </a:r>
            <a:endParaRPr lang="hu-HU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hu-HU" sz="2400" dirty="0"/>
          </a:p>
          <a:p>
            <a:r>
              <a:rPr lang="hu-HU" sz="2400" dirty="0"/>
              <a:t>Minden kivétel az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Exception</a:t>
            </a:r>
            <a:r>
              <a:rPr lang="hu-HU" sz="2400" dirty="0"/>
              <a:t> ősosztálytól származik.</a:t>
            </a:r>
          </a:p>
          <a:p>
            <a:r>
              <a:rPr lang="hu-HU" sz="2400" dirty="0"/>
              <a:t>Az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Exception</a:t>
            </a:r>
            <a:r>
              <a:rPr lang="hu-HU" sz="2400" dirty="0"/>
              <a:t> </a:t>
            </a:r>
            <a:r>
              <a:rPr lang="hu-HU" sz="2400" dirty="0" smtClean="0"/>
              <a:t>ősosztály </a:t>
            </a:r>
            <a:r>
              <a:rPr lang="hu-HU" sz="2400" dirty="0"/>
              <a:t>a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Throwable</a:t>
            </a:r>
            <a:r>
              <a:rPr lang="hu-HU" sz="2400" dirty="0"/>
              <a:t> osztálytól, az pedig az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Object-</a:t>
            </a:r>
            <a:r>
              <a:rPr lang="hu-HU" sz="2400" dirty="0" err="1"/>
              <a:t>től</a:t>
            </a:r>
            <a:r>
              <a:rPr lang="hu-HU" sz="2400" dirty="0"/>
              <a:t> van örököltetve.</a:t>
            </a:r>
          </a:p>
          <a:p>
            <a:pPr marL="0" lvl="0" indent="0">
              <a:buNone/>
            </a:pP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279643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32048"/>
            <a:ext cx="8064896" cy="764704"/>
          </a:xfrm>
        </p:spPr>
        <p:txBody>
          <a:bodyPr/>
          <a:lstStyle/>
          <a:p>
            <a:pPr algn="ctr"/>
            <a:r>
              <a:rPr lang="hu-HU" sz="4000" dirty="0" smtClean="0"/>
              <a:t>KIVÉTELKEZELÉS</a:t>
            </a:r>
            <a:endParaRPr lang="hu-HU" sz="4000" dirty="0"/>
          </a:p>
        </p:txBody>
      </p:sp>
      <p:pic>
        <p:nvPicPr>
          <p:cNvPr id="4" name="Picture 2" descr="Throwable Clas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87463"/>
            <a:ext cx="8567738" cy="393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9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8064896" cy="764704"/>
          </a:xfrm>
        </p:spPr>
        <p:txBody>
          <a:bodyPr/>
          <a:lstStyle/>
          <a:p>
            <a:pPr algn="ctr"/>
            <a:r>
              <a:rPr lang="hu-HU" sz="4000" dirty="0" smtClean="0"/>
              <a:t>KIVÉTELKEZELÉS</a:t>
            </a:r>
            <a:endParaRPr lang="hu-HU" sz="4000" dirty="0"/>
          </a:p>
        </p:txBody>
      </p:sp>
      <p:sp>
        <p:nvSpPr>
          <p:cNvPr id="2" name="Szövegdoboz 1"/>
          <p:cNvSpPr txBox="1"/>
          <p:nvPr/>
        </p:nvSpPr>
        <p:spPr>
          <a:xfrm>
            <a:off x="323528" y="1196752"/>
            <a:ext cx="8640960" cy="563231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hu-HU" sz="2000" dirty="0"/>
              <a:t>Saját kivételt kezelő osztály is létrehozható</a:t>
            </a:r>
            <a:r>
              <a:rPr lang="hu-HU" sz="2000" dirty="0" smtClean="0"/>
              <a:t>.</a:t>
            </a:r>
          </a:p>
          <a:p>
            <a:endParaRPr lang="hu-HU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u-HU" sz="2000" dirty="0"/>
              <a:t>A kivétel </a:t>
            </a:r>
            <a:r>
              <a:rPr lang="hu-HU" sz="2000" dirty="0" smtClean="0"/>
              <a:t>dobásra </a:t>
            </a:r>
            <a:r>
              <a:rPr lang="hu-HU" sz="2000" dirty="0"/>
              <a:t>minden metódus a </a:t>
            </a:r>
            <a:r>
              <a:rPr lang="hu-HU" sz="2000" b="1" dirty="0" err="1"/>
              <a:t>throw</a:t>
            </a:r>
            <a:r>
              <a:rPr lang="hu-HU" sz="2000" dirty="0"/>
              <a:t> kulcsszót </a:t>
            </a:r>
            <a:r>
              <a:rPr lang="hu-HU" sz="2000" dirty="0" smtClean="0"/>
              <a:t>használja:</a:t>
            </a:r>
          </a:p>
          <a:p>
            <a:endParaRPr lang="hu-HU" sz="1000" dirty="0" smtClean="0"/>
          </a:p>
          <a:p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throw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someThrowableObject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hu-HU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2000" dirty="0"/>
              <a:t>Saját kivétel osztályt kell írnunk, ha a következő kérdések bármelyikére igennel </a:t>
            </a:r>
            <a:r>
              <a:rPr lang="hu-HU" sz="2000" dirty="0" smtClean="0"/>
              <a:t>válaszolhatunk:</a:t>
            </a:r>
          </a:p>
          <a:p>
            <a:endParaRPr lang="hu-HU" sz="20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u-HU" sz="2000" dirty="0" smtClean="0"/>
              <a:t>Olyan </a:t>
            </a:r>
            <a:r>
              <a:rPr lang="hu-HU" sz="2000" dirty="0"/>
              <a:t>típusú kivétel osztályra van-e szükség, ami nem áll rendelkezésre a Java </a:t>
            </a:r>
            <a:r>
              <a:rPr lang="hu-HU" sz="2000" dirty="0" smtClean="0"/>
              <a:t>Platformban?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u-HU" sz="2000" dirty="0" smtClean="0"/>
              <a:t>Fog </a:t>
            </a:r>
            <a:r>
              <a:rPr lang="hu-HU" sz="2000" dirty="0"/>
              <a:t>segíteni a felhasználóknak, ha képesek lesznek megkülönböztetni a mi kivételeinket a mások által megírt </a:t>
            </a:r>
            <a:r>
              <a:rPr lang="hu-HU" sz="2000" dirty="0" smtClean="0"/>
              <a:t>kivételosztályoktól?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u-HU" sz="2000" dirty="0" smtClean="0"/>
              <a:t>A </a:t>
            </a:r>
            <a:r>
              <a:rPr lang="hu-HU" sz="2000" dirty="0"/>
              <a:t>kódunk több helyen fog-e kivételt </a:t>
            </a:r>
            <a:r>
              <a:rPr lang="hu-HU" sz="2000" dirty="0" smtClean="0"/>
              <a:t>dobni?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u-HU" sz="2000" dirty="0" smtClean="0"/>
              <a:t>Ha </a:t>
            </a:r>
            <a:r>
              <a:rPr lang="hu-HU" sz="2000" dirty="0"/>
              <a:t>valaki más kivételeit használjuk, a </a:t>
            </a:r>
            <a:r>
              <a:rPr lang="hu-HU" sz="2000" dirty="0" smtClean="0"/>
              <a:t>felhasználók </a:t>
            </a:r>
            <a:r>
              <a:rPr lang="hu-HU" sz="2000" dirty="0"/>
              <a:t>hozzá fognak-e tudni férni azokhoz a </a:t>
            </a:r>
            <a:r>
              <a:rPr lang="hu-HU" sz="2000" dirty="0" smtClean="0"/>
              <a:t>kivételekhez?</a:t>
            </a:r>
          </a:p>
          <a:p>
            <a:pPr lvl="1"/>
            <a:r>
              <a:rPr lang="hu-HU" sz="2000" dirty="0" smtClean="0"/>
              <a:t>Egy </a:t>
            </a:r>
            <a:r>
              <a:rPr lang="hu-HU" sz="2000" dirty="0"/>
              <a:t>hasonló kérdés: a csomagunknak függetlennek és önállónak </a:t>
            </a:r>
            <a:r>
              <a:rPr lang="hu-HU" sz="2000" dirty="0" smtClean="0"/>
              <a:t>kell-e lennie?</a:t>
            </a:r>
            <a:endParaRPr lang="hu-HU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51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7384"/>
            <a:ext cx="8064896" cy="764704"/>
          </a:xfrm>
        </p:spPr>
        <p:txBody>
          <a:bodyPr/>
          <a:lstStyle/>
          <a:p>
            <a:pPr algn="ctr"/>
            <a:r>
              <a:rPr lang="hu-HU" sz="4000" dirty="0" smtClean="0"/>
              <a:t>BURKOLÓ OSZTÁLYOK</a:t>
            </a:r>
            <a:endParaRPr lang="hu-HU" sz="4000" dirty="0"/>
          </a:p>
        </p:txBody>
      </p:sp>
      <p:sp>
        <p:nvSpPr>
          <p:cNvPr id="2" name="Szövegdoboz 1"/>
          <p:cNvSpPr txBox="1"/>
          <p:nvPr/>
        </p:nvSpPr>
        <p:spPr>
          <a:xfrm>
            <a:off x="323528" y="692696"/>
            <a:ext cx="8640960" cy="61555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dirty="0"/>
              <a:t>A Java lehetővé teszi, hogy a többféle formátumú és méretű számok a legmegfelelőbb osztályból </a:t>
            </a:r>
            <a:r>
              <a:rPr lang="hu-HU" dirty="0" smtClean="0"/>
              <a:t>deklaráljuk:</a:t>
            </a:r>
            <a:endParaRPr lang="hu-HU" dirty="0"/>
          </a:p>
          <a:p>
            <a:endParaRPr lang="hu-HU" sz="1000" dirty="0" smtClean="0"/>
          </a:p>
          <a:p>
            <a:r>
              <a:rPr lang="hu-HU" dirty="0" smtClean="0"/>
              <a:t>A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hu-HU" dirty="0"/>
              <a:t> osztálytól származtatott osztályok:</a:t>
            </a:r>
          </a:p>
          <a:p>
            <a:pPr lvl="1"/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Byte,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Short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BigInteger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BigDecimal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, Integer, </a:t>
            </a: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</a:p>
          <a:p>
            <a:pPr lvl="1"/>
            <a:endParaRPr lang="hu-HU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hu-HU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hu-HU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hu-HU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hu-HU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dirty="0"/>
              <a:t>Ezeken kívül:</a:t>
            </a:r>
          </a:p>
          <a:p>
            <a:pPr lvl="1"/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hu-HU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Character</a:t>
            </a:r>
            <a:endParaRPr lang="hu-HU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hu-HU" sz="1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dirty="0"/>
              <a:t>Ezeket az osztályokat hívjuk csomagoló, vagy burkoló osztályoknak. Használatuk nélkülözhetetlen.</a:t>
            </a:r>
          </a:p>
          <a:p>
            <a:endParaRPr lang="hu-HU" sz="1000" dirty="0" smtClean="0"/>
          </a:p>
          <a:p>
            <a:r>
              <a:rPr lang="hu-HU" dirty="0" smtClean="0"/>
              <a:t>A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BigInteger</a:t>
            </a:r>
            <a:r>
              <a:rPr lang="hu-HU" dirty="0" smtClean="0"/>
              <a:t> </a:t>
            </a:r>
            <a:r>
              <a:rPr lang="hu-HU" dirty="0"/>
              <a:t>és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BigDecimal</a:t>
            </a:r>
            <a:r>
              <a:rPr lang="hu-HU" dirty="0"/>
              <a:t> kiterjeszti a hagyományos adattípusokat, és tetsző-leges   pontosság   alkalmazását   engedi   meg.  A  többi   osztály   a  </a:t>
            </a:r>
            <a:r>
              <a:rPr lang="hu-HU" dirty="0" err="1"/>
              <a:t>java.lang</a:t>
            </a:r>
            <a:r>
              <a:rPr lang="hu-HU" dirty="0"/>
              <a:t>  csomag  része,   </a:t>
            </a:r>
            <a:r>
              <a:rPr lang="hu-HU" dirty="0" smtClean="0"/>
              <a:t>a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BigDecimal</a:t>
            </a:r>
            <a:r>
              <a:rPr lang="hu-HU" dirty="0" smtClean="0"/>
              <a:t> </a:t>
            </a:r>
            <a:r>
              <a:rPr lang="hu-HU" dirty="0"/>
              <a:t>és a </a:t>
            </a:r>
            <a:r>
              <a:rPr lang="hu-HU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BigInteger</a:t>
            </a: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dirty="0" err="1" smtClean="0"/>
              <a:t>a</a:t>
            </a:r>
            <a:r>
              <a:rPr lang="hu-HU" dirty="0" smtClean="0"/>
              <a:t> </a:t>
            </a:r>
            <a:r>
              <a:rPr lang="hu-HU" dirty="0" err="1" smtClean="0"/>
              <a:t>java.math</a:t>
            </a:r>
            <a:r>
              <a:rPr lang="hu-HU" dirty="0" smtClean="0"/>
              <a:t> csomagban </a:t>
            </a:r>
            <a:r>
              <a:rPr lang="hu-HU" dirty="0"/>
              <a:t>van.</a:t>
            </a:r>
          </a:p>
          <a:p>
            <a:endParaRPr lang="hu-HU" sz="1000" dirty="0"/>
          </a:p>
          <a:p>
            <a:r>
              <a:rPr lang="hu-HU" dirty="0"/>
              <a:t>Néhány osztály ilyen burkoló osztályt vár paraméterként.</a:t>
            </a:r>
          </a:p>
          <a:p>
            <a:pPr lvl="1"/>
            <a:r>
              <a:rPr lang="hu-HU" dirty="0"/>
              <a:t>Pl.: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hu-HU" dirty="0"/>
              <a:t> osztály egy referencia típust vár.</a:t>
            </a:r>
            <a:endParaRPr lang="hu-HU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2348880"/>
            <a:ext cx="5149215" cy="1148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65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2008"/>
            <a:ext cx="8064896" cy="764704"/>
          </a:xfrm>
        </p:spPr>
        <p:txBody>
          <a:bodyPr/>
          <a:lstStyle/>
          <a:p>
            <a:pPr algn="ctr"/>
            <a:r>
              <a:rPr lang="hu-HU" sz="4000" dirty="0" smtClean="0"/>
              <a:t>BURKOLÓ OSZTÁLYOK</a:t>
            </a:r>
            <a:endParaRPr lang="hu-HU" sz="4000" dirty="0"/>
          </a:p>
        </p:txBody>
      </p:sp>
      <p:sp>
        <p:nvSpPr>
          <p:cNvPr id="2" name="Szövegdoboz 1"/>
          <p:cNvSpPr txBox="1"/>
          <p:nvPr/>
        </p:nvSpPr>
        <p:spPr>
          <a:xfrm>
            <a:off x="323528" y="980728"/>
            <a:ext cx="8640960" cy="22775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 smtClean="0">
                <a:latin typeface="+mn-lt"/>
                <a:cs typeface="Courier New" panose="02070309020205020404" pitchFamily="49" charset="0"/>
              </a:rPr>
              <a:t>Példák:</a:t>
            </a:r>
          </a:p>
          <a:p>
            <a:endParaRPr lang="hu-HU" sz="1000" dirty="0" smtClean="0">
              <a:latin typeface="+mn-lt"/>
              <a:cs typeface="Courier New" panose="02070309020205020404" pitchFamily="49" charset="0"/>
            </a:endParaRPr>
          </a:p>
          <a:p>
            <a:r>
              <a:rPr lang="hu-HU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floatOne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(14.78f 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- 13.78f);</a:t>
            </a:r>
          </a:p>
          <a:p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floatTwo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Float.valueOf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("1.0");</a:t>
            </a:r>
          </a:p>
          <a:p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doubleOne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(1.0);</a:t>
            </a:r>
          </a:p>
          <a:p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Character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c =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Character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(’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’);</a:t>
            </a:r>
            <a:endParaRPr lang="hu-HU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hu-HU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hu-HU" sz="2000" dirty="0" smtClean="0">
                <a:latin typeface="+mn-lt"/>
                <a:cs typeface="Courier New" panose="02070309020205020404" pitchFamily="49" charset="0"/>
              </a:rPr>
              <a:t> osztály összes leszármazott osztálya által tartalmazott metódusok: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3220928"/>
            <a:ext cx="6743700" cy="352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69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04056"/>
            <a:ext cx="8064896" cy="764704"/>
          </a:xfrm>
        </p:spPr>
        <p:txBody>
          <a:bodyPr/>
          <a:lstStyle/>
          <a:p>
            <a:pPr algn="ctr"/>
            <a:r>
              <a:rPr lang="hu-HU" sz="4000" dirty="0" smtClean="0"/>
              <a:t>BURKOLÓ OSZTÁLYOK</a:t>
            </a:r>
            <a:endParaRPr lang="hu-HU" sz="4000" dirty="0"/>
          </a:p>
        </p:txBody>
      </p:sp>
      <p:sp>
        <p:nvSpPr>
          <p:cNvPr id="2" name="Szövegdoboz 1"/>
          <p:cNvSpPr txBox="1"/>
          <p:nvPr/>
        </p:nvSpPr>
        <p:spPr>
          <a:xfrm>
            <a:off x="323528" y="1908224"/>
            <a:ext cx="8640960" cy="20928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>
                <a:latin typeface="+mn-lt"/>
                <a:cs typeface="Courier New" panose="02070309020205020404" pitchFamily="49" charset="0"/>
              </a:rPr>
              <a:t>A </a:t>
            </a:r>
            <a:r>
              <a:rPr lang="hu-HU" sz="2000" dirty="0" smtClean="0">
                <a:latin typeface="+mn-lt"/>
                <a:cs typeface="Courier New" panose="02070309020205020404" pitchFamily="49" charset="0"/>
              </a:rPr>
              <a:t>szám csomagoló osztályok több hasznos publikus és statikus konstanst  tartalmaznak. Ezekre úgy tudunk hivatkozni kifejezésekben</a:t>
            </a:r>
            <a:r>
              <a:rPr lang="hu-HU" sz="2000" dirty="0">
                <a:latin typeface="+mn-lt"/>
                <a:cs typeface="Courier New" panose="02070309020205020404" pitchFamily="49" charset="0"/>
              </a:rPr>
              <a:t>, </a:t>
            </a:r>
            <a:r>
              <a:rPr lang="hu-HU" sz="2000" dirty="0" smtClean="0">
                <a:latin typeface="+mn-lt"/>
                <a:cs typeface="Courier New" panose="02070309020205020404" pitchFamily="49" charset="0"/>
              </a:rPr>
              <a:t>hogy az osztály </a:t>
            </a:r>
            <a:r>
              <a:rPr lang="hu-HU" sz="2000" dirty="0">
                <a:latin typeface="+mn-lt"/>
                <a:cs typeface="Courier New" panose="02070309020205020404" pitchFamily="49" charset="0"/>
              </a:rPr>
              <a:t>nevét </a:t>
            </a:r>
            <a:r>
              <a:rPr lang="hu-HU" sz="2000" dirty="0" smtClean="0">
                <a:latin typeface="+mn-lt"/>
                <a:cs typeface="Courier New" panose="02070309020205020404" pitchFamily="49" charset="0"/>
              </a:rPr>
              <a:t>és a konstanst egy ponttal választjuk el. Példák:</a:t>
            </a:r>
          </a:p>
          <a:p>
            <a:pPr algn="ctr"/>
            <a:endParaRPr lang="hu-HU" sz="1000" dirty="0" smtClean="0">
              <a:latin typeface="+mn-lt"/>
              <a:cs typeface="Courier New" panose="02070309020205020404" pitchFamily="49" charset="0"/>
            </a:endParaRPr>
          </a:p>
          <a:p>
            <a:pPr algn="ctr"/>
            <a:r>
              <a:rPr lang="hu-HU" sz="2000" dirty="0" smtClean="0">
                <a:latin typeface="+mn-lt"/>
                <a:cs typeface="Courier New" panose="02070309020205020404" pitchFamily="49" charset="0"/>
              </a:rPr>
              <a:t> </a:t>
            </a:r>
            <a:r>
              <a:rPr lang="hu-HU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Integer.MIN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_VALUE, </a:t>
            </a:r>
            <a:r>
              <a:rPr lang="hu-HU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Integer.MAX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hu-HU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endParaRPr lang="hu-HU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hu-HU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2000" dirty="0" smtClean="0">
                <a:latin typeface="+mn-lt"/>
                <a:cs typeface="Courier New" panose="02070309020205020404" pitchFamily="49" charset="0"/>
              </a:rPr>
              <a:t>Hasznos konstansok a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hu-HU" sz="2000" dirty="0" smtClean="0">
                <a:latin typeface="+mn-lt"/>
                <a:cs typeface="Courier New" panose="02070309020205020404" pitchFamily="49" charset="0"/>
              </a:rPr>
              <a:t> és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hu-HU" sz="2000" dirty="0" smtClean="0">
                <a:latin typeface="+mn-lt"/>
                <a:cs typeface="Courier New" panose="02070309020205020404" pitchFamily="49" charset="0"/>
              </a:rPr>
              <a:t> osztályokból:</a:t>
            </a:r>
            <a:endParaRPr lang="hu-HU" sz="2000" dirty="0">
              <a:latin typeface="+mn-lt"/>
              <a:cs typeface="Courier New" panose="02070309020205020404" pitchFamily="49" charset="0"/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4001105"/>
            <a:ext cx="6726555" cy="1068705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251" y="5185752"/>
            <a:ext cx="6720840" cy="1051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57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2656"/>
            <a:ext cx="8064896" cy="764704"/>
          </a:xfrm>
        </p:spPr>
        <p:txBody>
          <a:bodyPr/>
          <a:lstStyle/>
          <a:p>
            <a:pPr algn="ctr"/>
            <a:r>
              <a:rPr lang="hu-HU" sz="4000" dirty="0" smtClean="0"/>
              <a:t>BURKOLÓ OSZTÁLYOK</a:t>
            </a:r>
            <a:endParaRPr lang="hu-HU" sz="4000" dirty="0"/>
          </a:p>
        </p:txBody>
      </p:sp>
      <p:sp>
        <p:nvSpPr>
          <p:cNvPr id="2" name="Szövegdoboz 1"/>
          <p:cNvSpPr txBox="1"/>
          <p:nvPr/>
        </p:nvSpPr>
        <p:spPr>
          <a:xfrm>
            <a:off x="323528" y="1412776"/>
            <a:ext cx="8640960" cy="535531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dirty="0"/>
              <a:t>A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Character</a:t>
            </a:r>
            <a:r>
              <a:rPr lang="hu-HU" dirty="0"/>
              <a:t> típusú objektum egyetlen karakter értéket tartalmaz. </a:t>
            </a:r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Character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dirty="0"/>
              <a:t>objektumot az egyszerű </a:t>
            </a:r>
            <a:r>
              <a:rPr lang="hu-HU" dirty="0" err="1"/>
              <a:t>char</a:t>
            </a:r>
            <a:r>
              <a:rPr lang="hu-HU" dirty="0"/>
              <a:t> változó helyett használjuk, amikor az objektum </a:t>
            </a:r>
            <a:r>
              <a:rPr lang="hu-HU" dirty="0" smtClean="0"/>
              <a:t>szükséges. Például: </a:t>
            </a:r>
            <a:r>
              <a:rPr lang="hu-HU" dirty="0"/>
              <a:t>Átadunk egy karakter értéket egy metódusnak, ami megváltoztatja az értéket, vagy amikor egy karakter értéket helyezünk el egy adattárolóban</a:t>
            </a:r>
            <a:r>
              <a:rPr lang="hu-HU" dirty="0" smtClean="0"/>
              <a:t>.</a:t>
            </a:r>
          </a:p>
          <a:p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Character</a:t>
            </a:r>
            <a:r>
              <a:rPr lang="hu-HU" dirty="0" smtClean="0"/>
              <a:t> osztály néhány fontosabb metódusa:</a:t>
            </a:r>
          </a:p>
          <a:p>
            <a:endParaRPr lang="hu-HU" dirty="0"/>
          </a:p>
          <a:p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isUpperCase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isLowerCase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toUpperCase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toLowerCase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isLetter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isDigit</a:t>
            </a: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isLetterOrDigit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isWhiteSpace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isSpaceChar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isJavaIdentifierStart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isJavaIdentifierPart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hu-HU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40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216024"/>
            <a:ext cx="8064896" cy="1196752"/>
          </a:xfrm>
        </p:spPr>
        <p:txBody>
          <a:bodyPr/>
          <a:lstStyle/>
          <a:p>
            <a:pPr algn="ctr"/>
            <a:r>
              <a:rPr lang="hu-HU" dirty="0" smtClean="0"/>
              <a:t>KIFEJZÉSEK, UTASÍTÁSOK, BLOKKOK</a:t>
            </a:r>
            <a:endParaRPr lang="en-GB" dirty="0"/>
          </a:p>
        </p:txBody>
      </p:sp>
      <p:sp>
        <p:nvSpPr>
          <p:cNvPr id="2" name="Szövegdoboz 1"/>
          <p:cNvSpPr txBox="1"/>
          <p:nvPr/>
        </p:nvSpPr>
        <p:spPr>
          <a:xfrm>
            <a:off x="395536" y="1787443"/>
            <a:ext cx="8208913" cy="466589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88620" indent="-342900" fontAlgn="auto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Font typeface="Wingdings" panose="05000000000000000000" pitchFamily="2" charset="2"/>
              <a:buChar char="§"/>
            </a:pPr>
            <a:r>
              <a:rPr lang="hu-HU" sz="2800" dirty="0">
                <a:latin typeface="+mn-lt"/>
              </a:rPr>
              <a:t>A kifejezés változók, </a:t>
            </a:r>
            <a:r>
              <a:rPr lang="hu-HU" sz="2800" dirty="0" smtClean="0">
                <a:latin typeface="+mn-lt"/>
              </a:rPr>
              <a:t>literálok, operátorok </a:t>
            </a:r>
            <a:r>
              <a:rPr lang="hu-HU" sz="2800" dirty="0">
                <a:latin typeface="+mn-lt"/>
              </a:rPr>
              <a:t>és metódushívások olyan sorozata, amely figyelembe </a:t>
            </a:r>
            <a:r>
              <a:rPr lang="hu-HU" sz="2800" dirty="0" smtClean="0">
                <a:latin typeface="+mn-lt"/>
              </a:rPr>
              <a:t>veszi a nyelv szintaxisát és </a:t>
            </a:r>
            <a:r>
              <a:rPr lang="hu-HU" sz="2800" dirty="0">
                <a:latin typeface="+mn-lt"/>
              </a:rPr>
              <a:t>egy értéket ad </a:t>
            </a:r>
            <a:r>
              <a:rPr lang="hu-HU" sz="2800" dirty="0" smtClean="0">
                <a:latin typeface="+mn-lt"/>
              </a:rPr>
              <a:t>vissza.</a:t>
            </a:r>
          </a:p>
          <a:p>
            <a:pPr marL="388620" indent="-342900" fontAlgn="auto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Font typeface="Wingdings" panose="05000000000000000000" pitchFamily="2" charset="2"/>
              <a:buChar char="§"/>
            </a:pPr>
            <a:endParaRPr lang="hu-HU" sz="2800" dirty="0">
              <a:latin typeface="+mn-lt"/>
            </a:endParaRPr>
          </a:p>
          <a:p>
            <a:pPr marL="388620" indent="-342900" fontAlgn="auto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Font typeface="Wingdings" panose="05000000000000000000" pitchFamily="2" charset="2"/>
              <a:buChar char="§"/>
            </a:pPr>
            <a:r>
              <a:rPr lang="hu-HU" sz="2800" dirty="0" smtClean="0">
                <a:latin typeface="+mn-lt"/>
              </a:rPr>
              <a:t>Az </a:t>
            </a:r>
            <a:r>
              <a:rPr lang="hu-HU" sz="2800" dirty="0">
                <a:latin typeface="+mn-lt"/>
              </a:rPr>
              <a:t>utasítás egy konkrét   futási   egységet   hoz   létre</a:t>
            </a:r>
            <a:r>
              <a:rPr lang="hu-HU" sz="2800" dirty="0" smtClean="0">
                <a:latin typeface="+mn-lt"/>
              </a:rPr>
              <a:t>.</a:t>
            </a:r>
          </a:p>
          <a:p>
            <a:pPr marL="388620" indent="-342900" fontAlgn="auto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Font typeface="Wingdings" panose="05000000000000000000" pitchFamily="2" charset="2"/>
              <a:buChar char="§"/>
            </a:pPr>
            <a:endParaRPr lang="hu-HU" sz="2800" dirty="0">
              <a:latin typeface="+mn-lt"/>
            </a:endParaRPr>
          </a:p>
          <a:p>
            <a:pPr marL="388620" indent="-342900" fontAlgn="auto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Font typeface="Wingdings" panose="05000000000000000000" pitchFamily="2" charset="2"/>
              <a:buChar char="§"/>
            </a:pPr>
            <a:r>
              <a:rPr lang="hu-HU" sz="2800" dirty="0">
                <a:latin typeface="+mn-lt"/>
                <a:sym typeface="Wingdings" panose="05000000000000000000" pitchFamily="2" charset="2"/>
              </a:rPr>
              <a:t>Az utasításokat kapcsos zárójelek közé csoportosítva { és } kapjuk meg az utasításblokkokat</a:t>
            </a:r>
            <a:r>
              <a:rPr lang="hu-HU" sz="2800" dirty="0" smtClean="0">
                <a:latin typeface="+mn-lt"/>
                <a:sym typeface="Wingdings" panose="05000000000000000000" pitchFamily="2" charset="2"/>
              </a:rPr>
              <a:t>.</a:t>
            </a:r>
            <a:endParaRPr lang="hu-HU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5724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2656"/>
            <a:ext cx="8064896" cy="764704"/>
          </a:xfrm>
        </p:spPr>
        <p:txBody>
          <a:bodyPr/>
          <a:lstStyle/>
          <a:p>
            <a:pPr algn="ctr"/>
            <a:r>
              <a:rPr lang="hu-HU" sz="4000" dirty="0" smtClean="0"/>
              <a:t>TÍPUSKONVERZIÓ</a:t>
            </a:r>
            <a:endParaRPr lang="hu-HU" sz="4000" dirty="0"/>
          </a:p>
        </p:txBody>
      </p:sp>
      <p:sp>
        <p:nvSpPr>
          <p:cNvPr id="2" name="Szövegdoboz 1"/>
          <p:cNvSpPr txBox="1"/>
          <p:nvPr/>
        </p:nvSpPr>
        <p:spPr>
          <a:xfrm>
            <a:off x="179512" y="1712997"/>
            <a:ext cx="8784976" cy="452431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/>
            <a:r>
              <a:rPr lang="hu-HU" sz="2400" dirty="0"/>
              <a:t>Gyakran adódik, hogy szövegből számot, esetleg számból szöveget kell kapni.</a:t>
            </a:r>
          </a:p>
          <a:p>
            <a:pPr lvl="0"/>
            <a:endParaRPr lang="hu-HU" sz="2400" dirty="0" smtClean="0"/>
          </a:p>
          <a:p>
            <a:pPr lvl="0"/>
            <a:r>
              <a:rPr lang="hu-HU" sz="2400" dirty="0" smtClean="0"/>
              <a:t>Szövegből </a:t>
            </a:r>
            <a:r>
              <a:rPr lang="hu-HU" sz="2400" dirty="0"/>
              <a:t>számmá konvertálás</a:t>
            </a:r>
            <a:r>
              <a:rPr lang="hu-HU" sz="2400" dirty="0" smtClean="0"/>
              <a:t>:</a:t>
            </a:r>
          </a:p>
          <a:p>
            <a:pPr lvl="0"/>
            <a:endParaRPr lang="hu-HU" sz="2400" dirty="0"/>
          </a:p>
          <a:p>
            <a:pPr marL="502920" lvl="1" indent="0">
              <a:buNone/>
            </a:pP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Float.parseFloat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(”3.6</a:t>
            </a:r>
            <a:r>
              <a:rPr 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”);</a:t>
            </a:r>
          </a:p>
          <a:p>
            <a:pPr marL="502920" lvl="1" indent="0">
              <a:buNone/>
            </a:pPr>
            <a:endParaRPr lang="hu-HU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hu-HU" sz="2400" dirty="0"/>
              <a:t>Számból szöveggé konvertálás</a:t>
            </a:r>
            <a:r>
              <a:rPr lang="hu-HU" sz="2400" dirty="0" smtClean="0"/>
              <a:t>:</a:t>
            </a:r>
          </a:p>
          <a:p>
            <a:pPr lvl="0"/>
            <a:endParaRPr lang="hu-HU" sz="2400" dirty="0"/>
          </a:p>
          <a:p>
            <a:pPr marL="502920" lvl="1" indent="0">
              <a:buNone/>
            </a:pP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szam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3.4f;</a:t>
            </a:r>
          </a:p>
          <a:p>
            <a:pPr marL="502920" lvl="1" indent="0">
              <a:buNone/>
            </a:pP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String b =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Float.toString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szam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502920" lvl="1" indent="0">
              <a:buNone/>
            </a:pP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String s =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String.format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(”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%f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értéke”,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szam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76229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6632"/>
            <a:ext cx="8064896" cy="1224136"/>
          </a:xfrm>
        </p:spPr>
        <p:txBody>
          <a:bodyPr/>
          <a:lstStyle/>
          <a:p>
            <a:pPr algn="ctr"/>
            <a:r>
              <a:rPr lang="hu-HU" sz="4000" dirty="0" smtClean="0"/>
              <a:t>STRING, STRINGBUFFER, STRINGBUILDER OSZTÁLY</a:t>
            </a:r>
            <a:endParaRPr lang="hu-HU" sz="4000" dirty="0"/>
          </a:p>
        </p:txBody>
      </p:sp>
      <p:sp>
        <p:nvSpPr>
          <p:cNvPr id="2" name="Szövegdoboz 1"/>
          <p:cNvSpPr txBox="1"/>
          <p:nvPr/>
        </p:nvSpPr>
        <p:spPr>
          <a:xfrm>
            <a:off x="179512" y="1556792"/>
            <a:ext cx="8784976" cy="526297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400" dirty="0" err="1"/>
              <a:t>String-ek</a:t>
            </a:r>
            <a:r>
              <a:rPr lang="hu-HU" sz="2400" dirty="0"/>
              <a:t> manipulálására a 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hu-HU" sz="2400" dirty="0"/>
              <a:t>, a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StringBuffer</a:t>
            </a:r>
            <a:r>
              <a:rPr lang="hu-HU" sz="2400" dirty="0"/>
              <a:t> és a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StringBuilder</a:t>
            </a:r>
            <a:r>
              <a:rPr lang="hu-HU" sz="2400" dirty="0"/>
              <a:t> osztály használható</a:t>
            </a:r>
            <a:r>
              <a:rPr lang="hu-HU" sz="2400" dirty="0" smtClean="0"/>
              <a:t>.</a:t>
            </a:r>
          </a:p>
          <a:p>
            <a:endParaRPr lang="hu-HU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u-HU" sz="2400" dirty="0"/>
              <a:t>A 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hu-HU" sz="2400" dirty="0" smtClean="0"/>
              <a:t> </a:t>
            </a:r>
            <a:r>
              <a:rPr lang="hu-HU" sz="2400" dirty="0"/>
              <a:t>osztályban olyan </a:t>
            </a:r>
            <a:r>
              <a:rPr lang="hu-HU" sz="2400" dirty="0" err="1"/>
              <a:t>sztringeket</a:t>
            </a:r>
            <a:r>
              <a:rPr lang="hu-HU" sz="2400" dirty="0"/>
              <a:t> tárolunk, </a:t>
            </a:r>
            <a:r>
              <a:rPr lang="hu-HU" sz="2400"/>
              <a:t>amelyek </a:t>
            </a:r>
            <a:r>
              <a:rPr lang="hu-HU" sz="2400" smtClean="0"/>
              <a:t>értéke </a:t>
            </a:r>
            <a:r>
              <a:rPr lang="hu-HU" sz="2400" dirty="0"/>
              <a:t>nem fog változni</a:t>
            </a:r>
            <a:r>
              <a:rPr lang="hu-HU" sz="2400" dirty="0" smtClean="0"/>
              <a:t>.</a:t>
            </a:r>
          </a:p>
          <a:p>
            <a:endParaRPr lang="hu-HU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u-HU" sz="2400" dirty="0"/>
              <a:t>A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StringBuffer</a:t>
            </a:r>
            <a:r>
              <a:rPr lang="hu-HU" sz="2400" dirty="0"/>
              <a:t> osztályt akkor használjuk, ha a szövegen szeretnénk változtatni, ezt elsősorban dinamikus karakterlánc készítésekor használjuk. A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StringBuffer</a:t>
            </a:r>
            <a:r>
              <a:rPr lang="hu-HU" sz="2400" dirty="0" err="1"/>
              <a:t>-ek</a:t>
            </a:r>
            <a:r>
              <a:rPr lang="hu-HU" sz="2400" dirty="0"/>
              <a:t> használata biztonságos több szálas környezetben</a:t>
            </a:r>
            <a:r>
              <a:rPr lang="hu-HU" sz="2400" dirty="0" smtClean="0"/>
              <a:t>.</a:t>
            </a:r>
          </a:p>
          <a:p>
            <a:endParaRPr lang="hu-HU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u-HU" sz="2400" dirty="0"/>
              <a:t>A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StringBuilder</a:t>
            </a:r>
            <a:r>
              <a:rPr lang="hu-HU" sz="2400" dirty="0"/>
              <a:t> osztály gyorsabb, mint a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StringBuffer</a:t>
            </a:r>
            <a:r>
              <a:rPr lang="hu-HU" sz="2400" dirty="0"/>
              <a:t>, de csak egy szálon használható biztonságosan.</a:t>
            </a:r>
            <a:endParaRPr lang="hu-HU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10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648"/>
            <a:ext cx="8064896" cy="1224136"/>
          </a:xfrm>
        </p:spPr>
        <p:txBody>
          <a:bodyPr/>
          <a:lstStyle/>
          <a:p>
            <a:pPr algn="ctr"/>
            <a:r>
              <a:rPr lang="hu-HU" sz="4000" dirty="0"/>
              <a:t>STRING, STRINGBUFFER, STRINGBUILDER OSZTÁLY</a:t>
            </a:r>
          </a:p>
        </p:txBody>
      </p:sp>
      <p:sp>
        <p:nvSpPr>
          <p:cNvPr id="2" name="Szövegdoboz 1"/>
          <p:cNvSpPr txBox="1"/>
          <p:nvPr/>
        </p:nvSpPr>
        <p:spPr>
          <a:xfrm>
            <a:off x="179512" y="1735063"/>
            <a:ext cx="8784976" cy="50783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55600" indent="0">
              <a:buNone/>
            </a:pP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szoveg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”Ez egy jó hosszú mondat.”;</a:t>
            </a:r>
          </a:p>
          <a:p>
            <a:pPr marL="355600" indent="0">
              <a:buNone/>
            </a:pP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helloArray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{’h’, ’e’, ’l’, ’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’, ’o’};</a:t>
            </a:r>
          </a:p>
          <a:p>
            <a:pPr marL="355600" indent="0">
              <a:buNone/>
            </a:pP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sz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helloArray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endParaRPr lang="hu-HU" sz="2400" dirty="0"/>
          </a:p>
          <a:p>
            <a:r>
              <a:rPr lang="hu-HU" sz="2400" dirty="0"/>
              <a:t>A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StringBuffer</a:t>
            </a:r>
            <a:r>
              <a:rPr lang="hu-HU" sz="2400" dirty="0"/>
              <a:t> és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StringBuilder</a:t>
            </a:r>
            <a:r>
              <a:rPr lang="hu-HU" sz="2400" dirty="0"/>
              <a:t> esetén a </a:t>
            </a:r>
            <a:r>
              <a:rPr lang="hu-HU" sz="2400" b="1" dirty="0" err="1"/>
              <a:t>new</a:t>
            </a:r>
            <a:r>
              <a:rPr lang="hu-HU" sz="2400" dirty="0"/>
              <a:t> kulcsszóval hozható </a:t>
            </a:r>
            <a:r>
              <a:rPr lang="hu-HU" sz="2400" dirty="0" smtClean="0"/>
              <a:t>létre </a:t>
            </a:r>
            <a:r>
              <a:rPr lang="hu-HU" sz="2400" dirty="0"/>
              <a:t>új </a:t>
            </a:r>
            <a:r>
              <a:rPr lang="hu-HU" sz="2400" dirty="0" smtClean="0"/>
              <a:t>objektum. Példa: </a:t>
            </a:r>
          </a:p>
          <a:p>
            <a:endParaRPr lang="hu-HU" sz="2400" dirty="0"/>
          </a:p>
          <a:p>
            <a:pPr marL="355600" indent="0">
              <a:buNone/>
            </a:pP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StringBuilder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s =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StringBuilder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(15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355600" indent="0">
              <a:buNone/>
            </a:pP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15 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karakter hosszú</a:t>
            </a:r>
          </a:p>
          <a:p>
            <a:pPr marL="355600" indent="0">
              <a:buNone/>
            </a:pPr>
            <a:endParaRPr lang="hu-HU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2400" dirty="0"/>
              <a:t>Ha egy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StringBuilder</a:t>
            </a:r>
            <a:r>
              <a:rPr lang="hu-HU" sz="2400" dirty="0"/>
              <a:t> vagy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StringBuffer</a:t>
            </a:r>
            <a:r>
              <a:rPr lang="hu-HU" sz="2400" dirty="0"/>
              <a:t> objektum méret növelése során a szabad kapacitás elfogy, akkor egy új, kétszer akkora memóriaterület kerül lefoglalásra, ahová a régi tartalom átmásolásra kerül.</a:t>
            </a:r>
          </a:p>
        </p:txBody>
      </p:sp>
    </p:spTree>
    <p:extLst>
      <p:ext uri="{BB962C8B-B14F-4D97-AF65-F5344CB8AC3E}">
        <p14:creationId xmlns:p14="http://schemas.microsoft.com/office/powerpoint/2010/main" val="177401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664"/>
            <a:ext cx="8064896" cy="720080"/>
          </a:xfrm>
        </p:spPr>
        <p:txBody>
          <a:bodyPr/>
          <a:lstStyle/>
          <a:p>
            <a:pPr algn="ctr"/>
            <a:r>
              <a:rPr lang="hu-HU" sz="4000" dirty="0" smtClean="0"/>
              <a:t>STRING OSZTÁLY</a:t>
            </a:r>
            <a:endParaRPr lang="hu-HU" sz="4000" dirty="0"/>
          </a:p>
        </p:txBody>
      </p:sp>
      <p:sp>
        <p:nvSpPr>
          <p:cNvPr id="2" name="Szövegdoboz 1"/>
          <p:cNvSpPr txBox="1"/>
          <p:nvPr/>
        </p:nvSpPr>
        <p:spPr>
          <a:xfrm>
            <a:off x="107504" y="1556792"/>
            <a:ext cx="8928992" cy="47089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A 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hu-HU" sz="2000" dirty="0"/>
              <a:t> hossza</a:t>
            </a:r>
            <a:r>
              <a:rPr lang="hu-HU" sz="2000" dirty="0" smtClean="0"/>
              <a:t>:</a:t>
            </a:r>
          </a:p>
          <a:p>
            <a:endParaRPr lang="hu-HU" sz="2000" dirty="0"/>
          </a:p>
          <a:p>
            <a:pPr marL="0" lvl="1" indent="0">
              <a:buNone/>
            </a:pP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String s = ”Hello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world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!”;</a:t>
            </a:r>
          </a:p>
          <a:p>
            <a:pPr marL="0" lvl="1" indent="0">
              <a:buNone/>
            </a:pP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s.length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lvl="1" indent="0">
              <a:buNone/>
            </a:pPr>
            <a:endParaRPr lang="hu-HU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hu-HU" sz="2000" dirty="0">
                <a:cs typeface="Courier New" panose="02070309020205020404" pitchFamily="49" charset="0"/>
              </a:rPr>
              <a:t>összefűzés</a:t>
            </a:r>
            <a:r>
              <a:rPr lang="hu-HU" sz="2000" dirty="0" smtClean="0">
                <a:cs typeface="Courier New" panose="02070309020205020404" pitchFamily="49" charset="0"/>
              </a:rPr>
              <a:t>:</a:t>
            </a:r>
          </a:p>
          <a:p>
            <a:endParaRPr lang="hu-HU" sz="2000" dirty="0">
              <a:cs typeface="Courier New" panose="02070309020205020404" pitchFamily="49" charset="0"/>
            </a:endParaRPr>
          </a:p>
          <a:p>
            <a:pPr marL="0" lvl="1" indent="0">
              <a:buNone/>
            </a:pP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keruletSzoveg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”Kerület: ”;</a:t>
            </a:r>
          </a:p>
          <a:p>
            <a:pPr marL="0" lvl="1" indent="0">
              <a:buNone/>
            </a:pP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kerulet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13;</a:t>
            </a:r>
          </a:p>
          <a:p>
            <a:pPr marL="0" lvl="1" indent="0">
              <a:buNone/>
            </a:pP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keruletSzoveg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kerulet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+ ” cm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”);</a:t>
            </a:r>
          </a:p>
          <a:p>
            <a:pPr marL="502920" lvl="1" indent="0">
              <a:buNone/>
            </a:pPr>
            <a:endParaRPr lang="hu-HU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2000" dirty="0">
                <a:cs typeface="Courier New" panose="02070309020205020404" pitchFamily="49" charset="0"/>
              </a:rPr>
              <a:t>Karakterek kiolvasása</a:t>
            </a:r>
            <a:r>
              <a:rPr lang="hu-HU" sz="2000" dirty="0" smtClean="0">
                <a:cs typeface="Courier New" panose="02070309020205020404" pitchFamily="49" charset="0"/>
              </a:rPr>
              <a:t>:</a:t>
            </a:r>
          </a:p>
          <a:p>
            <a:endParaRPr lang="hu-HU" sz="2000" dirty="0">
              <a:cs typeface="Courier New" panose="02070309020205020404" pitchFamily="49" charset="0"/>
            </a:endParaRPr>
          </a:p>
          <a:p>
            <a:pPr marL="0" lvl="1" indent="0">
              <a:buNone/>
            </a:pP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szoveg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”Nagyon hosszú mondat.”;</a:t>
            </a:r>
          </a:p>
          <a:p>
            <a:pPr marL="0" lvl="1" indent="0">
              <a:buNone/>
            </a:pP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aChar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szoveg.charAt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(4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//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o 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5. betű, 4. index</a:t>
            </a:r>
          </a:p>
        </p:txBody>
      </p:sp>
    </p:spTree>
    <p:extLst>
      <p:ext uri="{BB962C8B-B14F-4D97-AF65-F5344CB8AC3E}">
        <p14:creationId xmlns:p14="http://schemas.microsoft.com/office/powerpoint/2010/main" val="144879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664"/>
            <a:ext cx="8064896" cy="792088"/>
          </a:xfrm>
        </p:spPr>
        <p:txBody>
          <a:bodyPr/>
          <a:lstStyle/>
          <a:p>
            <a:pPr algn="ctr"/>
            <a:r>
              <a:rPr lang="hu-HU" sz="4000" dirty="0" smtClean="0"/>
              <a:t>STRING OSZTÁLY</a:t>
            </a:r>
            <a:endParaRPr lang="hu-HU" sz="4000" dirty="0"/>
          </a:p>
        </p:txBody>
      </p:sp>
      <p:sp>
        <p:nvSpPr>
          <p:cNvPr id="2" name="Szövegdoboz 1"/>
          <p:cNvSpPr txBox="1"/>
          <p:nvPr/>
        </p:nvSpPr>
        <p:spPr>
          <a:xfrm>
            <a:off x="107504" y="1977802"/>
            <a:ext cx="8928992" cy="35394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800" dirty="0">
                <a:cs typeface="Courier New" panose="02070309020205020404" pitchFamily="49" charset="0"/>
                <a:sym typeface="Wingdings" panose="05000000000000000000" pitchFamily="2" charset="2"/>
              </a:rPr>
              <a:t>Szövegrészlet kivágása</a:t>
            </a:r>
            <a:r>
              <a:rPr lang="hu-HU" sz="2800" dirty="0" smtClean="0">
                <a:cs typeface="Courier New" panose="02070309020205020404" pitchFamily="49" charset="0"/>
                <a:sym typeface="Wingdings" panose="05000000000000000000" pitchFamily="2" charset="2"/>
              </a:rPr>
              <a:t>:</a:t>
            </a:r>
          </a:p>
          <a:p>
            <a:endParaRPr lang="hu-HU" sz="2800" dirty="0"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502920" lvl="1" indent="0">
              <a:buNone/>
            </a:pP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String </a:t>
            </a:r>
            <a:r>
              <a:rPr lang="hu-HU" sz="28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szoveg</a:t>
            </a: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= ”Java programozás”;</a:t>
            </a:r>
          </a:p>
          <a:p>
            <a:pPr marL="502920" lvl="1" indent="0">
              <a:buNone/>
            </a:pP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String </a:t>
            </a:r>
            <a:r>
              <a:rPr lang="hu-HU" sz="28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sub</a:t>
            </a: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= </a:t>
            </a:r>
            <a:r>
              <a:rPr lang="hu-HU" sz="28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szoveg.subString</a:t>
            </a: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(0, 4);</a:t>
            </a:r>
          </a:p>
          <a:p>
            <a:pPr marL="502920" lvl="1" indent="0">
              <a:buNone/>
            </a:pPr>
            <a:r>
              <a:rPr lang="hu-HU" sz="2800" dirty="0">
                <a:cs typeface="Courier New" panose="02070309020205020404" pitchFamily="49" charset="0"/>
                <a:sym typeface="Wingdings" panose="05000000000000000000" pitchFamily="2" charset="2"/>
              </a:rPr>
              <a:t>// A 0. indextű a 4. indexig, ahol a 4. indexű elem </a:t>
            </a:r>
            <a:endParaRPr lang="hu-HU" sz="2800" dirty="0" smtClean="0"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502920" lvl="1" indent="0">
              <a:buNone/>
            </a:pPr>
            <a:r>
              <a:rPr lang="hu-HU" sz="2800" dirty="0" smtClean="0">
                <a:cs typeface="Courier New" panose="02070309020205020404" pitchFamily="49" charset="0"/>
                <a:sym typeface="Wingdings" panose="05000000000000000000" pitchFamily="2" charset="2"/>
              </a:rPr>
              <a:t>// már </a:t>
            </a:r>
            <a:r>
              <a:rPr lang="hu-HU" sz="2800" dirty="0">
                <a:cs typeface="Courier New" panose="02070309020205020404" pitchFamily="49" charset="0"/>
                <a:sym typeface="Wingdings" panose="05000000000000000000" pitchFamily="2" charset="2"/>
              </a:rPr>
              <a:t>nem lesz benne</a:t>
            </a:r>
          </a:p>
          <a:p>
            <a:pPr marL="502920" lvl="1" indent="0">
              <a:buNone/>
            </a:pPr>
            <a:endParaRPr lang="hu-HU" sz="2800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502920" lvl="1" indent="0">
              <a:buNone/>
            </a:pPr>
            <a:r>
              <a:rPr lang="hu-HU" sz="28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System.out.println</a:t>
            </a: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</a:t>
            </a:r>
            <a:r>
              <a:rPr lang="hu-HU" sz="28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sub</a:t>
            </a:r>
            <a:r>
              <a:rPr lang="hu-HU" sz="280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);	//</a:t>
            </a: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Java</a:t>
            </a:r>
          </a:p>
        </p:txBody>
      </p:sp>
    </p:spTree>
    <p:extLst>
      <p:ext uri="{BB962C8B-B14F-4D97-AF65-F5344CB8AC3E}">
        <p14:creationId xmlns:p14="http://schemas.microsoft.com/office/powerpoint/2010/main" val="72343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8064896" cy="792088"/>
          </a:xfrm>
        </p:spPr>
        <p:txBody>
          <a:bodyPr/>
          <a:lstStyle/>
          <a:p>
            <a:pPr algn="ctr"/>
            <a:r>
              <a:rPr lang="hu-HU" sz="4000" dirty="0" smtClean="0"/>
              <a:t>STRING OSZTÁLY</a:t>
            </a:r>
            <a:endParaRPr lang="hu-HU" sz="4000" dirty="0"/>
          </a:p>
        </p:txBody>
      </p:sp>
      <p:sp>
        <p:nvSpPr>
          <p:cNvPr id="2" name="Szövegdoboz 1"/>
          <p:cNvSpPr txBox="1"/>
          <p:nvPr/>
        </p:nvSpPr>
        <p:spPr>
          <a:xfrm>
            <a:off x="107504" y="1052736"/>
            <a:ext cx="8928992" cy="569386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800" dirty="0">
                <a:cs typeface="Courier New" panose="02070309020205020404" pitchFamily="49" charset="0"/>
                <a:sym typeface="Wingdings" panose="05000000000000000000" pitchFamily="2" charset="2"/>
              </a:rPr>
              <a:t>Karakter vagy String keresése </a:t>
            </a:r>
            <a:r>
              <a:rPr lang="hu-HU" sz="2800" dirty="0" err="1">
                <a:cs typeface="Courier New" panose="02070309020205020404" pitchFamily="49" charset="0"/>
                <a:sym typeface="Wingdings" panose="05000000000000000000" pitchFamily="2" charset="2"/>
              </a:rPr>
              <a:t>String-ben</a:t>
            </a:r>
            <a:r>
              <a:rPr lang="hu-HU" sz="2800" dirty="0">
                <a:cs typeface="Courier New" panose="02070309020205020404" pitchFamily="49" charset="0"/>
                <a:sym typeface="Wingdings" panose="05000000000000000000" pitchFamily="2" charset="2"/>
              </a:rPr>
              <a:t>:</a:t>
            </a:r>
          </a:p>
          <a:p>
            <a:pPr marL="355600" indent="0">
              <a:buNone/>
            </a:pP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String s = ”Java Programozás”;</a:t>
            </a:r>
          </a:p>
          <a:p>
            <a:pPr marL="355600" indent="0">
              <a:buNone/>
            </a:pP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int index = </a:t>
            </a:r>
            <a:r>
              <a:rPr lang="hu-HU" sz="28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s.indexOf</a:t>
            </a: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(’a’);	//</a:t>
            </a:r>
            <a:r>
              <a:rPr lang="hu-HU" sz="280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1</a:t>
            </a:r>
          </a:p>
          <a:p>
            <a:pPr marL="355600" indent="0">
              <a:buNone/>
            </a:pPr>
            <a:endParaRPr lang="hu-HU" sz="2800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0" indent="0"/>
            <a:r>
              <a:rPr lang="hu-HU" sz="2800" dirty="0">
                <a:cs typeface="Courier New" panose="02070309020205020404" pitchFamily="49" charset="0"/>
                <a:sym typeface="Wingdings" panose="05000000000000000000" pitchFamily="2" charset="2"/>
              </a:rPr>
              <a:t>String összehasonlítás:</a:t>
            </a:r>
          </a:p>
          <a:p>
            <a:pPr marL="355600" indent="0">
              <a:buNone/>
            </a:pPr>
            <a:r>
              <a:rPr lang="hu-HU" sz="28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boolean</a:t>
            </a: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hu-HU" sz="28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endsWith</a:t>
            </a: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(String)</a:t>
            </a:r>
          </a:p>
          <a:p>
            <a:pPr marL="355600" indent="0">
              <a:buNone/>
            </a:pPr>
            <a:r>
              <a:rPr lang="hu-HU" sz="28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boolean</a:t>
            </a: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hu-HU" sz="28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startsWith</a:t>
            </a: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(String)</a:t>
            </a:r>
          </a:p>
          <a:p>
            <a:pPr marL="355600" indent="0">
              <a:buNone/>
            </a:pPr>
            <a:r>
              <a:rPr lang="hu-HU" sz="28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boolean</a:t>
            </a: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hu-HU" sz="28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startsWith</a:t>
            </a:r>
            <a:r>
              <a:rPr lang="hu-HU" sz="280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(String</a:t>
            </a: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, int)</a:t>
            </a:r>
          </a:p>
          <a:p>
            <a:pPr marL="355600" indent="0">
              <a:buNone/>
            </a:pP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int </a:t>
            </a:r>
            <a:r>
              <a:rPr lang="hu-HU" sz="28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compareTo</a:t>
            </a: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(String)</a:t>
            </a:r>
          </a:p>
          <a:p>
            <a:pPr marL="355600" indent="0">
              <a:buNone/>
            </a:pP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int </a:t>
            </a:r>
            <a:r>
              <a:rPr lang="hu-HU" sz="28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CompareTo</a:t>
            </a: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</a:t>
            </a:r>
            <a:r>
              <a:rPr lang="hu-HU" sz="28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Object</a:t>
            </a: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)</a:t>
            </a:r>
          </a:p>
          <a:p>
            <a:pPr marL="355600" indent="0">
              <a:buNone/>
            </a:pP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int </a:t>
            </a:r>
            <a:r>
              <a:rPr lang="hu-HU" sz="28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compareToIgnoreCase</a:t>
            </a:r>
            <a:r>
              <a:rPr lang="hu-HU" sz="280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(String</a:t>
            </a: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)</a:t>
            </a:r>
          </a:p>
          <a:p>
            <a:pPr marL="355600" indent="0">
              <a:buNone/>
            </a:pPr>
            <a:r>
              <a:rPr lang="hu-HU" sz="28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boolean</a:t>
            </a: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hu-HU" sz="28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equals</a:t>
            </a: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</a:t>
            </a:r>
            <a:r>
              <a:rPr lang="hu-HU" sz="28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Object</a:t>
            </a: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)</a:t>
            </a:r>
          </a:p>
          <a:p>
            <a:pPr marL="355600" indent="0">
              <a:buNone/>
            </a:pPr>
            <a:r>
              <a:rPr lang="hu-HU" sz="28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boolean</a:t>
            </a: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hu-HU" sz="28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equalsIgnoreCase</a:t>
            </a: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(String)</a:t>
            </a:r>
          </a:p>
        </p:txBody>
      </p:sp>
    </p:spTree>
    <p:extLst>
      <p:ext uri="{BB962C8B-B14F-4D97-AF65-F5344CB8AC3E}">
        <p14:creationId xmlns:p14="http://schemas.microsoft.com/office/powerpoint/2010/main" val="135358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2656"/>
            <a:ext cx="8064896" cy="792088"/>
          </a:xfrm>
        </p:spPr>
        <p:txBody>
          <a:bodyPr/>
          <a:lstStyle/>
          <a:p>
            <a:pPr algn="ctr"/>
            <a:r>
              <a:rPr lang="hu-HU" sz="4000" dirty="0" smtClean="0"/>
              <a:t>STRING OSZTÁLY</a:t>
            </a:r>
            <a:endParaRPr lang="hu-HU" sz="4000" dirty="0"/>
          </a:p>
        </p:txBody>
      </p:sp>
      <p:sp>
        <p:nvSpPr>
          <p:cNvPr id="2" name="Szövegdoboz 1"/>
          <p:cNvSpPr txBox="1"/>
          <p:nvPr/>
        </p:nvSpPr>
        <p:spPr>
          <a:xfrm>
            <a:off x="1475656" y="1620083"/>
            <a:ext cx="6624736" cy="440120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800" dirty="0">
                <a:cs typeface="Courier New" panose="02070309020205020404" pitchFamily="49" charset="0"/>
                <a:sym typeface="Wingdings" panose="05000000000000000000" pitchFamily="2" charset="2"/>
              </a:rPr>
              <a:t>Példa String összehasonlításra:</a:t>
            </a:r>
          </a:p>
          <a:p>
            <a:pPr marL="0" indent="0">
              <a:buNone/>
            </a:pPr>
            <a:endParaRPr lang="hu-HU" sz="2800" dirty="0"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355600" indent="0">
              <a:buNone/>
            </a:pP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String </a:t>
            </a:r>
            <a:r>
              <a:rPr lang="hu-HU" sz="28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szoveg</a:t>
            </a: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= ”java”;</a:t>
            </a:r>
          </a:p>
          <a:p>
            <a:pPr marL="355600" indent="0">
              <a:buNone/>
            </a:pPr>
            <a:r>
              <a:rPr lang="hu-HU" sz="28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if</a:t>
            </a: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</a:t>
            </a:r>
            <a:r>
              <a:rPr lang="hu-HU" sz="28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szoveg</a:t>
            </a: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== ”java”) {</a:t>
            </a:r>
          </a:p>
          <a:p>
            <a:pPr marL="355600" lvl="1" indent="0">
              <a:buNone/>
            </a:pP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	… Nem lép be a program …</a:t>
            </a:r>
          </a:p>
          <a:p>
            <a:pPr marL="355600" indent="0">
              <a:buNone/>
            </a:pP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}</a:t>
            </a:r>
          </a:p>
          <a:p>
            <a:pPr marL="355600" indent="0"/>
            <a:endParaRPr lang="hu-HU" sz="2800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355600" indent="0">
              <a:buNone/>
            </a:pPr>
            <a:r>
              <a:rPr lang="hu-HU" sz="28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if</a:t>
            </a: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</a:t>
            </a:r>
            <a:r>
              <a:rPr lang="hu-HU" sz="28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szoveg.equals</a:t>
            </a: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(”java”)) {</a:t>
            </a:r>
          </a:p>
          <a:p>
            <a:pPr marL="355600" lvl="1" indent="0">
              <a:buNone/>
            </a:pP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	… Belép a program …</a:t>
            </a:r>
          </a:p>
          <a:p>
            <a:pPr marL="355600" indent="0">
              <a:buNone/>
            </a:pP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8081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2656"/>
            <a:ext cx="8064896" cy="792088"/>
          </a:xfrm>
        </p:spPr>
        <p:txBody>
          <a:bodyPr/>
          <a:lstStyle/>
          <a:p>
            <a:pPr algn="ctr"/>
            <a:r>
              <a:rPr lang="hu-HU" sz="4000" dirty="0" smtClean="0"/>
              <a:t>STRING OSZTÁLY</a:t>
            </a:r>
            <a:endParaRPr lang="hu-HU" sz="4000" dirty="0"/>
          </a:p>
        </p:txBody>
      </p:sp>
      <p:sp>
        <p:nvSpPr>
          <p:cNvPr id="2" name="Szövegdoboz 1"/>
          <p:cNvSpPr txBox="1"/>
          <p:nvPr/>
        </p:nvSpPr>
        <p:spPr>
          <a:xfrm>
            <a:off x="251520" y="1642149"/>
            <a:ext cx="8640960" cy="47089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Sokféle metódus létezik a </a:t>
            </a:r>
            <a:r>
              <a:rPr lang="hu-HU" sz="2000" dirty="0" err="1"/>
              <a:t>String-ek</a:t>
            </a:r>
            <a:r>
              <a:rPr lang="hu-HU" sz="2000" dirty="0"/>
              <a:t> </a:t>
            </a:r>
            <a:r>
              <a:rPr lang="hu-HU" sz="2000" dirty="0" smtClean="0"/>
              <a:t>módosításához.</a:t>
            </a:r>
            <a:endParaRPr lang="hu-HU" sz="2000" dirty="0"/>
          </a:p>
          <a:p>
            <a:r>
              <a:rPr lang="hu-HU" sz="2000" dirty="0"/>
              <a:t>A String objektumokat nem tudják módosítani, ezek a metódusok egy másik </a:t>
            </a:r>
            <a:r>
              <a:rPr lang="hu-HU" sz="2000" dirty="0" err="1"/>
              <a:t>String-et</a:t>
            </a:r>
            <a:r>
              <a:rPr lang="hu-HU" sz="2000" dirty="0"/>
              <a:t> hoznak létre, ez tartalmazza a változásokat</a:t>
            </a:r>
            <a:r>
              <a:rPr lang="hu-HU" sz="2000" dirty="0" smtClean="0"/>
              <a:t>.</a:t>
            </a:r>
          </a:p>
          <a:p>
            <a:endParaRPr lang="hu-HU" sz="1600" dirty="0"/>
          </a:p>
          <a:p>
            <a:r>
              <a:rPr lang="hu-HU" sz="2000" dirty="0"/>
              <a:t>String </a:t>
            </a:r>
            <a:r>
              <a:rPr lang="hu-HU" sz="2000" dirty="0" err="1"/>
              <a:t>concat</a:t>
            </a:r>
            <a:r>
              <a:rPr lang="hu-HU" sz="2000" dirty="0"/>
              <a:t>(</a:t>
            </a:r>
            <a:r>
              <a:rPr lang="hu-HU" sz="2000" dirty="0" err="1"/>
              <a:t>String</a:t>
            </a:r>
            <a:r>
              <a:rPr lang="hu-HU" sz="2000" dirty="0" smtClean="0"/>
              <a:t>) 	A </a:t>
            </a:r>
            <a:r>
              <a:rPr lang="hu-HU" sz="2000" dirty="0"/>
              <a:t>String végéhez láncolja a String paramétert</a:t>
            </a:r>
            <a:r>
              <a:rPr lang="hu-HU" sz="2000" dirty="0" smtClean="0"/>
              <a:t>.</a:t>
            </a:r>
          </a:p>
          <a:p>
            <a:endParaRPr lang="hu-HU" sz="1600" dirty="0"/>
          </a:p>
          <a:p>
            <a:r>
              <a:rPr lang="hu-HU" sz="2000" dirty="0"/>
              <a:t>String </a:t>
            </a:r>
            <a:r>
              <a:rPr lang="hu-HU" sz="2000" dirty="0" err="1"/>
              <a:t>replace</a:t>
            </a:r>
            <a:r>
              <a:rPr lang="hu-HU" sz="2000" dirty="0"/>
              <a:t>(</a:t>
            </a:r>
            <a:r>
              <a:rPr lang="hu-HU" sz="2000" dirty="0" err="1"/>
              <a:t>char</a:t>
            </a:r>
            <a:r>
              <a:rPr lang="hu-HU" sz="2000" dirty="0"/>
              <a:t>, </a:t>
            </a:r>
            <a:r>
              <a:rPr lang="hu-HU" sz="2000" dirty="0" err="1" smtClean="0"/>
              <a:t>char</a:t>
            </a:r>
            <a:r>
              <a:rPr lang="hu-HU" sz="2000" dirty="0" smtClean="0"/>
              <a:t>)	Felcseréli </a:t>
            </a:r>
            <a:r>
              <a:rPr lang="hu-HU" sz="2000" dirty="0"/>
              <a:t>az összes első paraméterként </a:t>
            </a:r>
            <a:r>
              <a:rPr lang="hu-HU" sz="2000" dirty="0" smtClean="0"/>
              <a:t>				megadott </a:t>
            </a:r>
            <a:r>
              <a:rPr lang="hu-HU" sz="2000" dirty="0"/>
              <a:t>karaktert </a:t>
            </a:r>
            <a:r>
              <a:rPr lang="hu-HU" sz="2000" dirty="0" smtClean="0"/>
              <a:t>a második 						paraméterben </a:t>
            </a:r>
            <a:r>
              <a:rPr lang="hu-HU" sz="2000" dirty="0"/>
              <a:t>megadottra</a:t>
            </a:r>
            <a:r>
              <a:rPr lang="hu-HU" sz="2000" dirty="0" smtClean="0"/>
              <a:t>.</a:t>
            </a:r>
          </a:p>
          <a:p>
            <a:endParaRPr lang="hu-HU" sz="1600" dirty="0"/>
          </a:p>
          <a:p>
            <a:r>
              <a:rPr lang="hu-HU" sz="2000" dirty="0"/>
              <a:t>String </a:t>
            </a:r>
            <a:r>
              <a:rPr lang="hu-HU" sz="2000" dirty="0" err="1"/>
              <a:t>trim</a:t>
            </a:r>
            <a:r>
              <a:rPr lang="hu-HU" sz="2000" dirty="0" smtClean="0"/>
              <a:t>()		Eltávolítja </a:t>
            </a:r>
            <a:r>
              <a:rPr lang="hu-HU" sz="2000" dirty="0"/>
              <a:t>az elválasztó karaktereket a String </a:t>
            </a:r>
            <a:r>
              <a:rPr lang="hu-HU" sz="2000" dirty="0" smtClean="0"/>
              <a:t>				elejéről </a:t>
            </a:r>
            <a:r>
              <a:rPr lang="hu-HU" sz="2000" dirty="0"/>
              <a:t>és a </a:t>
            </a:r>
            <a:r>
              <a:rPr lang="hu-HU" sz="2000" dirty="0" smtClean="0"/>
              <a:t>végéről.</a:t>
            </a:r>
          </a:p>
          <a:p>
            <a:endParaRPr lang="hu-HU" sz="1600" dirty="0"/>
          </a:p>
          <a:p>
            <a:r>
              <a:rPr lang="hu-HU" sz="2000" dirty="0"/>
              <a:t>String </a:t>
            </a:r>
            <a:r>
              <a:rPr lang="hu-HU" sz="2000" dirty="0" err="1"/>
              <a:t>toLowerCase</a:t>
            </a:r>
            <a:r>
              <a:rPr lang="hu-HU" sz="2000" dirty="0" smtClean="0"/>
              <a:t>()	Konvertálja </a:t>
            </a:r>
            <a:r>
              <a:rPr lang="hu-HU" sz="2000" dirty="0"/>
              <a:t>a </a:t>
            </a:r>
            <a:r>
              <a:rPr lang="hu-HU" sz="2000" dirty="0" err="1"/>
              <a:t>String-et</a:t>
            </a:r>
            <a:r>
              <a:rPr lang="hu-HU" sz="2000" dirty="0"/>
              <a:t> </a:t>
            </a:r>
            <a:r>
              <a:rPr lang="hu-HU" sz="2000" dirty="0" smtClean="0"/>
              <a:t>kisbetűsre.</a:t>
            </a:r>
          </a:p>
          <a:p>
            <a:endParaRPr lang="hu-HU" sz="1600" dirty="0" smtClean="0"/>
          </a:p>
          <a:p>
            <a:r>
              <a:rPr lang="hu-HU" sz="2000" dirty="0" smtClean="0"/>
              <a:t>String </a:t>
            </a:r>
            <a:r>
              <a:rPr lang="hu-HU" sz="2000" dirty="0" err="1"/>
              <a:t>toUpperCase</a:t>
            </a:r>
            <a:r>
              <a:rPr lang="hu-HU" sz="2000" dirty="0" smtClean="0"/>
              <a:t>()	Konvertálja </a:t>
            </a:r>
            <a:r>
              <a:rPr lang="hu-HU" sz="2000" dirty="0"/>
              <a:t>a </a:t>
            </a:r>
            <a:r>
              <a:rPr lang="hu-HU" sz="2000" dirty="0" err="1"/>
              <a:t>String-et</a:t>
            </a:r>
            <a:r>
              <a:rPr lang="hu-HU" sz="2000" dirty="0"/>
              <a:t> </a:t>
            </a:r>
            <a:r>
              <a:rPr lang="hu-HU" sz="2000" dirty="0" smtClean="0"/>
              <a:t>nagybetűsre.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57039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76672"/>
            <a:ext cx="8064896" cy="720080"/>
          </a:xfrm>
        </p:spPr>
        <p:txBody>
          <a:bodyPr/>
          <a:lstStyle/>
          <a:p>
            <a:pPr algn="ctr"/>
            <a:r>
              <a:rPr lang="hu-HU" sz="4000" dirty="0" smtClean="0"/>
              <a:t>STRING </a:t>
            </a:r>
            <a:r>
              <a:rPr lang="hu-HU" sz="4000" dirty="0"/>
              <a:t>OSZTÁLY</a:t>
            </a:r>
          </a:p>
        </p:txBody>
      </p:sp>
      <p:sp>
        <p:nvSpPr>
          <p:cNvPr id="2" name="Szövegdoboz 1"/>
          <p:cNvSpPr txBox="1"/>
          <p:nvPr/>
        </p:nvSpPr>
        <p:spPr>
          <a:xfrm>
            <a:off x="251520" y="1628800"/>
            <a:ext cx="8640960" cy="50167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Ha a </a:t>
            </a:r>
            <a:r>
              <a:rPr lang="hu-HU" sz="2000" dirty="0" err="1"/>
              <a:t>String-eket</a:t>
            </a:r>
            <a:r>
              <a:rPr lang="hu-HU" sz="2000" dirty="0"/>
              <a:t> szeretnénk szétválasztani valamilyen minta szerint, akkor a Java API erre lehetőséget </a:t>
            </a:r>
            <a:r>
              <a:rPr lang="hu-HU" sz="2000" dirty="0" smtClean="0"/>
              <a:t>biztosít:</a:t>
            </a:r>
          </a:p>
          <a:p>
            <a:endParaRPr lang="hu-HU" dirty="0"/>
          </a:p>
          <a:p>
            <a:pPr marL="355600" indent="0">
              <a:buNone/>
            </a:pP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StringTokenizer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StringTokenizer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(”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is a test”);</a:t>
            </a:r>
          </a:p>
          <a:p>
            <a:pPr marL="355600" indent="0">
              <a:buNone/>
            </a:pP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st.hasMoreTokens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()) {</a:t>
            </a:r>
          </a:p>
          <a:p>
            <a:pPr marL="355600" lvl="1" indent="0">
              <a:buNone/>
            </a:pP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st.nextToken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355600" indent="0">
              <a:buNone/>
            </a:pP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hu-HU" dirty="0"/>
          </a:p>
          <a:p>
            <a:r>
              <a:rPr lang="hu-HU" sz="2000" dirty="0"/>
              <a:t>Kiíratás eredménye</a:t>
            </a:r>
            <a:r>
              <a:rPr lang="hu-HU" sz="2000" dirty="0" smtClean="0"/>
              <a:t>:</a:t>
            </a:r>
          </a:p>
          <a:p>
            <a:endParaRPr lang="hu-HU" dirty="0"/>
          </a:p>
          <a:p>
            <a:pPr marL="355600" indent="0">
              <a:buNone/>
            </a:pP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endParaRPr lang="hu-HU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55600" indent="0">
              <a:buNone/>
            </a:pP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</a:p>
          <a:p>
            <a:pPr marL="355600" indent="0">
              <a:buNone/>
            </a:pP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  <a:p>
            <a:pPr marL="355600" indent="0">
              <a:buNone/>
            </a:pP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Test</a:t>
            </a:r>
          </a:p>
          <a:p>
            <a:pPr marL="355600" indent="0">
              <a:buNone/>
            </a:pPr>
            <a:endParaRPr lang="hu-HU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/>
            <a:r>
              <a:rPr lang="hu-HU" sz="2000" dirty="0">
                <a:cs typeface="Courier New" panose="02070309020205020404" pitchFamily="49" charset="0"/>
              </a:rPr>
              <a:t>A konstruktornak megadhatunk a szövegen kívül egy elválasztó-karaktereket tartalmazó </a:t>
            </a:r>
            <a:r>
              <a:rPr lang="hu-HU" sz="2000" dirty="0" err="1">
                <a:cs typeface="Courier New" panose="02070309020205020404" pitchFamily="49" charset="0"/>
              </a:rPr>
              <a:t>String-et</a:t>
            </a:r>
            <a:r>
              <a:rPr lang="hu-HU" sz="2000" dirty="0">
                <a:cs typeface="Courier New" panose="02070309020205020404" pitchFamily="49" charset="0"/>
              </a:rPr>
              <a:t> is.</a:t>
            </a:r>
          </a:p>
        </p:txBody>
      </p:sp>
    </p:spTree>
    <p:extLst>
      <p:ext uri="{BB962C8B-B14F-4D97-AF65-F5344CB8AC3E}">
        <p14:creationId xmlns:p14="http://schemas.microsoft.com/office/powerpoint/2010/main" val="326871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648"/>
            <a:ext cx="8064896" cy="1224136"/>
          </a:xfrm>
        </p:spPr>
        <p:txBody>
          <a:bodyPr/>
          <a:lstStyle/>
          <a:p>
            <a:pPr algn="ctr"/>
            <a:r>
              <a:rPr lang="hu-HU" sz="4000" dirty="0" smtClean="0"/>
              <a:t>STRINGBUFFER ÉS STRINGBUILDER </a:t>
            </a:r>
            <a:r>
              <a:rPr lang="hu-HU" sz="4000" dirty="0"/>
              <a:t>OSZTÁLY</a:t>
            </a:r>
          </a:p>
        </p:txBody>
      </p:sp>
      <p:sp>
        <p:nvSpPr>
          <p:cNvPr id="2" name="Szövegdoboz 1"/>
          <p:cNvSpPr txBox="1"/>
          <p:nvPr/>
        </p:nvSpPr>
        <p:spPr>
          <a:xfrm>
            <a:off x="251520" y="1785005"/>
            <a:ext cx="8640960" cy="452431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400" dirty="0"/>
              <a:t>A </a:t>
            </a:r>
            <a:r>
              <a:rPr lang="hu-HU" sz="2400" dirty="0" err="1"/>
              <a:t>StringBuffer-ek</a:t>
            </a:r>
            <a:r>
              <a:rPr lang="hu-HU" sz="2400" dirty="0"/>
              <a:t> tartalma módosítható (</a:t>
            </a:r>
            <a:r>
              <a:rPr lang="hu-HU" sz="2400" dirty="0" err="1"/>
              <a:t>StringBuilder-é</a:t>
            </a:r>
            <a:r>
              <a:rPr lang="hu-HU" sz="2400" dirty="0"/>
              <a:t> is</a:t>
            </a:r>
            <a:r>
              <a:rPr lang="hu-HU" sz="2400" dirty="0" smtClean="0"/>
              <a:t>)</a:t>
            </a:r>
          </a:p>
          <a:p>
            <a:endParaRPr lang="hu-HU" sz="2400" dirty="0"/>
          </a:p>
          <a:p>
            <a:r>
              <a:rPr lang="hu-HU" sz="2400" dirty="0"/>
              <a:t>A </a:t>
            </a:r>
            <a:r>
              <a:rPr lang="hu-HU" sz="2400" dirty="0" err="1"/>
              <a:t>StringBuffer</a:t>
            </a:r>
            <a:r>
              <a:rPr lang="hu-HU" sz="2400" dirty="0"/>
              <a:t> metódusok közül néhány</a:t>
            </a:r>
            <a:r>
              <a:rPr lang="hu-HU" sz="2400" dirty="0" smtClean="0"/>
              <a:t>:</a:t>
            </a:r>
          </a:p>
          <a:p>
            <a:endParaRPr lang="hu-HU" sz="2400" dirty="0"/>
          </a:p>
          <a:p>
            <a:pPr marL="502920" lvl="1" indent="0">
              <a:buNone/>
            </a:pP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StringBuffer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append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pPr marL="502920" lvl="1" indent="0">
              <a:buNone/>
            </a:pP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StringBuffer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append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502920" lvl="1" indent="0">
              <a:buNone/>
            </a:pP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StringBuffer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append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502920" lvl="1" indent="0">
              <a:buNone/>
            </a:pP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StringBuffer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append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(String)</a:t>
            </a:r>
          </a:p>
          <a:p>
            <a:pPr marL="502920" lvl="1" indent="0">
              <a:buNone/>
            </a:pP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StringBuffer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(int,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502920" lvl="1" indent="0">
              <a:buNone/>
            </a:pP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StringBuffer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(int, String)</a:t>
            </a:r>
          </a:p>
          <a:p>
            <a:pPr marL="502920" lvl="1" indent="0">
              <a:buNone/>
            </a:pP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StringBuffer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replace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(int,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String)</a:t>
            </a:r>
          </a:p>
          <a:p>
            <a:pPr marL="502920" lvl="1" indent="0">
              <a:buNone/>
            </a:pP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StringBuffer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reverse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22699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72008"/>
            <a:ext cx="8064896" cy="1196752"/>
          </a:xfrm>
        </p:spPr>
        <p:txBody>
          <a:bodyPr/>
          <a:lstStyle/>
          <a:p>
            <a:pPr algn="ctr"/>
            <a:r>
              <a:rPr lang="hu-HU" dirty="0" smtClean="0"/>
              <a:t>KIFEJZÉSEK, UTASÍTÁSOK, BLOKKOK</a:t>
            </a:r>
            <a:endParaRPr lang="en-GB" dirty="0"/>
          </a:p>
        </p:txBody>
      </p:sp>
      <p:sp>
        <p:nvSpPr>
          <p:cNvPr id="2" name="Szövegdoboz 1"/>
          <p:cNvSpPr txBox="1"/>
          <p:nvPr/>
        </p:nvSpPr>
        <p:spPr>
          <a:xfrm>
            <a:off x="539552" y="1328798"/>
            <a:ext cx="8136904" cy="548457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5720" fontAlgn="auto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</a:pPr>
            <a:r>
              <a:rPr lang="hu-HU" b="1" dirty="0" smtClean="0">
                <a:latin typeface="+mn-lt"/>
              </a:rPr>
              <a:t>Kifejezés utasítások: </a:t>
            </a:r>
          </a:p>
          <a:p>
            <a:pPr marL="45720" fontAlgn="auto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</a:pPr>
            <a:r>
              <a:rPr lang="hu-HU" dirty="0" smtClean="0">
                <a:latin typeface="+mn-lt"/>
              </a:rPr>
              <a:t>Utasításokba szervezet kifejezések (az utasítások pontosvesszővel befejeződnek):</a:t>
            </a:r>
            <a:endParaRPr lang="hu-HU" dirty="0">
              <a:latin typeface="+mn-lt"/>
            </a:endParaRPr>
          </a:p>
          <a:p>
            <a:pPr marL="331470" indent="-285750" fontAlgn="auto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Font typeface="Wingdings" panose="05000000000000000000" pitchFamily="2" charset="2"/>
              <a:buChar char="§"/>
            </a:pPr>
            <a:r>
              <a:rPr lang="hu-HU" dirty="0" smtClean="0">
                <a:latin typeface="+mn-lt"/>
              </a:rPr>
              <a:t>értékadó </a:t>
            </a:r>
            <a:r>
              <a:rPr lang="hu-HU" dirty="0">
                <a:latin typeface="+mn-lt"/>
              </a:rPr>
              <a:t>kifejezések</a:t>
            </a:r>
          </a:p>
          <a:p>
            <a:pPr marL="331470" indent="-285750" fontAlgn="auto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Font typeface="Wingdings" panose="05000000000000000000" pitchFamily="2" charset="2"/>
              <a:buChar char="§"/>
            </a:pPr>
            <a:r>
              <a:rPr lang="hu-HU" dirty="0" smtClean="0">
                <a:latin typeface="+mn-lt"/>
              </a:rPr>
              <a:t>++ és -- használata</a:t>
            </a:r>
            <a:endParaRPr lang="hu-HU" dirty="0">
              <a:latin typeface="+mn-lt"/>
            </a:endParaRPr>
          </a:p>
          <a:p>
            <a:pPr marL="331470" indent="-285750" fontAlgn="auto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Font typeface="Wingdings" panose="05000000000000000000" pitchFamily="2" charset="2"/>
              <a:buChar char="§"/>
            </a:pPr>
            <a:r>
              <a:rPr lang="hu-HU" dirty="0" smtClean="0">
                <a:latin typeface="+mn-lt"/>
              </a:rPr>
              <a:t>metódushívások</a:t>
            </a:r>
            <a:endParaRPr lang="hu-HU" dirty="0">
              <a:latin typeface="+mn-lt"/>
            </a:endParaRPr>
          </a:p>
          <a:p>
            <a:pPr marL="331470" indent="-285750" fontAlgn="auto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Font typeface="Wingdings" panose="05000000000000000000" pitchFamily="2" charset="2"/>
              <a:buChar char="§"/>
            </a:pPr>
            <a:r>
              <a:rPr lang="hu-HU" dirty="0" smtClean="0">
                <a:latin typeface="+mn-lt"/>
              </a:rPr>
              <a:t>objektumot </a:t>
            </a:r>
            <a:r>
              <a:rPr lang="hu-HU" dirty="0">
                <a:latin typeface="+mn-lt"/>
              </a:rPr>
              <a:t>létrehozó </a:t>
            </a:r>
            <a:r>
              <a:rPr lang="hu-HU" dirty="0" smtClean="0">
                <a:latin typeface="+mn-lt"/>
              </a:rPr>
              <a:t>kifejezések</a:t>
            </a:r>
          </a:p>
          <a:p>
            <a:pPr marL="45720" fontAlgn="auto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</a:pPr>
            <a:r>
              <a:rPr lang="hu-HU" dirty="0" smtClean="0">
                <a:latin typeface="+mn-lt"/>
              </a:rPr>
              <a:t>Példák:</a:t>
            </a:r>
            <a:endParaRPr lang="hu-HU" dirty="0">
              <a:latin typeface="+mn-lt"/>
            </a:endParaRPr>
          </a:p>
          <a:p>
            <a:pPr marL="331470" indent="-285750" fontAlgn="auto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Font typeface="Wingdings" panose="05000000000000000000" pitchFamily="2" charset="2"/>
              <a:buChar char="§"/>
            </a:pPr>
            <a:r>
              <a:rPr lang="hu-HU" dirty="0" err="1" smtClean="0">
                <a:latin typeface="+mn-lt"/>
              </a:rPr>
              <a:t>aValue</a:t>
            </a:r>
            <a:r>
              <a:rPr lang="hu-HU" dirty="0" smtClean="0">
                <a:latin typeface="+mn-lt"/>
              </a:rPr>
              <a:t> </a:t>
            </a:r>
            <a:r>
              <a:rPr lang="hu-HU" dirty="0">
                <a:latin typeface="+mn-lt"/>
              </a:rPr>
              <a:t>= 8933.234</a:t>
            </a:r>
            <a:r>
              <a:rPr lang="hu-HU" dirty="0" smtClean="0">
                <a:latin typeface="+mn-lt"/>
              </a:rPr>
              <a:t>;     //</a:t>
            </a:r>
            <a:r>
              <a:rPr lang="hu-HU" dirty="0">
                <a:latin typeface="+mn-lt"/>
              </a:rPr>
              <a:t>értékadó utasítás</a:t>
            </a:r>
          </a:p>
          <a:p>
            <a:pPr marL="331470" indent="-285750" fontAlgn="auto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Font typeface="Wingdings" panose="05000000000000000000" pitchFamily="2" charset="2"/>
              <a:buChar char="§"/>
            </a:pPr>
            <a:r>
              <a:rPr lang="hu-HU" dirty="0" err="1">
                <a:latin typeface="+mn-lt"/>
              </a:rPr>
              <a:t>aValue</a:t>
            </a:r>
            <a:r>
              <a:rPr lang="hu-HU" dirty="0" smtClean="0">
                <a:latin typeface="+mn-lt"/>
              </a:rPr>
              <a:t>++;</a:t>
            </a:r>
            <a:r>
              <a:rPr lang="hu-HU" dirty="0">
                <a:latin typeface="+mn-lt"/>
              </a:rPr>
              <a:t> </a:t>
            </a:r>
            <a:r>
              <a:rPr lang="hu-HU" dirty="0" smtClean="0">
                <a:latin typeface="+mn-lt"/>
              </a:rPr>
              <a:t>    //</a:t>
            </a:r>
            <a:r>
              <a:rPr lang="hu-HU" dirty="0">
                <a:latin typeface="+mn-lt"/>
              </a:rPr>
              <a:t>növelés </a:t>
            </a:r>
          </a:p>
          <a:p>
            <a:pPr marL="331470" indent="-285750" fontAlgn="auto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Font typeface="Wingdings" panose="05000000000000000000" pitchFamily="2" charset="2"/>
              <a:buChar char="§"/>
            </a:pPr>
            <a:r>
              <a:rPr lang="hu-HU" dirty="0" err="1">
                <a:latin typeface="+mn-lt"/>
              </a:rPr>
              <a:t>System.out.println</a:t>
            </a:r>
            <a:r>
              <a:rPr lang="hu-HU" dirty="0">
                <a:latin typeface="+mn-lt"/>
              </a:rPr>
              <a:t>(</a:t>
            </a:r>
            <a:r>
              <a:rPr lang="hu-HU" dirty="0" err="1">
                <a:latin typeface="+mn-lt"/>
              </a:rPr>
              <a:t>aValue</a:t>
            </a:r>
            <a:r>
              <a:rPr lang="hu-HU" dirty="0" smtClean="0">
                <a:latin typeface="+mn-lt"/>
              </a:rPr>
              <a:t>);     //</a:t>
            </a:r>
            <a:r>
              <a:rPr lang="hu-HU" dirty="0">
                <a:latin typeface="+mn-lt"/>
              </a:rPr>
              <a:t>metódus hívás </a:t>
            </a:r>
          </a:p>
          <a:p>
            <a:pPr marL="331470" indent="-285750" fontAlgn="auto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Font typeface="Wingdings" panose="05000000000000000000" pitchFamily="2" charset="2"/>
              <a:buChar char="§"/>
            </a:pPr>
            <a:r>
              <a:rPr lang="hu-HU" dirty="0" err="1" smtClean="0">
                <a:latin typeface="+mn-lt"/>
              </a:rPr>
              <a:t>integerObject</a:t>
            </a:r>
            <a:r>
              <a:rPr lang="hu-HU" dirty="0" smtClean="0">
                <a:latin typeface="+mn-lt"/>
              </a:rPr>
              <a:t> </a:t>
            </a:r>
            <a:r>
              <a:rPr lang="hu-HU" dirty="0">
                <a:latin typeface="+mn-lt"/>
              </a:rPr>
              <a:t>= </a:t>
            </a:r>
            <a:r>
              <a:rPr lang="hu-HU" dirty="0" err="1">
                <a:latin typeface="+mn-lt"/>
              </a:rPr>
              <a:t>newInteger</a:t>
            </a:r>
            <a:r>
              <a:rPr lang="hu-HU" dirty="0">
                <a:latin typeface="+mn-lt"/>
              </a:rPr>
              <a:t>(4</a:t>
            </a:r>
            <a:r>
              <a:rPr lang="hu-HU" dirty="0" smtClean="0">
                <a:latin typeface="+mn-lt"/>
              </a:rPr>
              <a:t>);     //</a:t>
            </a:r>
            <a:r>
              <a:rPr lang="hu-HU" dirty="0">
                <a:latin typeface="+mn-lt"/>
              </a:rPr>
              <a:t>objektum létrehozás </a:t>
            </a:r>
            <a:endParaRPr lang="hu-HU" dirty="0" smtClean="0">
              <a:latin typeface="+mn-lt"/>
            </a:endParaRPr>
          </a:p>
          <a:p>
            <a:pPr marL="45720" fontAlgn="auto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</a:pPr>
            <a:endParaRPr lang="hu-HU" dirty="0">
              <a:latin typeface="+mn-lt"/>
            </a:endParaRPr>
          </a:p>
          <a:p>
            <a:pPr marL="45720" fontAlgn="auto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</a:pPr>
            <a:r>
              <a:rPr lang="hu-HU" b="1" dirty="0" smtClean="0">
                <a:latin typeface="+mn-lt"/>
              </a:rPr>
              <a:t>Deklarációs utasítások: </a:t>
            </a:r>
          </a:p>
          <a:p>
            <a:pPr marL="45720" fontAlgn="auto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</a:pPr>
            <a:r>
              <a:rPr lang="hu-HU" dirty="0" smtClean="0">
                <a:latin typeface="+mn-lt"/>
              </a:rPr>
              <a:t>Létrehoznak egy változót.</a:t>
            </a:r>
          </a:p>
          <a:p>
            <a:pPr marL="45720" fontAlgn="auto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</a:pPr>
            <a:r>
              <a:rPr lang="hu-HU" dirty="0" smtClean="0">
                <a:latin typeface="+mn-lt"/>
              </a:rPr>
              <a:t>Példa:</a:t>
            </a:r>
            <a:endParaRPr lang="hu-HU" dirty="0">
              <a:latin typeface="+mn-lt"/>
            </a:endParaRPr>
          </a:p>
          <a:p>
            <a:pPr marL="45720" fontAlgn="auto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</a:pPr>
            <a:r>
              <a:rPr lang="hu-HU" dirty="0" err="1" smtClean="0">
                <a:latin typeface="+mn-lt"/>
              </a:rPr>
              <a:t>Double</a:t>
            </a:r>
            <a:r>
              <a:rPr lang="hu-HU" dirty="0" smtClean="0">
                <a:latin typeface="+mn-lt"/>
              </a:rPr>
              <a:t> </a:t>
            </a:r>
            <a:r>
              <a:rPr lang="hu-HU" dirty="0" err="1" smtClean="0">
                <a:latin typeface="+mn-lt"/>
              </a:rPr>
              <a:t>aValue</a:t>
            </a:r>
            <a:r>
              <a:rPr lang="hu-HU" dirty="0" smtClean="0">
                <a:latin typeface="+mn-lt"/>
              </a:rPr>
              <a:t> </a:t>
            </a:r>
            <a:r>
              <a:rPr lang="hu-HU" dirty="0">
                <a:latin typeface="+mn-lt"/>
              </a:rPr>
              <a:t>= 8933.234</a:t>
            </a:r>
            <a:r>
              <a:rPr lang="hu-HU" dirty="0" smtClean="0">
                <a:latin typeface="+mn-lt"/>
              </a:rPr>
              <a:t>;     //</a:t>
            </a:r>
            <a:r>
              <a:rPr lang="hu-HU" dirty="0">
                <a:latin typeface="+mn-lt"/>
              </a:rPr>
              <a:t>deklarációs </a:t>
            </a:r>
            <a:r>
              <a:rPr lang="hu-HU" dirty="0" smtClean="0">
                <a:latin typeface="+mn-lt"/>
              </a:rPr>
              <a:t>utasítás</a:t>
            </a:r>
          </a:p>
        </p:txBody>
      </p:sp>
    </p:spTree>
    <p:extLst>
      <p:ext uri="{BB962C8B-B14F-4D97-AF65-F5344CB8AC3E}">
        <p14:creationId xmlns:p14="http://schemas.microsoft.com/office/powerpoint/2010/main" val="282015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48680"/>
            <a:ext cx="8064896" cy="720080"/>
          </a:xfrm>
        </p:spPr>
        <p:txBody>
          <a:bodyPr/>
          <a:lstStyle/>
          <a:p>
            <a:pPr algn="ctr"/>
            <a:r>
              <a:rPr lang="hu-HU" sz="4000" dirty="0" smtClean="0"/>
              <a:t>IRODALOMJEGZÉK</a:t>
            </a:r>
            <a:endParaRPr lang="hu-HU" sz="4000" dirty="0"/>
          </a:p>
        </p:txBody>
      </p:sp>
      <p:sp>
        <p:nvSpPr>
          <p:cNvPr id="2" name="Szövegdoboz 1"/>
          <p:cNvSpPr txBox="1"/>
          <p:nvPr/>
        </p:nvSpPr>
        <p:spPr>
          <a:xfrm>
            <a:off x="251520" y="2407645"/>
            <a:ext cx="8640960" cy="19574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 fontAlgn="auto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F0A22E"/>
              </a:buClr>
            </a:pPr>
            <a:r>
              <a:rPr lang="hu-HU" sz="3600" dirty="0">
                <a:solidFill>
                  <a:prstClr val="black">
                    <a:lumMod val="65000"/>
                    <a:lumOff val="35000"/>
                  </a:prstClr>
                </a:solidFill>
                <a:latin typeface="Corbel" panose="020B0503020204020204"/>
              </a:rPr>
              <a:t>Nagy G.: Java programozás v1.3, </a:t>
            </a:r>
            <a:r>
              <a:rPr lang="hu-HU" sz="3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orbel" panose="020B0503020204020204"/>
              </a:rPr>
              <a:t>Creative</a:t>
            </a:r>
            <a:r>
              <a:rPr lang="hu-HU" sz="3600" dirty="0">
                <a:solidFill>
                  <a:prstClr val="black">
                    <a:lumMod val="65000"/>
                    <a:lumOff val="35000"/>
                  </a:prstClr>
                </a:solidFill>
                <a:latin typeface="Corbel" panose="020B0503020204020204"/>
              </a:rPr>
              <a:t> </a:t>
            </a:r>
            <a:r>
              <a:rPr lang="hu-HU" sz="3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orbel" panose="020B0503020204020204"/>
              </a:rPr>
              <a:t>Commons</a:t>
            </a:r>
            <a:r>
              <a:rPr lang="hu-HU" sz="3600" dirty="0">
                <a:solidFill>
                  <a:prstClr val="black">
                    <a:lumMod val="65000"/>
                    <a:lumOff val="35000"/>
                  </a:prstClr>
                </a:solidFill>
                <a:latin typeface="Corbel" panose="020B0503020204020204"/>
              </a:rPr>
              <a:t>, Kecskemét,2007.,  pp. 43. – 60., 69. – 90., 153. – 163.</a:t>
            </a:r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9456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288032"/>
            <a:ext cx="8064896" cy="1196752"/>
          </a:xfrm>
        </p:spPr>
        <p:txBody>
          <a:bodyPr/>
          <a:lstStyle/>
          <a:p>
            <a:pPr algn="ctr"/>
            <a:r>
              <a:rPr lang="hu-HU" dirty="0" smtClean="0"/>
              <a:t>KIFEJZÉSEK, UTASÍTÁSOK, BLOKKOK</a:t>
            </a:r>
            <a:endParaRPr lang="en-GB" dirty="0"/>
          </a:p>
        </p:txBody>
      </p:sp>
      <p:sp>
        <p:nvSpPr>
          <p:cNvPr id="2" name="Szövegdoboz 1"/>
          <p:cNvSpPr txBox="1"/>
          <p:nvPr/>
        </p:nvSpPr>
        <p:spPr>
          <a:xfrm>
            <a:off x="539552" y="1917987"/>
            <a:ext cx="8136904" cy="42473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b="1" dirty="0" smtClean="0"/>
              <a:t>Végrehajtás-vezérlő utasítások: </a:t>
            </a:r>
          </a:p>
          <a:p>
            <a:r>
              <a:rPr lang="hu-HU" dirty="0" smtClean="0"/>
              <a:t>Szabályozzák, </a:t>
            </a:r>
            <a:r>
              <a:rPr lang="hu-HU" dirty="0"/>
              <a:t>hogy az utasítások milyen sorrendben hajtódnak végre. </a:t>
            </a:r>
            <a:endParaRPr lang="hu-HU" dirty="0" smtClean="0"/>
          </a:p>
          <a:p>
            <a:r>
              <a:rPr lang="hu-HU" dirty="0" smtClean="0"/>
              <a:t>Példák: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u-HU" b="1" dirty="0" err="1" smtClean="0"/>
              <a:t>for</a:t>
            </a:r>
            <a:r>
              <a:rPr lang="hu-HU" dirty="0" smtClean="0"/>
              <a:t> ciklus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u-HU" b="1" dirty="0" err="1" smtClean="0"/>
              <a:t>if</a:t>
            </a:r>
            <a:r>
              <a:rPr lang="hu-HU" dirty="0" smtClean="0"/>
              <a:t> utasítás</a:t>
            </a:r>
            <a:endParaRPr lang="hu-HU" dirty="0"/>
          </a:p>
          <a:p>
            <a:endParaRPr lang="hu-HU" dirty="0" smtClean="0"/>
          </a:p>
          <a:p>
            <a:r>
              <a:rPr lang="hu-HU" b="1" dirty="0" smtClean="0"/>
              <a:t>Blokk:</a:t>
            </a:r>
          </a:p>
          <a:p>
            <a:r>
              <a:rPr lang="hu-HU" dirty="0">
                <a:latin typeface="+mn-lt"/>
              </a:rPr>
              <a:t>A blokk nulla vagy több utasítás kapcsol zárójelek között, amely használható bárhol, ahol az önálló utasítások megengedettek. </a:t>
            </a:r>
          </a:p>
          <a:p>
            <a:pPr marL="0" lvl="0" indent="0">
              <a:buNone/>
            </a:pPr>
            <a:r>
              <a:rPr lang="hu-HU" dirty="0" smtClean="0">
                <a:latin typeface="+mn-lt"/>
              </a:rPr>
              <a:t>Példák:</a:t>
            </a:r>
            <a:endParaRPr lang="hu-HU" dirty="0">
              <a:latin typeface="+mn-lt"/>
            </a:endParaRPr>
          </a:p>
          <a:p>
            <a:pPr marL="0" indent="0">
              <a:buNone/>
            </a:pPr>
            <a:r>
              <a:rPr lang="hu-HU" b="1" dirty="0" err="1">
                <a:latin typeface="+mn-lt"/>
                <a:cs typeface="Courier New" panose="02070309020205020404" pitchFamily="49" charset="0"/>
              </a:rPr>
              <a:t>if</a:t>
            </a:r>
            <a:r>
              <a:rPr lang="hu-HU" b="1" dirty="0">
                <a:latin typeface="+mn-lt"/>
                <a:cs typeface="Courier New" panose="02070309020205020404" pitchFamily="49" charset="0"/>
              </a:rPr>
              <a:t> </a:t>
            </a:r>
            <a:r>
              <a:rPr lang="hu-HU" dirty="0">
                <a:latin typeface="+mn-lt"/>
                <a:cs typeface="Courier New" panose="02070309020205020404" pitchFamily="49" charset="0"/>
              </a:rPr>
              <a:t>(</a:t>
            </a:r>
            <a:r>
              <a:rPr lang="hu-HU" dirty="0" err="1">
                <a:latin typeface="+mn-lt"/>
                <a:cs typeface="Courier New" panose="02070309020205020404" pitchFamily="49" charset="0"/>
              </a:rPr>
              <a:t>Character.isUpperCase</a:t>
            </a:r>
            <a:r>
              <a:rPr lang="hu-HU" dirty="0">
                <a:latin typeface="+mn-lt"/>
                <a:cs typeface="Courier New" panose="02070309020205020404" pitchFamily="49" charset="0"/>
              </a:rPr>
              <a:t>(</a:t>
            </a:r>
            <a:r>
              <a:rPr lang="hu-HU" dirty="0" err="1">
                <a:latin typeface="+mn-lt"/>
                <a:cs typeface="Courier New" panose="02070309020205020404" pitchFamily="49" charset="0"/>
              </a:rPr>
              <a:t>aChar</a:t>
            </a:r>
            <a:r>
              <a:rPr lang="hu-HU" dirty="0">
                <a:latin typeface="+mn-lt"/>
                <a:cs typeface="Courier New" panose="02070309020205020404" pitchFamily="49" charset="0"/>
              </a:rPr>
              <a:t>)) {</a:t>
            </a:r>
          </a:p>
          <a:p>
            <a:pPr marL="0" indent="0">
              <a:buNone/>
            </a:pPr>
            <a:r>
              <a:rPr lang="hu-HU" dirty="0">
                <a:latin typeface="+mn-lt"/>
                <a:cs typeface="Courier New" panose="02070309020205020404" pitchFamily="49" charset="0"/>
              </a:rPr>
              <a:t>	</a:t>
            </a:r>
            <a:r>
              <a:rPr lang="hu-HU" dirty="0" err="1">
                <a:latin typeface="+mn-lt"/>
                <a:cs typeface="Courier New" panose="02070309020205020404" pitchFamily="49" charset="0"/>
              </a:rPr>
              <a:t>System.out.println</a:t>
            </a:r>
            <a:r>
              <a:rPr lang="hu-HU" dirty="0">
                <a:latin typeface="+mn-lt"/>
                <a:cs typeface="Courier New" panose="02070309020205020404" pitchFamily="49" charset="0"/>
              </a:rPr>
              <a:t>("The </a:t>
            </a:r>
            <a:r>
              <a:rPr lang="hu-HU" dirty="0" err="1">
                <a:latin typeface="+mn-lt"/>
                <a:cs typeface="Courier New" panose="02070309020205020404" pitchFamily="49" charset="0"/>
              </a:rPr>
              <a:t>character</a:t>
            </a:r>
            <a:r>
              <a:rPr lang="hu-HU" dirty="0">
                <a:latin typeface="+mn-lt"/>
                <a:cs typeface="Courier New" panose="02070309020205020404" pitchFamily="49" charset="0"/>
              </a:rPr>
              <a:t> " + </a:t>
            </a:r>
            <a:r>
              <a:rPr lang="hu-HU" dirty="0" err="1">
                <a:latin typeface="+mn-lt"/>
                <a:cs typeface="Courier New" panose="02070309020205020404" pitchFamily="49" charset="0"/>
              </a:rPr>
              <a:t>aChar</a:t>
            </a:r>
            <a:r>
              <a:rPr lang="hu-HU" dirty="0">
                <a:latin typeface="+mn-lt"/>
                <a:cs typeface="Courier New" panose="02070309020205020404" pitchFamily="49" charset="0"/>
              </a:rPr>
              <a:t> + " is </a:t>
            </a:r>
            <a:r>
              <a:rPr lang="hu-HU" dirty="0" err="1">
                <a:latin typeface="+mn-lt"/>
                <a:cs typeface="Courier New" panose="02070309020205020404" pitchFamily="49" charset="0"/>
              </a:rPr>
              <a:t>upper</a:t>
            </a:r>
            <a:r>
              <a:rPr lang="hu-HU" dirty="0">
                <a:latin typeface="+mn-lt"/>
                <a:cs typeface="Courier New" panose="02070309020205020404" pitchFamily="49" charset="0"/>
              </a:rPr>
              <a:t> </a:t>
            </a:r>
            <a:r>
              <a:rPr lang="hu-HU" dirty="0" err="1">
                <a:latin typeface="+mn-lt"/>
                <a:cs typeface="Courier New" panose="02070309020205020404" pitchFamily="49" charset="0"/>
              </a:rPr>
              <a:t>case</a:t>
            </a:r>
            <a:r>
              <a:rPr lang="hu-HU" dirty="0">
                <a:latin typeface="+mn-lt"/>
                <a:cs typeface="Courier New" panose="02070309020205020404" pitchFamily="49" charset="0"/>
              </a:rPr>
              <a:t>.");</a:t>
            </a:r>
          </a:p>
          <a:p>
            <a:pPr marL="0" indent="0">
              <a:buNone/>
            </a:pPr>
            <a:r>
              <a:rPr lang="hu-HU" dirty="0">
                <a:latin typeface="+mn-lt"/>
                <a:cs typeface="Courier New" panose="02070309020205020404" pitchFamily="49" charset="0"/>
              </a:rPr>
              <a:t>} </a:t>
            </a:r>
            <a:r>
              <a:rPr lang="hu-HU" b="1" dirty="0" err="1">
                <a:latin typeface="+mn-lt"/>
                <a:cs typeface="Courier New" panose="02070309020205020404" pitchFamily="49" charset="0"/>
              </a:rPr>
              <a:t>else</a:t>
            </a:r>
            <a:r>
              <a:rPr lang="hu-HU" b="1" dirty="0">
                <a:latin typeface="+mn-lt"/>
                <a:cs typeface="Courier New" panose="02070309020205020404" pitchFamily="49" charset="0"/>
              </a:rPr>
              <a:t> </a:t>
            </a:r>
            <a:r>
              <a:rPr lang="hu-HU" dirty="0">
                <a:latin typeface="+mn-lt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hu-HU" dirty="0">
                <a:latin typeface="+mn-lt"/>
                <a:cs typeface="Courier New" panose="02070309020205020404" pitchFamily="49" charset="0"/>
              </a:rPr>
              <a:t>	</a:t>
            </a:r>
            <a:r>
              <a:rPr lang="hu-HU" dirty="0" err="1">
                <a:latin typeface="+mn-lt"/>
                <a:cs typeface="Courier New" panose="02070309020205020404" pitchFamily="49" charset="0"/>
              </a:rPr>
              <a:t>System.out.println</a:t>
            </a:r>
            <a:r>
              <a:rPr lang="hu-HU" dirty="0">
                <a:latin typeface="+mn-lt"/>
                <a:cs typeface="Courier New" panose="02070309020205020404" pitchFamily="49" charset="0"/>
              </a:rPr>
              <a:t>("The </a:t>
            </a:r>
            <a:r>
              <a:rPr lang="hu-HU" dirty="0" err="1">
                <a:latin typeface="+mn-lt"/>
                <a:cs typeface="Courier New" panose="02070309020205020404" pitchFamily="49" charset="0"/>
              </a:rPr>
              <a:t>character</a:t>
            </a:r>
            <a:r>
              <a:rPr lang="hu-HU" dirty="0">
                <a:latin typeface="+mn-lt"/>
                <a:cs typeface="Courier New" panose="02070309020205020404" pitchFamily="49" charset="0"/>
              </a:rPr>
              <a:t> " + </a:t>
            </a:r>
            <a:r>
              <a:rPr lang="hu-HU" dirty="0" err="1">
                <a:latin typeface="+mn-lt"/>
                <a:cs typeface="Courier New" panose="02070309020205020404" pitchFamily="49" charset="0"/>
              </a:rPr>
              <a:t>aChar</a:t>
            </a:r>
            <a:r>
              <a:rPr lang="hu-HU" dirty="0">
                <a:latin typeface="+mn-lt"/>
                <a:cs typeface="Courier New" panose="02070309020205020404" pitchFamily="49" charset="0"/>
              </a:rPr>
              <a:t> + " is </a:t>
            </a:r>
            <a:r>
              <a:rPr lang="hu-HU" dirty="0" err="1">
                <a:latin typeface="+mn-lt"/>
                <a:cs typeface="Courier New" panose="02070309020205020404" pitchFamily="49" charset="0"/>
              </a:rPr>
              <a:t>lower</a:t>
            </a:r>
            <a:r>
              <a:rPr lang="hu-HU" dirty="0">
                <a:latin typeface="+mn-lt"/>
                <a:cs typeface="Courier New" panose="02070309020205020404" pitchFamily="49" charset="0"/>
              </a:rPr>
              <a:t> </a:t>
            </a:r>
            <a:r>
              <a:rPr lang="hu-HU" dirty="0" err="1">
                <a:latin typeface="+mn-lt"/>
                <a:cs typeface="Courier New" panose="02070309020205020404" pitchFamily="49" charset="0"/>
              </a:rPr>
              <a:t>case</a:t>
            </a:r>
            <a:r>
              <a:rPr lang="hu-HU" dirty="0">
                <a:latin typeface="+mn-lt"/>
                <a:cs typeface="Courier New" panose="02070309020205020404" pitchFamily="49" charset="0"/>
              </a:rPr>
              <a:t>.");</a:t>
            </a:r>
          </a:p>
          <a:p>
            <a:pPr marL="0" indent="0">
              <a:buNone/>
            </a:pPr>
            <a:r>
              <a:rPr lang="hu-HU" dirty="0">
                <a:latin typeface="+mn-lt"/>
                <a:cs typeface="Courier New" panose="02070309020205020404" pitchFamily="49" charset="0"/>
              </a:rPr>
              <a:t>}</a:t>
            </a:r>
            <a:endParaRPr lang="hu-H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8055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8032"/>
            <a:ext cx="8064896" cy="1268760"/>
          </a:xfrm>
        </p:spPr>
        <p:txBody>
          <a:bodyPr/>
          <a:lstStyle/>
          <a:p>
            <a:pPr algn="ctr"/>
            <a:r>
              <a:rPr lang="hu-HU" dirty="0" smtClean="0"/>
              <a:t>VÉGREHAJTÁS-VEZÉRLŐ UTASÍTÁSOK</a:t>
            </a:r>
            <a:endParaRPr lang="en-GB" dirty="0"/>
          </a:p>
        </p:txBody>
      </p:sp>
      <p:sp>
        <p:nvSpPr>
          <p:cNvPr id="2" name="Szövegdoboz 1"/>
          <p:cNvSpPr txBox="1"/>
          <p:nvPr/>
        </p:nvSpPr>
        <p:spPr>
          <a:xfrm>
            <a:off x="539552" y="2141562"/>
            <a:ext cx="8136904" cy="32316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indent="-502920"/>
            <a:r>
              <a:rPr lang="hu-HU" sz="2400" b="1" dirty="0" smtClean="0">
                <a:cs typeface="Courier New" panose="02070309020205020404" pitchFamily="49" charset="0"/>
              </a:rPr>
              <a:t>FOR CIKLUS:</a:t>
            </a:r>
          </a:p>
          <a:p>
            <a:pPr marL="0" indent="-502920"/>
            <a:endParaRPr lang="hu-HU" dirty="0">
              <a:cs typeface="Courier New" panose="02070309020205020404" pitchFamily="49" charset="0"/>
            </a:endParaRPr>
          </a:p>
          <a:p>
            <a:pPr marL="355600" indent="0">
              <a:buNone/>
            </a:pP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(inicializálás; feltétel; növekmény) {</a:t>
            </a:r>
          </a:p>
          <a:p>
            <a:pPr marL="355600" indent="0">
              <a:buNone/>
            </a:pP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	utasítás(ok);</a:t>
            </a:r>
          </a:p>
          <a:p>
            <a:pPr marL="355600" indent="0">
              <a:buNone/>
            </a:pP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355600" indent="0">
              <a:buNone/>
            </a:pPr>
            <a:endParaRPr lang="hu-HU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2000" dirty="0">
                <a:cs typeface="Courier New" panose="02070309020205020404" pitchFamily="49" charset="0"/>
              </a:rPr>
              <a:t>Példa</a:t>
            </a:r>
            <a:r>
              <a:rPr lang="hu-HU" sz="2000" dirty="0" smtClean="0">
                <a:cs typeface="Courier New" panose="02070309020205020404" pitchFamily="49" charset="0"/>
              </a:rPr>
              <a:t>:</a:t>
            </a:r>
          </a:p>
          <a:p>
            <a:endParaRPr lang="hu-HU" dirty="0">
              <a:cs typeface="Courier New" panose="02070309020205020404" pitchFamily="49" charset="0"/>
            </a:endParaRPr>
          </a:p>
          <a:p>
            <a:pPr marL="355600" indent="0">
              <a:buNone/>
            </a:pP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(int i = 0; i &lt; 10; i++) {</a:t>
            </a:r>
          </a:p>
          <a:p>
            <a:pPr marL="355600" indent="0">
              <a:buNone/>
            </a:pP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(”Ciklus változó értéke: ” + i);</a:t>
            </a:r>
          </a:p>
          <a:p>
            <a:pPr marL="355600" indent="0">
              <a:buNone/>
            </a:pP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0150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8032"/>
            <a:ext cx="8064896" cy="1268760"/>
          </a:xfrm>
        </p:spPr>
        <p:txBody>
          <a:bodyPr/>
          <a:lstStyle/>
          <a:p>
            <a:pPr algn="ctr"/>
            <a:r>
              <a:rPr lang="hu-HU" dirty="0" smtClean="0"/>
              <a:t>VÉGREHAJTÁS-VEZÉRLŐ UTASÍTÁSOK</a:t>
            </a:r>
            <a:endParaRPr lang="en-GB" dirty="0"/>
          </a:p>
        </p:txBody>
      </p:sp>
      <p:sp>
        <p:nvSpPr>
          <p:cNvPr id="2" name="Szövegdoboz 1"/>
          <p:cNvSpPr txBox="1"/>
          <p:nvPr/>
        </p:nvSpPr>
        <p:spPr>
          <a:xfrm>
            <a:off x="539552" y="1844824"/>
            <a:ext cx="8136904" cy="40934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indent="-502920"/>
            <a:r>
              <a:rPr lang="hu-HU" sz="2000" dirty="0" smtClean="0">
                <a:cs typeface="Courier New" panose="02070309020205020404" pitchFamily="49" charset="0"/>
              </a:rPr>
              <a:t>Speciális esetek:</a:t>
            </a:r>
          </a:p>
          <a:p>
            <a:pPr marL="0" indent="-502920"/>
            <a:endParaRPr lang="hu-HU" sz="2000" dirty="0">
              <a:cs typeface="Courier New" panose="02070309020205020404" pitchFamily="49" charset="0"/>
            </a:endParaRPr>
          </a:p>
          <a:p>
            <a:pPr marL="0" indent="-502920"/>
            <a:r>
              <a:rPr lang="hu-HU" sz="2000" dirty="0" smtClean="0">
                <a:cs typeface="Courier New" panose="02070309020205020404" pitchFamily="49" charset="0"/>
              </a:rPr>
              <a:t>Végtelen ciklus:</a:t>
            </a:r>
          </a:p>
          <a:p>
            <a:pPr marL="0" indent="-502920"/>
            <a:endParaRPr lang="hu-HU" dirty="0">
              <a:cs typeface="Courier New" panose="02070309020205020404" pitchFamily="49" charset="0"/>
            </a:endParaRPr>
          </a:p>
          <a:p>
            <a:pPr marL="355600" indent="0">
              <a:buNone/>
            </a:pP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(;;) {</a:t>
            </a:r>
          </a:p>
          <a:p>
            <a:pPr marL="355600" indent="0">
              <a:buNone/>
            </a:pP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	utasítás(ok);</a:t>
            </a:r>
          </a:p>
          <a:p>
            <a:pPr marL="355600" indent="0">
              <a:buNone/>
            </a:pP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355600" indent="0">
              <a:buNone/>
            </a:pPr>
            <a:endParaRPr lang="hu-HU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2000" dirty="0">
                <a:cs typeface="Courier New" panose="02070309020205020404" pitchFamily="49" charset="0"/>
              </a:rPr>
              <a:t>Több változós és több feltételes </a:t>
            </a:r>
            <a:r>
              <a:rPr lang="hu-HU" sz="2000" b="1" dirty="0" err="1">
                <a:cs typeface="Courier New" panose="02070309020205020404" pitchFamily="49" charset="0"/>
              </a:rPr>
              <a:t>for</a:t>
            </a:r>
            <a:r>
              <a:rPr lang="hu-HU" sz="2000" dirty="0">
                <a:cs typeface="Courier New" panose="02070309020205020404" pitchFamily="49" charset="0"/>
              </a:rPr>
              <a:t> ciklus:</a:t>
            </a:r>
          </a:p>
          <a:p>
            <a:endParaRPr lang="hu-HU" dirty="0" smtClean="0">
              <a:cs typeface="Courier New" panose="02070309020205020404" pitchFamily="49" charset="0"/>
            </a:endParaRPr>
          </a:p>
          <a:p>
            <a:endParaRPr lang="hu-HU" dirty="0">
              <a:cs typeface="Courier New" panose="02070309020205020404" pitchFamily="49" charset="0"/>
            </a:endParaRPr>
          </a:p>
          <a:p>
            <a:pPr marL="355600" indent="0">
              <a:buNone/>
            </a:pPr>
            <a:r>
              <a:rPr lang="hu-HU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(int a = 0, b = 1; a &lt; 10, b &lt; 5; b = a + 1, a++) {</a:t>
            </a:r>
          </a:p>
          <a:p>
            <a:pPr marL="355600" indent="0">
              <a:buNone/>
            </a:pP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	…</a:t>
            </a:r>
          </a:p>
          <a:p>
            <a:pPr marL="355600" indent="0">
              <a:buNone/>
            </a:pP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hu-HU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50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8064896" cy="1268760"/>
          </a:xfrm>
        </p:spPr>
        <p:txBody>
          <a:bodyPr/>
          <a:lstStyle/>
          <a:p>
            <a:pPr algn="ctr"/>
            <a:r>
              <a:rPr lang="hu-HU" dirty="0" smtClean="0"/>
              <a:t>VÉGREHAJTÁS-VEZÉRLŐ UTASÍTÁSOK</a:t>
            </a:r>
            <a:endParaRPr lang="en-GB" dirty="0"/>
          </a:p>
        </p:txBody>
      </p:sp>
      <p:sp>
        <p:nvSpPr>
          <p:cNvPr id="2" name="Szövegdoboz 1"/>
          <p:cNvSpPr txBox="1"/>
          <p:nvPr/>
        </p:nvSpPr>
        <p:spPr>
          <a:xfrm>
            <a:off x="539552" y="1628800"/>
            <a:ext cx="8136904" cy="495520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Gyűjteményeken és tömbökön való bejárás a kibővített </a:t>
            </a:r>
            <a:r>
              <a:rPr lang="hu-HU" sz="2000" b="1" dirty="0" err="1"/>
              <a:t>for</a:t>
            </a:r>
            <a:r>
              <a:rPr lang="hu-HU" sz="2000" dirty="0"/>
              <a:t> </a:t>
            </a:r>
            <a:r>
              <a:rPr lang="hu-HU" sz="2000" dirty="0" smtClean="0"/>
              <a:t>ciklussal (</a:t>
            </a:r>
            <a:r>
              <a:rPr lang="hu-HU" sz="2000" dirty="0" smtClean="0">
                <a:cs typeface="Courier New" panose="02070309020205020404" pitchFamily="49" charset="0"/>
              </a:rPr>
              <a:t>Java </a:t>
            </a:r>
            <a:r>
              <a:rPr lang="hu-HU" sz="2000" dirty="0">
                <a:cs typeface="Courier New" panose="02070309020205020404" pitchFamily="49" charset="0"/>
              </a:rPr>
              <a:t>5.0-tól kezdve érhető </a:t>
            </a:r>
            <a:r>
              <a:rPr lang="hu-HU" sz="2000" dirty="0" smtClean="0">
                <a:cs typeface="Courier New" panose="02070309020205020404" pitchFamily="49" charset="0"/>
              </a:rPr>
              <a:t>el).</a:t>
            </a:r>
          </a:p>
          <a:p>
            <a:endParaRPr lang="hu-HU" dirty="0">
              <a:cs typeface="Courier New" panose="02070309020205020404" pitchFamily="49" charset="0"/>
            </a:endParaRPr>
          </a:p>
          <a:p>
            <a:r>
              <a:rPr lang="hu-HU" sz="2000" dirty="0"/>
              <a:t>Gyűjtemény esetén</a:t>
            </a:r>
            <a:r>
              <a:rPr lang="hu-HU" sz="2000" dirty="0" smtClean="0"/>
              <a:t>:</a:t>
            </a:r>
          </a:p>
          <a:p>
            <a:endParaRPr lang="hu-HU" sz="1000" dirty="0"/>
          </a:p>
          <a:p>
            <a:pPr marL="355600" indent="0">
              <a:buNone/>
            </a:pP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List&lt;Integer&gt;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&gt;();</a:t>
            </a:r>
          </a:p>
          <a:p>
            <a:pPr marL="355600" indent="0">
              <a:buNone/>
            </a:pP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list.add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(1);</a:t>
            </a:r>
          </a:p>
          <a:p>
            <a:pPr marL="355600" indent="0">
              <a:buNone/>
            </a:pP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list.add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(2);</a:t>
            </a:r>
          </a:p>
          <a:p>
            <a:pPr marL="355600" indent="0">
              <a:buNone/>
            </a:pPr>
            <a:r>
              <a:rPr lang="hu-HU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(int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element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355600" indent="0">
              <a:buNone/>
            </a:pP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element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355600" indent="0">
              <a:buNone/>
            </a:pP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355600" indent="0">
              <a:buNone/>
            </a:pPr>
            <a:endParaRPr lang="hu-HU" dirty="0"/>
          </a:p>
          <a:p>
            <a:r>
              <a:rPr lang="hu-HU" sz="2000" dirty="0"/>
              <a:t>Tömb esetén</a:t>
            </a:r>
            <a:r>
              <a:rPr lang="hu-HU" sz="2000" dirty="0" smtClean="0"/>
              <a:t>:</a:t>
            </a:r>
          </a:p>
          <a:p>
            <a:endParaRPr lang="hu-HU" sz="1000" dirty="0"/>
          </a:p>
          <a:p>
            <a:pPr marL="355600" indent="0">
              <a:buNone/>
            </a:pP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int[]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= {1, 2, 3, 4};</a:t>
            </a:r>
          </a:p>
          <a:p>
            <a:pPr marL="355600" indent="0">
              <a:buNone/>
            </a:pPr>
            <a:r>
              <a:rPr lang="hu-HU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(int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element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355600" indent="0">
              <a:buNone/>
            </a:pP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element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355600" indent="0">
              <a:buNone/>
            </a:pP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hu-HU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08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8064896" cy="1268760"/>
          </a:xfrm>
        </p:spPr>
        <p:txBody>
          <a:bodyPr/>
          <a:lstStyle/>
          <a:p>
            <a:pPr algn="ctr"/>
            <a:r>
              <a:rPr lang="hu-HU" dirty="0" smtClean="0"/>
              <a:t>VÉGREHAJTÁS-VEZÉRLŐ UTASÍTÁSOK</a:t>
            </a:r>
            <a:endParaRPr lang="en-GB" dirty="0"/>
          </a:p>
        </p:txBody>
      </p:sp>
      <p:sp>
        <p:nvSpPr>
          <p:cNvPr id="2" name="Szövegdoboz 1"/>
          <p:cNvSpPr txBox="1"/>
          <p:nvPr/>
        </p:nvSpPr>
        <p:spPr>
          <a:xfrm>
            <a:off x="539552" y="2142142"/>
            <a:ext cx="8136904" cy="34470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1"/>
            <a:r>
              <a:rPr lang="hu-HU" sz="2400" b="1" dirty="0" smtClean="0"/>
              <a:t>ELŐLTESZTELŐ CIKLUS:</a:t>
            </a:r>
          </a:p>
          <a:p>
            <a:pPr lvl="1"/>
            <a:endParaRPr lang="hu-HU" sz="2400" dirty="0" smtClean="0"/>
          </a:p>
          <a:p>
            <a:pPr lvl="1"/>
            <a:r>
              <a:rPr lang="hu-HU" sz="2000" dirty="0" smtClean="0">
                <a:latin typeface="+mn-lt"/>
              </a:rPr>
              <a:t>Megvizsgálja </a:t>
            </a:r>
            <a:r>
              <a:rPr lang="hu-HU" sz="2000" dirty="0">
                <a:latin typeface="+mn-lt"/>
              </a:rPr>
              <a:t>a feltételt, ha igaz, akkor </a:t>
            </a:r>
            <a:r>
              <a:rPr lang="hu-HU" sz="2000" dirty="0" smtClean="0">
                <a:latin typeface="+mn-lt"/>
              </a:rPr>
              <a:t>végrehajtja </a:t>
            </a:r>
            <a:r>
              <a:rPr lang="hu-HU" sz="2000" dirty="0">
                <a:latin typeface="+mn-lt"/>
              </a:rPr>
              <a:t>az </a:t>
            </a:r>
            <a:r>
              <a:rPr lang="hu-HU" sz="2000" dirty="0" smtClean="0">
                <a:latin typeface="+mn-lt"/>
              </a:rPr>
              <a:t>utasítást.</a:t>
            </a:r>
          </a:p>
          <a:p>
            <a:pPr lvl="1"/>
            <a:endParaRPr lang="hu-HU" sz="2000" dirty="0">
              <a:latin typeface="+mn-lt"/>
            </a:endParaRPr>
          </a:p>
          <a:p>
            <a:pPr lvl="1"/>
            <a:r>
              <a:rPr lang="hu-HU" sz="2000" dirty="0" smtClean="0">
                <a:latin typeface="+mn-lt"/>
              </a:rPr>
              <a:t>Példa:</a:t>
            </a:r>
          </a:p>
          <a:p>
            <a:pPr lvl="1"/>
            <a:endParaRPr lang="hu-HU" sz="2000" dirty="0">
              <a:latin typeface="+mn-lt"/>
              <a:cs typeface="Courier New" panose="02070309020205020404" pitchFamily="49" charset="0"/>
            </a:endParaRPr>
          </a:p>
          <a:p>
            <a:pPr lvl="1"/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szam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lvl="1"/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szam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!= 4) {</a:t>
            </a:r>
          </a:p>
          <a:p>
            <a:pPr lvl="1"/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szam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szam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pPr lvl="1"/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4391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ényes">
  <a:themeElements>
    <a:clrScheme name="Fényes 11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3262DA"/>
      </a:hlink>
      <a:folHlink>
        <a:srgbClr val="D8D8EC"/>
      </a:folHlink>
    </a:clrScheme>
    <a:fontScheme name="Fény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ényes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ényes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ényes 11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3262DA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Fényes 11">
    <a:dk1>
      <a:srgbClr val="000000"/>
    </a:dk1>
    <a:lt1>
      <a:srgbClr val="FFFFFF"/>
    </a:lt1>
    <a:dk2>
      <a:srgbClr val="330066"/>
    </a:dk2>
    <a:lt2>
      <a:srgbClr val="808080"/>
    </a:lt2>
    <a:accent1>
      <a:srgbClr val="CCCC00"/>
    </a:accent1>
    <a:accent2>
      <a:srgbClr val="669999"/>
    </a:accent2>
    <a:accent3>
      <a:srgbClr val="FFFFFF"/>
    </a:accent3>
    <a:accent4>
      <a:srgbClr val="000000"/>
    </a:accent4>
    <a:accent5>
      <a:srgbClr val="E2E2AA"/>
    </a:accent5>
    <a:accent6>
      <a:srgbClr val="5C8A8A"/>
    </a:accent6>
    <a:hlink>
      <a:srgbClr val="3262DA"/>
    </a:hlink>
    <a:folHlink>
      <a:srgbClr val="D8D8E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4357</TotalTime>
  <Words>1761</Words>
  <Application>Microsoft Office PowerPoint</Application>
  <PresentationFormat>Diavetítés a képernyőre (4:3 oldalarány)</PresentationFormat>
  <Paragraphs>483</Paragraphs>
  <Slides>40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40</vt:i4>
      </vt:variant>
    </vt:vector>
  </HeadingPairs>
  <TitlesOfParts>
    <vt:vector size="46" baseType="lpstr">
      <vt:lpstr>Arial</vt:lpstr>
      <vt:lpstr>Calibri</vt:lpstr>
      <vt:lpstr>Corbel</vt:lpstr>
      <vt:lpstr>Courier New</vt:lpstr>
      <vt:lpstr>Wingdings</vt:lpstr>
      <vt:lpstr>Fényes</vt:lpstr>
      <vt:lpstr>Java alkalmazások </vt:lpstr>
      <vt:lpstr>A JAVA PROGRAMOZÁSI NYELV</vt:lpstr>
      <vt:lpstr>KIFEJZÉSEK, UTASÍTÁSOK, BLOKKOK</vt:lpstr>
      <vt:lpstr>KIFEJZÉSEK, UTASÍTÁSOK, BLOKKOK</vt:lpstr>
      <vt:lpstr>KIFEJZÉSEK, UTASÍTÁSOK, BLOKKOK</vt:lpstr>
      <vt:lpstr>VÉGREHAJTÁS-VEZÉRLŐ UTASÍTÁSOK</vt:lpstr>
      <vt:lpstr>VÉGREHAJTÁS-VEZÉRLŐ UTASÍTÁSOK</vt:lpstr>
      <vt:lpstr>VÉGREHAJTÁS-VEZÉRLŐ UTASÍTÁSOK</vt:lpstr>
      <vt:lpstr>VÉGREHAJTÁS-VEZÉRLŐ UTASÍTÁSOK</vt:lpstr>
      <vt:lpstr>VÉGREHAJTÁS-VEZÉRLŐ UTASÍTÁSOK</vt:lpstr>
      <vt:lpstr>VÉGREHAJTÁS-VEZÉRLŐ UTASÍTÁSOK</vt:lpstr>
      <vt:lpstr>VÉGREHAJTÁS-VEZÉRLŐ UTASÍTÁSOK</vt:lpstr>
      <vt:lpstr>VÉGREHAJTÁS-VEZÉRLŐ UTASÍTÁSOK</vt:lpstr>
      <vt:lpstr>VÉGREHAJTÁS-VEZÉRLŐ UTASÍTÁSOK</vt:lpstr>
      <vt:lpstr>VÉGREHAJTÁS-VEZÉRLŐ UTASÍTÁSOK</vt:lpstr>
      <vt:lpstr>VÉGREHAJTÁS-VEZÉRLŐ UTASÍTÁSOK</vt:lpstr>
      <vt:lpstr>VÉGREHAJTÁS-VEZÉRLŐ UTASÍTÁSOK</vt:lpstr>
      <vt:lpstr>VÉGREHAJTÁS-VEZÉRLŐ UTASÍTÁSOK</vt:lpstr>
      <vt:lpstr>VÉGREHAJTÁS-VEZÉRLŐ UTASÍTÁSOK</vt:lpstr>
      <vt:lpstr>KIVÉTELKEZELÉS</vt:lpstr>
      <vt:lpstr>KIVÉTELKEZELÉS</vt:lpstr>
      <vt:lpstr>KIVÉTELKEZELÉS</vt:lpstr>
      <vt:lpstr>KIVÉTELKEZELÉS</vt:lpstr>
      <vt:lpstr>KIVÉTELKEZELÉS</vt:lpstr>
      <vt:lpstr>KIVÉTELKEZELÉS</vt:lpstr>
      <vt:lpstr>BURKOLÓ OSZTÁLYOK</vt:lpstr>
      <vt:lpstr>BURKOLÓ OSZTÁLYOK</vt:lpstr>
      <vt:lpstr>BURKOLÓ OSZTÁLYOK</vt:lpstr>
      <vt:lpstr>BURKOLÓ OSZTÁLYOK</vt:lpstr>
      <vt:lpstr>TÍPUSKONVERZIÓ</vt:lpstr>
      <vt:lpstr>STRING, STRINGBUFFER, STRINGBUILDER OSZTÁLY</vt:lpstr>
      <vt:lpstr>STRING, STRINGBUFFER, STRINGBUILDER OSZTÁLY</vt:lpstr>
      <vt:lpstr>STRING OSZTÁLY</vt:lpstr>
      <vt:lpstr>STRING OSZTÁLY</vt:lpstr>
      <vt:lpstr>STRING OSZTÁLY</vt:lpstr>
      <vt:lpstr>STRING OSZTÁLY</vt:lpstr>
      <vt:lpstr>STRING OSZTÁLY</vt:lpstr>
      <vt:lpstr>STRING OSZTÁLY</vt:lpstr>
      <vt:lpstr>STRINGBUFFER ÉS STRINGBUILDER OSZTÁLY</vt:lpstr>
      <vt:lpstr>IRODALOMJEGZÉK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programozás I.</dc:title>
  <dc:creator>Pap-Szigeti Róbert</dc:creator>
  <cp:lastModifiedBy>Alvarez Gil Rafael Pedro Dr.</cp:lastModifiedBy>
  <cp:revision>279</cp:revision>
  <dcterms:created xsi:type="dcterms:W3CDTF">2009-02-11T17:31:50Z</dcterms:created>
  <dcterms:modified xsi:type="dcterms:W3CDTF">2017-11-28T22:03:36Z</dcterms:modified>
</cp:coreProperties>
</file>