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46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7" r:id="rId29"/>
    <p:sldId id="318" r:id="rId30"/>
    <p:sldId id="319" r:id="rId31"/>
    <p:sldId id="321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  <p:sldId id="333" r:id="rId43"/>
    <p:sldId id="334" r:id="rId44"/>
    <p:sldId id="335" r:id="rId4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97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2017.09.27.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36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04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http://stackoverflow.com/questions/4587392/can-we-create-an-instance-of-an-interface-in-java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89390-BD81-4A16-8D21-D973907C3CE2}" type="slidenum">
              <a:rPr lang="hu-HU" smtClean="0"/>
              <a:t>37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3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427984" y="3140968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16632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ÖRÖKLŐDÉS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32648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objektumorientált tervezés folyamán használt általánosítás és specializálás fogalmak az osztályhierarchia kialakítása során használatosak.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őstől a gyermek felé speciálisabb osztályokat látunk, visszafele pedig egyre általánosabbakat.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Minden gyermekosztály örökli az ősosztály állapotát és metódusait.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gyermekosztályok hozzáadhatnak, felülírhatnak változókat és metódusokat ahhoz, amit az ősosztálytól örökölt.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öröklődési fahierarchia bármekkora lehet, nincs korlátozva.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Előnyei: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leszármazott osztályok tudják specializálni az ősosztálytól örökölt viselkedést. Az öröklődés segítségével az egyes osztályokat újra lehet használni.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programozók meg tudnak valósítani olyan viselkedéseket, amelyek az ősosztályban még nem voltak konkrétan leírva</a:t>
            </a:r>
            <a:r>
              <a:rPr lang="hu-HU" sz="20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Az </a:t>
            </a:r>
            <a:r>
              <a:rPr lang="hu-HU" sz="2000" b="1" dirty="0" err="1"/>
              <a:t>Object</a:t>
            </a:r>
            <a:r>
              <a:rPr lang="hu-HU" sz="2000" dirty="0"/>
              <a:t> osztály az osztályhierarchia legfelső eleme, minden más osztály belőle származik (közvetlenül vagy közvetve).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173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OSZTÁLY INTERFÉSZE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680520"/>
          </a:xfrm>
        </p:spPr>
        <p:txBody>
          <a:bodyPr/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Általánosságban egy eszköznek vagy rendszernek szokás az </a:t>
            </a:r>
            <a:r>
              <a:rPr lang="hu-HU" sz="2400" dirty="0" smtClean="0"/>
              <a:t>interfészéről </a:t>
            </a:r>
            <a:r>
              <a:rPr lang="hu-HU" sz="2400" dirty="0"/>
              <a:t>beszélni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12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Azt írja le, hogy külső dolgok hogyan tudnak kapcsolódni hozzá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12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Egy tetszőleges osztály esetén tehát a publikus interfész alatt az osztály kívülről is látható (publikus) felületét értjük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12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üzenetküldés fogalmára visszautalva az osztály publikus </a:t>
            </a:r>
            <a:r>
              <a:rPr lang="hu-HU" sz="2400" dirty="0" smtClean="0"/>
              <a:t>interfésze </a:t>
            </a:r>
            <a:r>
              <a:rPr lang="hu-HU" sz="2400" dirty="0"/>
              <a:t>azt határozza meg, hogy más objektumok milyen üzenetet küldhetnek az objektumnak, illetve milyen módon hozhatnak létre az osztálynak egy példányát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465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18864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JAVA INTERFÉSZ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047130"/>
            <a:ext cx="8784976" cy="5688632"/>
          </a:xfrm>
        </p:spPr>
        <p:txBody>
          <a:bodyPr/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Java </a:t>
            </a:r>
            <a:r>
              <a:rPr lang="hu-HU" sz="2400" dirty="0" smtClean="0"/>
              <a:t>interfész:</a:t>
            </a:r>
            <a:endParaRPr lang="hu-HU" sz="24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 smtClean="0"/>
              <a:t>A </a:t>
            </a:r>
            <a:r>
              <a:rPr lang="hu-HU" sz="2400" dirty="0"/>
              <a:t>Java nyelven belül az </a:t>
            </a:r>
            <a:r>
              <a:rPr lang="hu-HU" sz="2400" dirty="0" smtClean="0"/>
              <a:t>interfész (</a:t>
            </a:r>
            <a:r>
              <a:rPr lang="hu-HU" sz="2400" b="1" dirty="0" err="1" smtClean="0"/>
              <a:t>interface</a:t>
            </a:r>
            <a:r>
              <a:rPr lang="hu-HU" sz="2400" dirty="0" smtClean="0"/>
              <a:t>) </a:t>
            </a:r>
            <a:r>
              <a:rPr lang="hu-HU" sz="2400" dirty="0"/>
              <a:t>egy típus, mint ahogy az osztály is egy típus.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smtClean="0"/>
              <a:t>interfész </a:t>
            </a:r>
            <a:r>
              <a:rPr lang="hu-HU" sz="2400" dirty="0"/>
              <a:t>is definiál metódusokat, de attól eltérően soha nem valósít meg metódust.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smtClean="0"/>
              <a:t>interfészt </a:t>
            </a:r>
            <a:r>
              <a:rPr lang="hu-HU" sz="2400" dirty="0"/>
              <a:t>megvalósító osztály fogja annak a metódusait megvalósítani</a:t>
            </a:r>
            <a:r>
              <a:rPr lang="hu-HU" sz="2400" dirty="0" smtClean="0"/>
              <a:t>.</a:t>
            </a:r>
            <a:endParaRPr lang="hu-HU" sz="24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smtClean="0"/>
              <a:t>interfészek </a:t>
            </a:r>
            <a:r>
              <a:rPr lang="hu-HU" sz="2400" dirty="0"/>
              <a:t>hasznosak a következő esetekben: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Hasonlóságok megfogalmazása anélkül, hogy mesterkélt osztályhierarchiát építenénk fel.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Olyan metódusok definiálása, amelyeket több osztályban meg kell valósítani.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Többszörös öröklődés modellezése a más nyelvekből ismert veszélyek nélkül.</a:t>
            </a:r>
          </a:p>
          <a:p>
            <a:pPr marL="344487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762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338262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OBJEKTUMOK HASZNÁLATA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79178"/>
            <a:ext cx="8784976" cy="504616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Az osztályból létrehozott objektumot példányosításnak nevezzük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r>
              <a:rPr lang="hu-HU" sz="2400" dirty="0" smtClean="0"/>
              <a:t>Példányosítás:</a:t>
            </a:r>
            <a:endParaRPr lang="hu-HU" sz="24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Deklaráció: </a:t>
            </a:r>
            <a:r>
              <a:rPr lang="hu-HU" sz="2400" dirty="0" smtClean="0"/>
              <a:t>A változóhoz rendeli </a:t>
            </a:r>
            <a:r>
              <a:rPr lang="hu-HU" sz="2400" dirty="0"/>
              <a:t>hozzá az objektum </a:t>
            </a:r>
            <a:r>
              <a:rPr lang="hu-HU" sz="2400" dirty="0" smtClean="0"/>
              <a:t>típust</a:t>
            </a:r>
            <a:r>
              <a:rPr lang="hu-HU" sz="2400" dirty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Példányosítás: A </a:t>
            </a:r>
            <a:r>
              <a:rPr lang="hu-HU" sz="2400" b="1" dirty="0" err="1"/>
              <a:t>new</a:t>
            </a:r>
            <a:r>
              <a:rPr lang="hu-HU" sz="2400" dirty="0"/>
              <a:t> szó egy Java operátor, ami létrehoz egy objektumot.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err="1"/>
              <a:t>Inicializáció</a:t>
            </a:r>
            <a:r>
              <a:rPr lang="hu-HU" sz="2400" dirty="0"/>
              <a:t>: A </a:t>
            </a:r>
            <a:r>
              <a:rPr lang="hu-HU" sz="2400" b="1" dirty="0" err="1"/>
              <a:t>new</a:t>
            </a:r>
            <a:r>
              <a:rPr lang="hu-HU" sz="2400" dirty="0"/>
              <a:t> operátort egy konstruktorhívás követi. A konstruktor inicializálja az új objektumot</a:t>
            </a:r>
            <a:r>
              <a:rPr lang="hu-HU" sz="2400" dirty="0" smtClean="0"/>
              <a:t>.</a:t>
            </a:r>
          </a:p>
          <a:p>
            <a:pPr marL="0" indent="0">
              <a:buClrTx/>
              <a:buNone/>
            </a:pPr>
            <a:endParaRPr lang="hu-HU" sz="2400" dirty="0"/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p1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(23, 94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//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</a:p>
          <a:p>
            <a:pPr marL="50292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p2;	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 értéket vesz fel, új 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// objektumot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nem hoz 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létre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3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18864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OBJEKTUMOK HASZNÁLATA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Hivatkozás </a:t>
            </a:r>
            <a:r>
              <a:rPr lang="hu-HU" sz="2000" dirty="0"/>
              <a:t>egy objektum </a:t>
            </a:r>
            <a:r>
              <a:rPr lang="hu-HU" sz="2000" dirty="0" smtClean="0"/>
              <a:t>tagjaira:</a:t>
            </a:r>
          </a:p>
          <a:p>
            <a:pPr marL="0" indent="0">
              <a:buNone/>
            </a:pPr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objectReference.variableName</a:t>
            </a: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objectReference.methodName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smtClean="0">
                <a:cs typeface="Courier New" panose="02070309020205020404" pitchFamily="49" charset="0"/>
              </a:rPr>
              <a:t>Ha </a:t>
            </a:r>
            <a:r>
              <a:rPr lang="hu-HU" sz="2000" dirty="0">
                <a:cs typeface="Courier New" panose="02070309020205020404" pitchFamily="49" charset="0"/>
              </a:rPr>
              <a:t>nincs szükség az objektumra </a:t>
            </a:r>
            <a:r>
              <a:rPr lang="hu-HU" sz="2000" dirty="0" smtClean="0">
                <a:cs typeface="Courier New" panose="02070309020205020404" pitchFamily="49" charset="0"/>
              </a:rPr>
              <a:t>többször:</a:t>
            </a:r>
          </a:p>
          <a:p>
            <a:pPr marL="0" indent="0">
              <a:buNone/>
            </a:pPr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methodName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dirty="0" smtClean="0">
                <a:cs typeface="Courier New" panose="02070309020205020404" pitchFamily="49" charset="0"/>
              </a:rPr>
              <a:t>A </a:t>
            </a:r>
            <a:r>
              <a:rPr lang="hu-HU" sz="2000" dirty="0">
                <a:cs typeface="Courier New" panose="02070309020205020404" pitchFamily="49" charset="0"/>
              </a:rPr>
              <a:t>tagváltozók és metódusok hozzáférhetősége:</a:t>
            </a:r>
          </a:p>
          <a:p>
            <a:pPr marL="0" indent="0">
              <a:buNone/>
            </a:pPr>
            <a:endParaRPr lang="hu-HU" sz="1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b="1" dirty="0">
                <a:cs typeface="Courier New" panose="02070309020205020404" pitchFamily="49" charset="0"/>
              </a:rPr>
              <a:t>Public: </a:t>
            </a:r>
            <a:r>
              <a:rPr lang="hu-HU" sz="2000" dirty="0">
                <a:cs typeface="Courier New" panose="02070309020205020404" pitchFamily="49" charset="0"/>
              </a:rPr>
              <a:t>Mindenki számára elérhető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hu-HU" sz="1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b="1" dirty="0" err="1" smtClean="0">
                <a:cs typeface="Courier New" panose="02070309020205020404" pitchFamily="49" charset="0"/>
              </a:rPr>
              <a:t>Protected</a:t>
            </a:r>
            <a:r>
              <a:rPr lang="hu-HU" sz="2000" dirty="0">
                <a:cs typeface="Courier New" panose="02070309020205020404" pitchFamily="49" charset="0"/>
              </a:rPr>
              <a:t>: Az ősosztályban lett definiálva és a leszármazott osztályban érhető el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hu-HU" sz="1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000" b="1" dirty="0" err="1" smtClean="0">
                <a:cs typeface="Courier New" panose="02070309020205020404" pitchFamily="49" charset="0"/>
              </a:rPr>
              <a:t>Private</a:t>
            </a:r>
            <a:r>
              <a:rPr lang="hu-HU" sz="2000" dirty="0">
                <a:cs typeface="Courier New" panose="02070309020205020404" pitchFamily="49" charset="0"/>
              </a:rPr>
              <a:t>: Csak az adott osztályban érhető el.</a:t>
            </a:r>
          </a:p>
          <a:p>
            <a:pPr marL="502920" lvl="1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82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A SZEMÉTGYŰJTŐ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752528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 smtClean="0">
                <a:cs typeface="Courier New" panose="02070309020205020404" pitchFamily="49" charset="0"/>
              </a:rPr>
              <a:t>A </a:t>
            </a:r>
            <a:r>
              <a:rPr lang="hu-HU" sz="2000" dirty="0">
                <a:cs typeface="Courier New" panose="02070309020205020404" pitchFamily="49" charset="0"/>
              </a:rPr>
              <a:t>Java platform lehetővé teszi annyi objektum létrehozását, amennyit csak akarunk és nem kell aggódni a megszüntetésük miatt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800" dirty="0" smtClean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 smtClean="0">
                <a:cs typeface="Courier New" panose="02070309020205020404" pitchFamily="49" charset="0"/>
              </a:rPr>
              <a:t>A </a:t>
            </a:r>
            <a:r>
              <a:rPr lang="hu-HU" sz="2000" dirty="0">
                <a:cs typeface="Courier New" panose="02070309020205020404" pitchFamily="49" charset="0"/>
              </a:rPr>
              <a:t>futtatókörnyezet törli az objektumokat, ha többet már nem használjuk. Ez a személygyűjtés (</a:t>
            </a:r>
            <a:r>
              <a:rPr lang="hu-HU" sz="2000" dirty="0" err="1">
                <a:cs typeface="Courier New" panose="02070309020205020404" pitchFamily="49" charset="0"/>
              </a:rPr>
              <a:t>Garbage</a:t>
            </a:r>
            <a:r>
              <a:rPr lang="hu-HU" sz="2000" dirty="0">
                <a:cs typeface="Courier New" panose="02070309020205020404" pitchFamily="49" charset="0"/>
              </a:rPr>
              <a:t> </a:t>
            </a:r>
            <a:r>
              <a:rPr lang="hu-HU" sz="2000" dirty="0" err="1">
                <a:cs typeface="Courier New" panose="02070309020205020404" pitchFamily="49" charset="0"/>
              </a:rPr>
              <a:t>Collector</a:t>
            </a:r>
            <a:r>
              <a:rPr lang="hu-HU" sz="2000" dirty="0" smtClean="0">
                <a:cs typeface="Courier New" panose="02070309020205020404" pitchFamily="49" charset="0"/>
              </a:rPr>
              <a:t>), amely </a:t>
            </a:r>
            <a:r>
              <a:rPr lang="hu-HU" sz="2000" dirty="0" err="1" smtClean="0">
                <a:cs typeface="Courier New" panose="02070309020205020404" pitchFamily="49" charset="0"/>
              </a:rPr>
              <a:t>periodikusan</a:t>
            </a:r>
            <a:r>
              <a:rPr lang="hu-HU" sz="2000" dirty="0" smtClean="0">
                <a:cs typeface="Courier New" panose="02070309020205020404" pitchFamily="49" charset="0"/>
              </a:rPr>
              <a:t> </a:t>
            </a:r>
            <a:r>
              <a:rPr lang="hu-HU" sz="2000" dirty="0">
                <a:cs typeface="Courier New" panose="02070309020205020404" pitchFamily="49" charset="0"/>
              </a:rPr>
              <a:t>felszabadítja a már nem használt objektumok által foglalt memóriát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>
                <a:cs typeface="Courier New" panose="02070309020205020404" pitchFamily="49" charset="0"/>
              </a:rPr>
              <a:t>Az objektum akkor törölhető, ha már nincs rá több hivatkozás. </a:t>
            </a:r>
            <a:r>
              <a:rPr lang="hu-HU" sz="2000" dirty="0" smtClean="0">
                <a:cs typeface="Courier New" panose="02070309020205020404" pitchFamily="49" charset="0"/>
              </a:rPr>
              <a:t>Egy </a:t>
            </a:r>
            <a:r>
              <a:rPr lang="hu-HU" sz="2000" dirty="0">
                <a:cs typeface="Courier New" panose="02070309020205020404" pitchFamily="49" charset="0"/>
              </a:rPr>
              <a:t>objektumra több hivatkozás is lehet, ezeket mind meg kell szüntetni, hogy az objektum a szemétgyűjtőbe kerülhessen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 smtClean="0">
                <a:cs typeface="Courier New" panose="02070309020205020404" pitchFamily="49" charset="0"/>
              </a:rPr>
              <a:t>A szemétgyűjtő automatikusan </a:t>
            </a:r>
            <a:r>
              <a:rPr lang="hu-HU" sz="2000" dirty="0">
                <a:cs typeface="Courier New" panose="02070309020205020404" pitchFamily="49" charset="0"/>
              </a:rPr>
              <a:t>végzi a dolgát, de manuálisan is </a:t>
            </a:r>
            <a:r>
              <a:rPr lang="hu-HU" sz="2000" dirty="0" smtClean="0">
                <a:cs typeface="Courier New" panose="02070309020205020404" pitchFamily="49" charset="0"/>
              </a:rPr>
              <a:t>meghívható:</a:t>
            </a:r>
          </a:p>
          <a:p>
            <a:pPr lvl="1" indent="-342900">
              <a:buClrTx/>
              <a:buFont typeface="Wingdings" panose="05000000000000000000" pitchFamily="2" charset="2"/>
              <a:buChar char="§"/>
            </a:pPr>
            <a:r>
              <a:rPr lang="hu-HU" sz="2000" dirty="0" smtClean="0">
                <a:cs typeface="Courier New" panose="02070309020205020404" pitchFamily="49" charset="0"/>
              </a:rPr>
              <a:t>System </a:t>
            </a:r>
            <a:r>
              <a:rPr lang="hu-HU" sz="2000" dirty="0">
                <a:cs typeface="Courier New" panose="02070309020205020404" pitchFamily="49" charset="0"/>
              </a:rPr>
              <a:t>osztály </a:t>
            </a:r>
            <a:r>
              <a:rPr lang="hu-HU" sz="2000" dirty="0" err="1">
                <a:cs typeface="Courier New" panose="02070309020205020404" pitchFamily="49" charset="0"/>
              </a:rPr>
              <a:t>gc</a:t>
            </a:r>
            <a:r>
              <a:rPr lang="hu-HU" sz="2000" dirty="0">
                <a:cs typeface="Courier New" panose="02070309020205020404" pitchFamily="49" charset="0"/>
              </a:rPr>
              <a:t> metódusa.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000" dirty="0">
                <a:cs typeface="Courier New" panose="02070309020205020404" pitchFamily="49" charset="0"/>
              </a:rPr>
              <a:t>Olyankor lehet rá szükség, ha egy kódrész sok szemetet hoz létre, vagy egy következő kódrésznek sok memóriára van szüksége</a:t>
            </a:r>
            <a:r>
              <a:rPr lang="hu-HU" sz="2000" dirty="0" smtClean="0">
                <a:cs typeface="Courier New" panose="02070309020205020404" pitchFamily="49" charset="0"/>
              </a:rPr>
              <a:t>.</a:t>
            </a:r>
            <a:endParaRPr lang="hu-HU" sz="2000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8227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A SZEMÉTGYŰJTŐ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Mielőtt az objektum a szemétgyűjtőbe kerülne, a gyűjtő lehetőséget ad az objektumnak, hogy kitakarítson maga után úgy, hogy meghívja az objektum </a:t>
            </a:r>
            <a:r>
              <a:rPr lang="hu-HU" sz="2800" b="1" dirty="0" err="1">
                <a:cs typeface="Courier New" panose="02070309020205020404" pitchFamily="49" charset="0"/>
              </a:rPr>
              <a:t>finalize</a:t>
            </a:r>
            <a:r>
              <a:rPr lang="hu-HU" sz="2800" dirty="0">
                <a:cs typeface="Courier New" panose="02070309020205020404" pitchFamily="49" charset="0"/>
              </a:rPr>
              <a:t> metódusát</a:t>
            </a:r>
            <a:r>
              <a:rPr lang="hu-HU" sz="2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20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A </a:t>
            </a:r>
            <a:r>
              <a:rPr lang="hu-HU" sz="2800" b="1" dirty="0" err="1">
                <a:cs typeface="Courier New" panose="02070309020205020404" pitchFamily="49" charset="0"/>
              </a:rPr>
              <a:t>finalize</a:t>
            </a:r>
            <a:r>
              <a:rPr lang="hu-HU" sz="2800" dirty="0">
                <a:cs typeface="Courier New" panose="02070309020205020404" pitchFamily="49" charset="0"/>
              </a:rPr>
              <a:t> metódus az </a:t>
            </a:r>
            <a:r>
              <a:rPr lang="hu-HU" sz="2800" b="1" i="1" dirty="0" err="1">
                <a:cs typeface="Courier New" panose="02070309020205020404" pitchFamily="49" charset="0"/>
              </a:rPr>
              <a:t>Object</a:t>
            </a:r>
            <a:r>
              <a:rPr lang="hu-HU" sz="2800" dirty="0">
                <a:cs typeface="Courier New" panose="02070309020205020404" pitchFamily="49" charset="0"/>
              </a:rPr>
              <a:t> osztály tagja, ami minden osztály szülőosztálya, a hierarchia tetején áll</a:t>
            </a:r>
            <a:r>
              <a:rPr lang="hu-HU" sz="2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20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A </a:t>
            </a:r>
            <a:r>
              <a:rPr lang="hu-HU" sz="2800" b="1" dirty="0" err="1">
                <a:cs typeface="Courier New" panose="02070309020205020404" pitchFamily="49" charset="0"/>
              </a:rPr>
              <a:t>finalize</a:t>
            </a:r>
            <a:r>
              <a:rPr lang="hu-HU" sz="2800" dirty="0">
                <a:cs typeface="Courier New" panose="02070309020205020404" pitchFamily="49" charset="0"/>
              </a:rPr>
              <a:t> metódus felülírható</a:t>
            </a:r>
            <a:r>
              <a:rPr lang="hu-HU" sz="2800" dirty="0" smtClean="0">
                <a:cs typeface="Courier New" panose="02070309020205020404" pitchFamily="49" charset="0"/>
              </a:rPr>
              <a:t>.</a:t>
            </a:r>
            <a:endParaRPr lang="hu-HU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OSZTÁLY LÉTREHOZÁSA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24536"/>
          </a:xfrm>
        </p:spPr>
        <p:txBody>
          <a:bodyPr/>
          <a:lstStyle/>
          <a:p>
            <a:pPr marL="0" lvl="0" indent="0">
              <a:buNone/>
            </a:pPr>
            <a:r>
              <a:rPr lang="hu-HU" sz="2800" dirty="0"/>
              <a:t>Két alkotóelemből áll</a:t>
            </a:r>
            <a:r>
              <a:rPr lang="hu-HU" sz="2800" dirty="0" smtClean="0"/>
              <a:t>:</a:t>
            </a:r>
          </a:p>
          <a:p>
            <a:pPr marL="0" lvl="0" indent="0">
              <a:buNone/>
            </a:pPr>
            <a:endParaRPr lang="hu-HU" sz="2800" dirty="0"/>
          </a:p>
          <a:p>
            <a:pPr marL="344487" lvl="1" indent="0">
              <a:buNone/>
            </a:pPr>
            <a:r>
              <a:rPr lang="hu-HU" sz="2800" dirty="0"/>
              <a:t>Az osztály deklarációja	</a:t>
            </a:r>
            <a:r>
              <a:rPr lang="hu-HU" sz="2800" dirty="0">
                <a:sym typeface="Wingdings" panose="05000000000000000000" pitchFamily="2" charset="2"/>
              </a:rPr>
              <a:t> </a:t>
            </a:r>
            <a:r>
              <a:rPr lang="hu-HU" sz="2800" dirty="0" err="1">
                <a:sym typeface="Wingdings" panose="05000000000000000000" pitchFamily="2" charset="2"/>
              </a:rPr>
              <a:t>class</a:t>
            </a:r>
            <a:r>
              <a:rPr lang="hu-HU" sz="2800" dirty="0">
                <a:sym typeface="Wingdings" panose="05000000000000000000" pitchFamily="2" charset="2"/>
              </a:rPr>
              <a:t> </a:t>
            </a:r>
            <a:r>
              <a:rPr lang="hu-HU" sz="2800" dirty="0" err="1">
                <a:sym typeface="Wingdings" panose="05000000000000000000" pitchFamily="2" charset="2"/>
              </a:rPr>
              <a:t>ClassName</a:t>
            </a:r>
            <a:endParaRPr lang="hu-HU" sz="2800" dirty="0"/>
          </a:p>
          <a:p>
            <a:pPr marL="344487" lvl="1" indent="0">
              <a:buNone/>
            </a:pPr>
            <a:r>
              <a:rPr lang="hu-HU" sz="2800" dirty="0"/>
              <a:t>Az osztály törzse		</a:t>
            </a:r>
            <a:r>
              <a:rPr lang="hu-HU" sz="2800" dirty="0">
                <a:sym typeface="Wingdings" panose="05000000000000000000" pitchFamily="2" charset="2"/>
              </a:rPr>
              <a:t> { } közötti rész</a:t>
            </a:r>
            <a:endParaRPr lang="hu-HU" sz="2800" dirty="0"/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hu-HU" sz="2800" dirty="0"/>
              <a:t>Adattagok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hu-HU" sz="2800" dirty="0"/>
              <a:t>Metódusok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hu-HU" sz="2800" dirty="0"/>
              <a:t>Beágyazott osztályok</a:t>
            </a:r>
            <a:endParaRPr lang="hu-HU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OSZTÁLY LÉTREHOZÁSA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54654" y="1916832"/>
            <a:ext cx="2781842" cy="41044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u-HU" sz="1800" dirty="0">
                <a:cs typeface="Courier New" panose="02070309020205020404" pitchFamily="49" charset="0"/>
              </a:rPr>
              <a:t>Az </a:t>
            </a:r>
            <a:r>
              <a:rPr lang="hu-HU" sz="1800" dirty="0" smtClean="0">
                <a:cs typeface="Courier New" panose="02070309020205020404" pitchFamily="49" charset="0"/>
              </a:rPr>
              <a:t>osztály adattagjai és metódusai </a:t>
            </a:r>
            <a:r>
              <a:rPr lang="hu-HU" sz="1800" dirty="0" smtClean="0">
                <a:cs typeface="Courier New" panose="02070309020205020404" pitchFamily="49" charset="0"/>
              </a:rPr>
              <a:t>a </a:t>
            </a:r>
            <a:r>
              <a:rPr lang="hu-HU" sz="1800" b="1" dirty="0" err="1">
                <a:cs typeface="Courier New" panose="02070309020205020404" pitchFamily="49" charset="0"/>
              </a:rPr>
              <a:t>this</a:t>
            </a:r>
            <a:r>
              <a:rPr lang="hu-HU" sz="1800" dirty="0">
                <a:cs typeface="Courier New" panose="02070309020205020404" pitchFamily="49" charset="0"/>
              </a:rPr>
              <a:t> kulcsszóval </a:t>
            </a:r>
            <a:r>
              <a:rPr lang="hu-HU" sz="1800" dirty="0" smtClean="0">
                <a:cs typeface="Courier New" panose="02070309020205020404" pitchFamily="49" charset="0"/>
              </a:rPr>
              <a:t>is érhetők </a:t>
            </a:r>
            <a:r>
              <a:rPr lang="hu-HU" sz="1800" dirty="0">
                <a:cs typeface="Courier New" panose="02070309020205020404" pitchFamily="49" charset="0"/>
              </a:rPr>
              <a:t>el</a:t>
            </a:r>
            <a:r>
              <a:rPr lang="hu-HU" sz="1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hu-HU" sz="1800" dirty="0" smtClean="0">
                <a:cs typeface="Courier New" panose="02070309020205020404" pitchFamily="49" charset="0"/>
              </a:rPr>
              <a:t>A példában a </a:t>
            </a:r>
            <a:r>
              <a:rPr lang="hu-HU" sz="1800" b="1" dirty="0" err="1" smtClean="0">
                <a:cs typeface="Courier New" panose="02070309020205020404" pitchFamily="49" charset="0"/>
              </a:rPr>
              <a:t>this</a:t>
            </a:r>
            <a:r>
              <a:rPr lang="hu-HU" sz="1800" b="1" dirty="0" smtClean="0">
                <a:cs typeface="Courier New" panose="02070309020205020404" pitchFamily="49" charset="0"/>
              </a:rPr>
              <a:t> </a:t>
            </a:r>
            <a:r>
              <a:rPr lang="hu-HU" sz="1800" dirty="0" smtClean="0">
                <a:cs typeface="Courier New" panose="02070309020205020404" pitchFamily="49" charset="0"/>
              </a:rPr>
              <a:t>kulcsszó elhagyható minden esetben.</a:t>
            </a:r>
          </a:p>
          <a:p>
            <a:pPr marL="0" indent="0">
              <a:buNone/>
            </a:pPr>
            <a:r>
              <a:rPr lang="hu-HU" sz="1800" dirty="0" smtClean="0">
                <a:cs typeface="Courier New" panose="02070309020205020404" pitchFamily="49" charset="0"/>
              </a:rPr>
              <a:t>A </a:t>
            </a:r>
            <a:r>
              <a:rPr lang="hu-HU" sz="1800" b="1" dirty="0" err="1" smtClean="0">
                <a:cs typeface="Courier New" panose="02070309020205020404" pitchFamily="49" charset="0"/>
              </a:rPr>
              <a:t>this</a:t>
            </a:r>
            <a:r>
              <a:rPr lang="hu-HU" sz="1800" dirty="0" smtClean="0">
                <a:cs typeface="Courier New" panose="02070309020205020404" pitchFamily="49" charset="0"/>
              </a:rPr>
              <a:t> például olyan metódusokban kötelező használni egy tagváltozóval, amelyekben szerepel egy a tagváltozóval azonos nevű paraméter vagy lokális változó.</a:t>
            </a:r>
            <a:endParaRPr lang="hu-HU" sz="1800" dirty="0">
              <a:cs typeface="Courier New" panose="02070309020205020404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6147150" cy="519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92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OSZTÁLY LÉTREHOZÁSA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 következő lista bemutatja az összes lehetséges elemet, amely előfordulhat egy osztálydeklarációban előfordulásuk szükséges </a:t>
            </a:r>
            <a:r>
              <a:rPr lang="hu-HU" sz="2400" dirty="0" smtClean="0"/>
              <a:t>sorrendjében:</a:t>
            </a:r>
          </a:p>
          <a:p>
            <a:pPr marL="0" indent="0">
              <a:buNone/>
            </a:pPr>
            <a:endParaRPr lang="hu-HU" sz="1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public</a:t>
            </a:r>
            <a:r>
              <a:rPr lang="hu-HU" sz="2400" dirty="0" smtClean="0"/>
              <a:t> </a:t>
            </a:r>
            <a:r>
              <a:rPr lang="hu-HU" sz="2400" dirty="0"/>
              <a:t>(opcionális): az osztály nyilvánosan </a:t>
            </a:r>
            <a:r>
              <a:rPr lang="hu-HU" sz="2400" dirty="0" smtClean="0"/>
              <a:t>hozzáférhető.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abstract</a:t>
            </a:r>
            <a:r>
              <a:rPr lang="hu-HU" sz="2400" dirty="0" smtClean="0"/>
              <a:t> </a:t>
            </a:r>
            <a:r>
              <a:rPr lang="hu-HU" sz="2400" dirty="0"/>
              <a:t>(opcionális): az osztályt nem lehet </a:t>
            </a:r>
            <a:r>
              <a:rPr lang="hu-HU" sz="2400" dirty="0" smtClean="0"/>
              <a:t>példányosítani.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final</a:t>
            </a:r>
            <a:r>
              <a:rPr lang="hu-HU" sz="2400" dirty="0" smtClean="0"/>
              <a:t> </a:t>
            </a:r>
            <a:r>
              <a:rPr lang="hu-HU" sz="2400" dirty="0"/>
              <a:t>(opcionális): az osztály nem lehet őse más </a:t>
            </a:r>
            <a:r>
              <a:rPr lang="hu-HU" sz="2400" dirty="0" smtClean="0"/>
              <a:t>osztálynak.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class</a:t>
            </a:r>
            <a:r>
              <a:rPr lang="hu-HU" sz="2400" dirty="0" smtClean="0"/>
              <a:t> </a:t>
            </a:r>
            <a:r>
              <a:rPr lang="hu-HU" sz="2400" b="1" dirty="0" err="1"/>
              <a:t>NameOfClass</a:t>
            </a:r>
            <a:r>
              <a:rPr lang="hu-HU" sz="2400" dirty="0"/>
              <a:t>: az osztály neve, </a:t>
            </a:r>
            <a:r>
              <a:rPr lang="hu-HU" sz="2400" dirty="0" smtClean="0"/>
              <a:t>kötelező.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extends</a:t>
            </a:r>
            <a:r>
              <a:rPr lang="hu-HU" sz="2400" dirty="0" smtClean="0"/>
              <a:t> </a:t>
            </a:r>
            <a:r>
              <a:rPr lang="hu-HU" sz="2400" b="1" dirty="0" err="1"/>
              <a:t>SuperClass</a:t>
            </a:r>
            <a:r>
              <a:rPr lang="hu-HU" sz="2400" dirty="0"/>
              <a:t> (opcionális): az osztály őse, csak egy adható </a:t>
            </a:r>
            <a:r>
              <a:rPr lang="hu-HU" sz="2400" dirty="0" smtClean="0"/>
              <a:t>meg.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err="1" smtClean="0"/>
              <a:t>implements</a:t>
            </a:r>
            <a:r>
              <a:rPr lang="hu-HU" sz="2400" dirty="0" smtClean="0"/>
              <a:t> </a:t>
            </a:r>
            <a:r>
              <a:rPr lang="hu-HU" sz="2400" b="1" dirty="0" err="1"/>
              <a:t>Interface</a:t>
            </a:r>
            <a:r>
              <a:rPr lang="hu-HU" sz="2400" dirty="0"/>
              <a:t> (opcionális): az osztály által implementált </a:t>
            </a:r>
            <a:r>
              <a:rPr lang="hu-HU" sz="2400" dirty="0" smtClean="0"/>
              <a:t>interfészek, </a:t>
            </a:r>
            <a:r>
              <a:rPr lang="hu-HU" sz="2400" dirty="0"/>
              <a:t>több is </a:t>
            </a:r>
            <a:r>
              <a:rPr lang="hu-HU" sz="2400" dirty="0" smtClean="0"/>
              <a:t>megadható.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b="1" dirty="0" smtClean="0"/>
              <a:t>{ </a:t>
            </a:r>
            <a:r>
              <a:rPr lang="hu-HU" sz="2400" b="1" dirty="0"/>
              <a:t>osztálytörzs }: </a:t>
            </a:r>
            <a:r>
              <a:rPr lang="hu-HU" sz="2400" dirty="0"/>
              <a:t>az osztály működését </a:t>
            </a:r>
            <a:r>
              <a:rPr lang="hu-HU" sz="2400" dirty="0" smtClean="0"/>
              <a:t>biztosítja.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851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338262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OBJEKTUM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7" y="1700808"/>
            <a:ext cx="5040559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dirty="0"/>
              <a:t>Az objektumok az objektumorientált technológia alapjai, pl.: </a:t>
            </a:r>
            <a:r>
              <a:rPr lang="hu-HU" sz="2400" dirty="0" smtClean="0"/>
              <a:t>bicikli, autó</a:t>
            </a:r>
            <a:r>
              <a:rPr lang="hu-HU" sz="2400" dirty="0"/>
              <a:t>, </a:t>
            </a:r>
            <a:r>
              <a:rPr lang="hu-HU" sz="2400" dirty="0" smtClean="0"/>
              <a:t>szenzor.</a:t>
            </a:r>
            <a:endParaRPr lang="hu-HU" sz="2400" dirty="0" smtClean="0"/>
          </a:p>
          <a:p>
            <a:pPr lvl="0"/>
            <a:endParaRPr lang="hu-HU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dirty="0"/>
              <a:t>UML </a:t>
            </a:r>
            <a:r>
              <a:rPr lang="hu-HU" sz="2400" dirty="0" err="1"/>
              <a:t>diagrammal</a:t>
            </a:r>
            <a:r>
              <a:rPr lang="hu-HU" sz="2400" dirty="0"/>
              <a:t> ábrázolhatjuk az </a:t>
            </a:r>
            <a:r>
              <a:rPr lang="hu-HU" sz="2400" dirty="0" smtClean="0"/>
              <a:t>objektumokat.</a:t>
            </a:r>
            <a:endParaRPr lang="hu-HU" sz="2400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2040545"/>
            <a:ext cx="2943225" cy="210502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395536" y="4005064"/>
            <a:ext cx="83529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400" dirty="0"/>
              <a:t>Az objektumok két jellemzővel rendelkeznek: </a:t>
            </a:r>
            <a:endParaRPr lang="hu-HU" sz="2400" dirty="0" smtClean="0"/>
          </a:p>
          <a:p>
            <a:pPr marL="284400" lvl="0"/>
            <a:r>
              <a:rPr lang="hu-HU" sz="2400" b="1" dirty="0"/>
              <a:t>állapottal</a:t>
            </a:r>
            <a:r>
              <a:rPr lang="hu-HU" sz="2400" dirty="0"/>
              <a:t> és </a:t>
            </a:r>
            <a:r>
              <a:rPr lang="hu-HU" sz="2400" b="1" dirty="0"/>
              <a:t>viselkedéssel</a:t>
            </a:r>
            <a:r>
              <a:rPr lang="hu-HU" sz="2400" dirty="0"/>
              <a:t>. </a:t>
            </a:r>
            <a:endParaRPr lang="hu-HU" sz="2400" dirty="0" smtClean="0"/>
          </a:p>
          <a:p>
            <a:pPr marL="284400" lvl="0"/>
            <a:r>
              <a:rPr lang="hu-HU" sz="2400" dirty="0" smtClean="0"/>
              <a:t>Pl</a:t>
            </a:r>
            <a:r>
              <a:rPr lang="hu-HU" sz="2400" dirty="0"/>
              <a:t>.: A bicikli objektum esetén az állapota a sebességfokozata, pillanatnyi sebessége, viselkedése a gyorsulás, fékezés.</a:t>
            </a:r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436096" y="16288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Az én biciklim objektum: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9600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26064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ADATTAGOK DEKLARÁCIÓJA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24744"/>
            <a:ext cx="8784976" cy="568863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Nem csak típust, nevet és hozzáférési szinten lehet meghatározni, hanem más attribútumokat is, ideértve azt, hogy változó-e vagy </a:t>
            </a:r>
            <a:r>
              <a:rPr lang="hu-HU" dirty="0" smtClean="0"/>
              <a:t>konstans:</a:t>
            </a:r>
          </a:p>
          <a:p>
            <a:pPr marL="0" indent="0">
              <a:buNone/>
            </a:pPr>
            <a:endParaRPr lang="hu-HU" sz="12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b="1" dirty="0" err="1"/>
              <a:t>static</a:t>
            </a:r>
            <a:r>
              <a:rPr lang="hu-HU" dirty="0"/>
              <a:t> (opcionális): </a:t>
            </a:r>
            <a:r>
              <a:rPr lang="hu-HU" dirty="0" smtClean="0"/>
              <a:t>osztályváltozót deklarál.</a:t>
            </a:r>
            <a:endParaRPr lang="hu-HU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b="1" dirty="0" err="1"/>
              <a:t>final</a:t>
            </a:r>
            <a:r>
              <a:rPr lang="hu-HU" dirty="0"/>
              <a:t> (opcionális): a változó végleges értéke, nem módosítható, </a:t>
            </a:r>
            <a:r>
              <a:rPr lang="hu-HU" dirty="0" smtClean="0"/>
              <a:t>konstans.</a:t>
            </a:r>
            <a:endParaRPr lang="hu-HU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b="1" dirty="0" err="1"/>
              <a:t>transient</a:t>
            </a:r>
            <a:r>
              <a:rPr lang="hu-HU" dirty="0"/>
              <a:t> (opcionális): a változót </a:t>
            </a:r>
            <a:r>
              <a:rPr lang="hu-HU" dirty="0" smtClean="0"/>
              <a:t>átmenetiként azonosítja</a:t>
            </a:r>
            <a:r>
              <a:rPr lang="hu-HU" dirty="0" smtClean="0"/>
              <a:t>, nem </a:t>
            </a:r>
            <a:r>
              <a:rPr lang="hu-HU" dirty="0" err="1" smtClean="0"/>
              <a:t>perzisztens</a:t>
            </a:r>
            <a:r>
              <a:rPr lang="hu-HU" dirty="0" smtClean="0"/>
              <a:t>, </a:t>
            </a:r>
            <a:r>
              <a:rPr lang="hu-HU" dirty="0" err="1" smtClean="0"/>
              <a:t>nem</a:t>
            </a:r>
            <a:r>
              <a:rPr lang="hu-HU" dirty="0" smtClean="0"/>
              <a:t> </a:t>
            </a:r>
            <a:r>
              <a:rPr lang="hu-HU" dirty="0" err="1" smtClean="0"/>
              <a:t>szerializálható</a:t>
            </a:r>
            <a:r>
              <a:rPr lang="hu-HU" dirty="0" smtClean="0"/>
              <a:t>.</a:t>
            </a:r>
            <a:endParaRPr lang="hu-HU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b="1" dirty="0" err="1"/>
              <a:t>volatile</a:t>
            </a:r>
            <a:r>
              <a:rPr lang="hu-HU" dirty="0"/>
              <a:t> (opcionális): megakadályozza, hogy a fordító végrehajtson bizonyos optimalizálásokat a </a:t>
            </a:r>
            <a:r>
              <a:rPr lang="hu-HU" dirty="0" smtClean="0"/>
              <a:t>tagon, használjuk több szál által módosítható </a:t>
            </a:r>
            <a:r>
              <a:rPr lang="hu-HU" dirty="0" smtClean="0"/>
              <a:t>változókra.</a:t>
            </a:r>
            <a:endParaRPr lang="hu-HU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b="1" dirty="0"/>
              <a:t>típusnév</a:t>
            </a:r>
            <a:r>
              <a:rPr lang="hu-HU" dirty="0"/>
              <a:t>: </a:t>
            </a:r>
            <a:r>
              <a:rPr lang="hu-HU" dirty="0" smtClean="0"/>
              <a:t>a </a:t>
            </a:r>
            <a:r>
              <a:rPr lang="hu-HU" dirty="0"/>
              <a:t>változó </a:t>
            </a:r>
            <a:r>
              <a:rPr lang="hu-HU" dirty="0" smtClean="0"/>
              <a:t>típusa.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18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26064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METÓDUSOK </a:t>
            </a:r>
            <a:r>
              <a:rPr lang="hu-HU" sz="4000" dirty="0"/>
              <a:t>DEKLARÁCIÓJA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232" y="1124744"/>
            <a:ext cx="8749743" cy="5688632"/>
          </a:xfrm>
        </p:spPr>
        <p:txBody>
          <a:bodyPr/>
          <a:lstStyle/>
          <a:p>
            <a:pPr marL="0" indent="0">
              <a:buNone/>
            </a:pPr>
            <a:r>
              <a:rPr lang="hu-HU" sz="2200" dirty="0"/>
              <a:t>Nem csak </a:t>
            </a:r>
            <a:r>
              <a:rPr lang="hu-HU" sz="2200" dirty="0" smtClean="0"/>
              <a:t>visszatérési típust</a:t>
            </a:r>
            <a:r>
              <a:rPr lang="hu-HU" sz="2200" dirty="0"/>
              <a:t>, nevet és hozzáférési </a:t>
            </a:r>
            <a:r>
              <a:rPr lang="hu-HU" sz="2200" dirty="0" smtClean="0"/>
              <a:t>szintet </a:t>
            </a:r>
            <a:r>
              <a:rPr lang="hu-HU" sz="2200" dirty="0"/>
              <a:t>lehet meghatározni, hanem más attribútumokat </a:t>
            </a:r>
            <a:r>
              <a:rPr lang="hu-HU" sz="2200" dirty="0" smtClean="0"/>
              <a:t>is: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static</a:t>
            </a:r>
            <a:r>
              <a:rPr lang="hu-HU" sz="2200" dirty="0" smtClean="0"/>
              <a:t> </a:t>
            </a:r>
            <a:r>
              <a:rPr lang="hu-HU" sz="2200" dirty="0"/>
              <a:t>(opcionális): osztálymetódust </a:t>
            </a:r>
            <a:r>
              <a:rPr lang="hu-HU" sz="2200" dirty="0" smtClean="0"/>
              <a:t>deklarál.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abstract</a:t>
            </a:r>
            <a:r>
              <a:rPr lang="hu-HU" sz="2200" dirty="0" smtClean="0"/>
              <a:t> </a:t>
            </a:r>
            <a:r>
              <a:rPr lang="hu-HU" sz="2200" dirty="0"/>
              <a:t>(opcionális): jelzi, hogy a metódusnak nincs </a:t>
            </a:r>
            <a:r>
              <a:rPr lang="hu-HU" sz="2200" dirty="0" smtClean="0"/>
              <a:t>törzse.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final</a:t>
            </a:r>
            <a:r>
              <a:rPr lang="hu-HU" sz="2200" dirty="0" smtClean="0"/>
              <a:t> </a:t>
            </a:r>
            <a:r>
              <a:rPr lang="hu-HU" sz="2200" dirty="0"/>
              <a:t>(opcionális): a metódus nem írható felül a </a:t>
            </a:r>
            <a:r>
              <a:rPr lang="hu-HU" sz="2200" dirty="0" smtClean="0"/>
              <a:t>leszármazottban.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native</a:t>
            </a:r>
            <a:r>
              <a:rPr lang="hu-HU" sz="2200" dirty="0" smtClean="0"/>
              <a:t> </a:t>
            </a:r>
            <a:r>
              <a:rPr lang="hu-HU" sz="2200" dirty="0"/>
              <a:t>(opcionális): a metódus más nyelven </a:t>
            </a:r>
            <a:r>
              <a:rPr lang="hu-HU" sz="2200" dirty="0" smtClean="0"/>
              <a:t>készült.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synchronized</a:t>
            </a:r>
            <a:r>
              <a:rPr lang="hu-HU" sz="2200" dirty="0" smtClean="0"/>
              <a:t> </a:t>
            </a:r>
            <a:r>
              <a:rPr lang="hu-HU" sz="2200" dirty="0"/>
              <a:t>(opcionális): A metódus kér egy monitort a szinkronizált </a:t>
            </a:r>
            <a:r>
              <a:rPr lang="hu-HU" sz="2200" dirty="0" smtClean="0"/>
              <a:t>futáshoz.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 smtClean="0"/>
              <a:t>returnType</a:t>
            </a:r>
            <a:r>
              <a:rPr lang="hu-HU" sz="2200" dirty="0" smtClean="0"/>
              <a:t> </a:t>
            </a:r>
            <a:r>
              <a:rPr lang="hu-HU" sz="2200" b="1" dirty="0" err="1"/>
              <a:t>methodName</a:t>
            </a:r>
            <a:r>
              <a:rPr lang="hu-HU" sz="2200" dirty="0"/>
              <a:t>: A metódus visszatérő típusa és </a:t>
            </a:r>
            <a:r>
              <a:rPr lang="hu-HU" sz="2200" dirty="0" smtClean="0"/>
              <a:t>neve.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smtClean="0"/>
              <a:t>( </a:t>
            </a:r>
            <a:r>
              <a:rPr lang="hu-HU" sz="2200" b="1" dirty="0" err="1"/>
              <a:t>paramList</a:t>
            </a:r>
            <a:r>
              <a:rPr lang="hu-HU" sz="2200" b="1" dirty="0"/>
              <a:t> ) </a:t>
            </a:r>
            <a:r>
              <a:rPr lang="hu-HU" sz="2200" dirty="0"/>
              <a:t>: A paraméterlista a </a:t>
            </a:r>
            <a:r>
              <a:rPr lang="hu-HU" sz="2200" dirty="0" smtClean="0"/>
              <a:t>metódushoz.</a:t>
            </a:r>
            <a:endParaRPr lang="hu-HU" sz="22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200" b="1" dirty="0" err="1"/>
              <a:t>t</a:t>
            </a:r>
            <a:r>
              <a:rPr lang="hu-HU" sz="2200" b="1" dirty="0" err="1" smtClean="0"/>
              <a:t>hrows</a:t>
            </a:r>
            <a:r>
              <a:rPr lang="hu-HU" sz="2200" b="1" dirty="0" smtClean="0"/>
              <a:t> </a:t>
            </a:r>
            <a:r>
              <a:rPr lang="hu-HU" sz="2200" b="1" dirty="0" err="1"/>
              <a:t>exceptions</a:t>
            </a:r>
            <a:r>
              <a:rPr lang="hu-HU" sz="2200" b="1" dirty="0"/>
              <a:t> </a:t>
            </a:r>
            <a:r>
              <a:rPr lang="hu-HU" sz="2200" dirty="0"/>
              <a:t>(opcionális): A metódus le nem kezelt </a:t>
            </a:r>
            <a:r>
              <a:rPr lang="hu-HU" sz="2200" dirty="0" smtClean="0"/>
              <a:t>kivételei.</a:t>
            </a:r>
            <a:endParaRPr lang="hu-HU" sz="2200" dirty="0" smtClean="0"/>
          </a:p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2200" dirty="0"/>
              <a:t>A metódus neve kisbetűvel kell, hogy kezdődjön és követnie kell a </a:t>
            </a:r>
            <a:r>
              <a:rPr lang="hu-HU" sz="2200" dirty="0" err="1"/>
              <a:t>CamelCase</a:t>
            </a:r>
            <a:r>
              <a:rPr lang="hu-HU" sz="2200" dirty="0"/>
              <a:t> konvenciót</a:t>
            </a:r>
            <a:r>
              <a:rPr lang="hu-HU" sz="2400" dirty="0"/>
              <a:t>.</a:t>
            </a:r>
          </a:p>
          <a:p>
            <a:pPr marL="0" indent="0">
              <a:buNone/>
            </a:pP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2227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338262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KONSTRUKTOR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752"/>
            <a:ext cx="8784976" cy="5544616"/>
          </a:xfrm>
        </p:spPr>
        <p:txBody>
          <a:bodyPr/>
          <a:lstStyle/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Minden osztályban van legalább egy konstruktor.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konstruktor inicializálja az objektumot.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neve ugyanaz kell, hogy legyen, mint az osztályé</a:t>
            </a:r>
            <a:r>
              <a:rPr lang="hu-HU" sz="2000" dirty="0" smtClean="0"/>
              <a:t>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dirty="0" smtClean="0"/>
              <a:t>Egy konstruktorban hívhatunk egy másik konstruktort a </a:t>
            </a:r>
            <a:r>
              <a:rPr lang="hu-HU" sz="2000" b="1" dirty="0" err="1" smtClean="0"/>
              <a:t>this</a:t>
            </a:r>
            <a:r>
              <a:rPr lang="hu-HU" sz="2000" b="1" dirty="0" smtClean="0"/>
              <a:t> </a:t>
            </a:r>
            <a:r>
              <a:rPr lang="hu-HU" sz="2000" dirty="0" smtClean="0"/>
              <a:t>kulcsszóval</a:t>
            </a:r>
          </a:p>
          <a:p>
            <a:pPr marL="0" indent="0">
              <a:spcBef>
                <a:spcPts val="376"/>
              </a:spcBef>
              <a:buNone/>
            </a:pPr>
            <a:endParaRPr lang="hu-HU" sz="1400" dirty="0"/>
          </a:p>
          <a:p>
            <a:pPr marL="0" indent="0">
              <a:spcBef>
                <a:spcPts val="376"/>
              </a:spcBef>
              <a:buNone/>
            </a:pPr>
            <a:r>
              <a:rPr lang="hu-HU" sz="2000" dirty="0"/>
              <a:t>A konstruktor deklarációjánál használhatjuk a következő hozzáférési </a:t>
            </a:r>
            <a:r>
              <a:rPr lang="hu-HU" sz="2000" dirty="0" smtClean="0"/>
              <a:t>szinteket:</a:t>
            </a:r>
          </a:p>
          <a:p>
            <a:pPr marL="0" indent="0">
              <a:spcBef>
                <a:spcPts val="376"/>
              </a:spcBef>
              <a:buNone/>
            </a:pPr>
            <a:endParaRPr lang="hu-HU" sz="800" dirty="0" smtClean="0"/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b="1" dirty="0" err="1" smtClean="0"/>
              <a:t>private</a:t>
            </a:r>
            <a:r>
              <a:rPr lang="hu-HU" sz="2000" dirty="0"/>
              <a:t>: Csak ez az osztály használhatja ezt a konstruktort. Ha minden konstruktor privát, akkor az osztályban lehet egy publikus osztály metódus, amely létrehoz és inicializál egy </a:t>
            </a:r>
            <a:r>
              <a:rPr lang="hu-HU" sz="2000" dirty="0" smtClean="0"/>
              <a:t>példányt.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b="1" dirty="0" err="1" smtClean="0"/>
              <a:t>protected</a:t>
            </a:r>
            <a:r>
              <a:rPr lang="hu-HU" sz="2000" dirty="0"/>
              <a:t>: Az osztály és leszármazott osztályai, valamint az osztállyal azonos csomagban elhelyezkedő osztályok használhatják ezt a </a:t>
            </a:r>
            <a:r>
              <a:rPr lang="hu-HU" sz="2000" dirty="0" smtClean="0"/>
              <a:t>konstruktort.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b="1" dirty="0" err="1" smtClean="0"/>
              <a:t>public</a:t>
            </a:r>
            <a:r>
              <a:rPr lang="hu-HU" sz="2000" dirty="0"/>
              <a:t>: minden osztály használhatja ezt a </a:t>
            </a:r>
            <a:r>
              <a:rPr lang="hu-HU" sz="2000" dirty="0" smtClean="0"/>
              <a:t>konstruktort.</a:t>
            </a:r>
          </a:p>
          <a:p>
            <a:pPr>
              <a:spcBef>
                <a:spcPts val="376"/>
              </a:spcBef>
              <a:buClrTx/>
              <a:buFont typeface="Wingdings" panose="05000000000000000000" pitchFamily="2" charset="2"/>
              <a:buChar char="§"/>
            </a:pPr>
            <a:r>
              <a:rPr lang="hu-HU" sz="2000" b="1" dirty="0" smtClean="0"/>
              <a:t>Nincs </a:t>
            </a:r>
            <a:r>
              <a:rPr lang="hu-HU" sz="2000" b="1" dirty="0"/>
              <a:t>megadva</a:t>
            </a:r>
            <a:r>
              <a:rPr lang="hu-HU" sz="2000" dirty="0"/>
              <a:t>: csak az osztállyal azonos csomagban elhelyezkedő osztályokból lesz elérhető ez a konstruktor</a:t>
            </a:r>
            <a:r>
              <a:rPr lang="hu-HU" sz="2000" dirty="0" smtClean="0"/>
              <a:t>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707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BEÁGYAZOTT OSZTÁLYOK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28800"/>
            <a:ext cx="8784976" cy="4896544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Megadhatunk egy osztály egy másik osztály tagjaként. Egy ilyen osztályt beágyazott osztálynak hívunk.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Arra használjuk, hogy kifejezzük és érvényesítsük két osztály között kapcsolatot. </a:t>
            </a:r>
            <a:endParaRPr lang="hu-HU" sz="2400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 smtClean="0"/>
              <a:t>A beágyazott osztály korlátlan </a:t>
            </a:r>
            <a:r>
              <a:rPr lang="hu-HU" sz="2400" dirty="0"/>
              <a:t>hozzáféréssel rendelkezik a beágyazó </a:t>
            </a:r>
            <a:r>
              <a:rPr lang="hu-HU" sz="2400" dirty="0" smtClean="0"/>
              <a:t>osztály </a:t>
            </a:r>
            <a:r>
              <a:rPr lang="hu-HU" sz="2400" dirty="0"/>
              <a:t>tagjaihoz még akkor is, hogy ha azok privátként vannak deklarálva.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hozzáférést biztosító tagok korlátozzák a hozzáféréseket az olyan osztálytagokhoz, amelyek a beágyazó osztályon kívül esnek.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Lehetnek statikus beágyazott osztályok </a:t>
            </a:r>
            <a:r>
              <a:rPr lang="hu-HU" sz="2400" dirty="0" smtClean="0"/>
              <a:t>is. A </a:t>
            </a:r>
            <a:r>
              <a:rPr lang="hu-HU" sz="2400" dirty="0"/>
              <a:t>Nem statikus beágyazott osztályokat belső osztályoknak hívjuk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12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33" y="116632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BEÁGYAZOTT OSZTÁLYOK</a:t>
            </a:r>
            <a:endParaRPr lang="en-GB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85" y="1478350"/>
            <a:ext cx="6304319" cy="43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2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625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ÖRÖKLŐDÉS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340208"/>
            <a:ext cx="8665049" cy="22221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b="1" i="1" dirty="0" err="1"/>
              <a:t>java.lang</a:t>
            </a:r>
            <a:r>
              <a:rPr lang="hu-HU" dirty="0"/>
              <a:t> csomagban definiált </a:t>
            </a:r>
            <a:r>
              <a:rPr lang="hu-HU" b="1" i="1" dirty="0" err="1"/>
              <a:t>Object</a:t>
            </a:r>
            <a:r>
              <a:rPr lang="hu-HU" dirty="0"/>
              <a:t> osztály meghatározza és megvalósítja azokat a metódusokat, amelyek minden osztály számára szükségesek.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594" y="3422468"/>
            <a:ext cx="5592320" cy="295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382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61708"/>
            <a:ext cx="7543800" cy="735044"/>
          </a:xfrm>
        </p:spPr>
        <p:txBody>
          <a:bodyPr/>
          <a:lstStyle/>
          <a:p>
            <a:pPr algn="ctr"/>
            <a:r>
              <a:rPr lang="hu-HU" dirty="0" smtClean="0"/>
              <a:t>ÖRÖKLŐDÉS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728322"/>
            <a:ext cx="8665049" cy="4580998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hierarchia csúcsán álló </a:t>
            </a:r>
            <a:r>
              <a:rPr lang="hu-HU" sz="2400" b="1" i="1" dirty="0" err="1"/>
              <a:t>Object</a:t>
            </a:r>
            <a:r>
              <a:rPr lang="hu-HU" sz="2400" dirty="0"/>
              <a:t> az osztályok legáltalánosabbja. A hierarchia alján található osztályok sokkal speciálisabb viselkedést eredményeznek</a:t>
            </a:r>
            <a:r>
              <a:rPr lang="hu-HU" sz="2400" dirty="0" smtClean="0"/>
              <a:t>.</a:t>
            </a:r>
          </a:p>
          <a:p>
            <a:pPr marL="0" indent="0">
              <a:buClrTx/>
              <a:buNone/>
            </a:pPr>
            <a:endParaRPr lang="hu-HU" sz="12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Egy leszármazott osztály valamely osztályból származik</a:t>
            </a:r>
            <a:r>
              <a:rPr lang="hu-HU" sz="2400" dirty="0" smtClean="0"/>
              <a:t>.</a:t>
            </a:r>
          </a:p>
          <a:p>
            <a:pPr marL="0" indent="0">
              <a:buClrTx/>
              <a:buNone/>
            </a:pPr>
            <a:endParaRPr lang="hu-HU" sz="12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Minden osztálynak kizárólag csak egyetlen közvetlen szülőosztálya van</a:t>
            </a:r>
            <a:r>
              <a:rPr lang="hu-HU" sz="2400" dirty="0" smtClean="0"/>
              <a:t>.</a:t>
            </a:r>
          </a:p>
          <a:p>
            <a:pPr marL="0" indent="0">
              <a:buClrTx/>
              <a:buNone/>
            </a:pPr>
            <a:endParaRPr lang="hu-HU" sz="12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Egy leszármazott osztály a változóit és metódusait a szülőosztálytól örökli. A leszármazott osztály számára azonban </a:t>
            </a:r>
            <a:r>
              <a:rPr lang="hu-HU" sz="2400" dirty="0" smtClean="0"/>
              <a:t>nem </a:t>
            </a:r>
            <a:r>
              <a:rPr lang="hu-HU" sz="2400" dirty="0"/>
              <a:t>elérhető egy örökölt </a:t>
            </a:r>
            <a:r>
              <a:rPr lang="hu-HU" sz="2400" dirty="0" smtClean="0"/>
              <a:t>privát változó </a:t>
            </a:r>
            <a:r>
              <a:rPr lang="hu-HU" sz="2400" dirty="0"/>
              <a:t>vagy </a:t>
            </a:r>
            <a:r>
              <a:rPr lang="hu-HU" sz="2400" dirty="0" smtClean="0"/>
              <a:t>metódus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634668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ÖRÖKLŐDÉS – METÓDUSOK FELÜLÍRÁSA ÉS ELREJTÉSE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691586"/>
            <a:ext cx="8665049" cy="3465606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Ha egy leszármazott </a:t>
            </a:r>
            <a:r>
              <a:rPr lang="hu-HU" sz="2000" dirty="0" smtClean="0"/>
              <a:t>osztály egy metódusának </a:t>
            </a:r>
            <a:r>
              <a:rPr lang="hu-HU" sz="2000" dirty="0"/>
              <a:t>ugyanaz a szignatúrája és a visszatérési értéke, mint a szülőosztály </a:t>
            </a:r>
            <a:r>
              <a:rPr lang="hu-HU" sz="2000" dirty="0" smtClean="0"/>
              <a:t>egy metódusának</a:t>
            </a:r>
            <a:r>
              <a:rPr lang="hu-HU" sz="2000" dirty="0"/>
              <a:t>, akkor a leszármazott osztály felülírja a szülőosztály metódusát</a:t>
            </a:r>
            <a:r>
              <a:rPr lang="hu-HU" sz="2000" dirty="0" smtClean="0"/>
              <a:t>.</a:t>
            </a:r>
          </a:p>
          <a:p>
            <a:pPr marL="0" indent="0">
              <a:buClrTx/>
              <a:buNone/>
            </a:pPr>
            <a:endParaRPr lang="hu-HU" sz="14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Egy leszármazott osztály felülíró képessége lehetővé teszi, hogy egy osztály örököljön egy olyan szülőosztálytól, melynek viselkedése elég közeli, majd szükség szerint változtasson a viselkedésen</a:t>
            </a:r>
            <a:r>
              <a:rPr lang="hu-HU" sz="2000" dirty="0" smtClean="0"/>
              <a:t>.</a:t>
            </a:r>
          </a:p>
          <a:p>
            <a:pPr marL="0" indent="0">
              <a:buClrTx/>
              <a:buNone/>
            </a:pPr>
            <a:endParaRPr lang="hu-HU" sz="14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Pl.: Az </a:t>
            </a:r>
            <a:r>
              <a:rPr lang="hu-HU" sz="2000" b="1" i="1" dirty="0" err="1"/>
              <a:t>Object</a:t>
            </a:r>
            <a:r>
              <a:rPr lang="hu-HU" sz="2000" dirty="0"/>
              <a:t> osztály tartalmaz egy </a:t>
            </a:r>
            <a:r>
              <a:rPr lang="hu-HU" sz="2000" b="1" i="1" dirty="0" err="1"/>
              <a:t>toString</a:t>
            </a:r>
            <a:r>
              <a:rPr lang="hu-HU" sz="2000" i="1" dirty="0"/>
              <a:t>()</a:t>
            </a:r>
            <a:r>
              <a:rPr lang="hu-HU" sz="2000" dirty="0"/>
              <a:t> nevű metódust, amit minden osztály örököl, így ez tetszőlegesen felüldefiniálható.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013176"/>
            <a:ext cx="6200657" cy="146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211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ÖRÖKLŐDÉS – METÓDUSOK FELÜLÍRÁSA ÉS ELREJTÉSE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619578"/>
            <a:ext cx="8665049" cy="4905765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leszármazott osztály nem tudja felülírni az olyan metódusokat, amelyek az ősosztályban végleges (</a:t>
            </a:r>
            <a:r>
              <a:rPr lang="hu-HU" sz="2400" b="1" dirty="0" err="1"/>
              <a:t>final</a:t>
            </a:r>
            <a:r>
              <a:rPr lang="hu-HU" sz="2400" dirty="0"/>
              <a:t>) minősítésűek</a:t>
            </a:r>
            <a:r>
              <a:rPr lang="hu-HU" sz="24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leszármazott osztálynak felül kell írni azokat a metódusokat, amelyek a felsőbb osztályban </a:t>
            </a:r>
            <a:r>
              <a:rPr lang="hu-HU" sz="2400" b="1" dirty="0"/>
              <a:t>absztrakt</a:t>
            </a:r>
            <a:r>
              <a:rPr lang="hu-HU" sz="2400" dirty="0"/>
              <a:t>nak nyilvánították</a:t>
            </a:r>
            <a:r>
              <a:rPr lang="hu-HU" sz="24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Egy ősosztályban megengedhető a metódusok túlterhelése</a:t>
            </a:r>
            <a:r>
              <a:rPr lang="hu-HU" sz="2400" dirty="0" smtClean="0"/>
              <a:t>.</a:t>
            </a:r>
          </a:p>
          <a:p>
            <a:pPr marL="0" indent="0">
              <a:buClrTx/>
              <a:buNone/>
            </a:pPr>
            <a:endParaRPr lang="hu-HU" sz="8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Ha egy leszármazott osztály egy osztálymetódust ugyanazzal az aláírással definiál, mint </a:t>
            </a:r>
            <a:r>
              <a:rPr lang="hu-HU" sz="2400" dirty="0" smtClean="0"/>
              <a:t>egy </a:t>
            </a:r>
            <a:r>
              <a:rPr lang="hu-HU" sz="2400" dirty="0"/>
              <a:t>felsőbb osztálybeli metódus, akkor a leszármazott osztály metódusa elrejti a szülőosztálybelit.</a:t>
            </a:r>
          </a:p>
        </p:txBody>
      </p:sp>
    </p:spTree>
    <p:extLst>
      <p:ext uri="{BB962C8B-B14F-4D97-AF65-F5344CB8AC3E}">
        <p14:creationId xmlns:p14="http://schemas.microsoft.com/office/powerpoint/2010/main" val="2363687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ÖRÖKLŐDÉS – METÓDUSOK FELÜLÍRÁSA ÉS ELREJTÉSE</a:t>
            </a:r>
            <a:endParaRPr lang="hu-HU" dirty="0"/>
          </a:p>
        </p:txBody>
      </p:sp>
      <p:cxnSp>
        <p:nvCxnSpPr>
          <p:cNvPr id="8" name="Egyenes összekötő 7"/>
          <p:cNvCxnSpPr/>
          <p:nvPr/>
        </p:nvCxnSpPr>
        <p:spPr>
          <a:xfrm>
            <a:off x="4572000" y="1808863"/>
            <a:ext cx="0" cy="45004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8" y="1914525"/>
            <a:ext cx="4036219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297" y="1896219"/>
            <a:ext cx="4071938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4644008" y="5013176"/>
            <a:ext cx="34563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272" indent="0">
              <a:buNone/>
            </a:pPr>
            <a:r>
              <a:rPr lang="hu-HU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Kimenet:</a:t>
            </a:r>
          </a:p>
          <a:p>
            <a:pPr marL="270272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 A</a:t>
            </a:r>
          </a:p>
          <a:p>
            <a:pPr marL="270272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 C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971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OBJEKTUM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7" y="1753646"/>
            <a:ext cx="8496943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/>
              <a:t>A programbeli objektumok modelljei a valódi objektumoknak</a:t>
            </a:r>
            <a:r>
              <a:rPr lang="hu-HU" sz="2400" dirty="0" smtClean="0"/>
              <a:t>.</a:t>
            </a:r>
          </a:p>
          <a:p>
            <a:pPr lvl="0"/>
            <a:endParaRPr lang="hu-HU" sz="1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/>
              <a:t>Az állapotot egy vagy több változóval, a viselkedését az objektumhoz rendelt metódussal írjuk le. Ezeket példányváltozóknak és példánymetódusoknak nevezzük (dinamikus</a:t>
            </a:r>
            <a:r>
              <a:rPr lang="hu-HU" sz="2400" dirty="0" smtClean="0"/>
              <a:t>).</a:t>
            </a:r>
          </a:p>
          <a:p>
            <a:pPr lvl="0"/>
            <a:endParaRPr lang="hu-HU" sz="1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/>
              <a:t>Az objektum tulajdonságait szokás a külvilágtól elrejteni és csak a metódusokon keresztül befolyásolni</a:t>
            </a:r>
            <a:r>
              <a:rPr lang="hu-HU" sz="2400" dirty="0" smtClean="0"/>
              <a:t>.</a:t>
            </a:r>
          </a:p>
          <a:p>
            <a:pPr lvl="0"/>
            <a:endParaRPr lang="hu-HU" sz="1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/>
              <a:t>Az objektum változók becsomagolását </a:t>
            </a:r>
            <a:r>
              <a:rPr lang="hu-HU" sz="2400" b="1" dirty="0"/>
              <a:t>egységbezárásnak</a:t>
            </a:r>
            <a:r>
              <a:rPr lang="hu-HU" sz="2400" dirty="0"/>
              <a:t> nevezzük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303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ÖRÖKLŐDÉS – TAGVÁLTOZÓK ELREJTÉSE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400600"/>
          </a:xfrm>
        </p:spPr>
        <p:txBody>
          <a:bodyPr>
            <a:no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Egy osztály változója, ha ugyanazt a nevet viseli, mint a felsőbb osztály egy változója, akkor elrejti a felsőbb osztály változóját, még akkor is, ha különböző a típusuk</a:t>
            </a:r>
            <a:r>
              <a:rPr lang="hu-HU" sz="2000" dirty="0" smtClean="0"/>
              <a:t>.</a:t>
            </a:r>
          </a:p>
          <a:p>
            <a:pPr marL="349250" lvl="1" indent="0">
              <a:buClrTx/>
              <a:buNone/>
            </a:pPr>
            <a:r>
              <a:rPr lang="hu-HU" sz="2000" dirty="0" smtClean="0"/>
              <a:t>(</a:t>
            </a:r>
            <a:r>
              <a:rPr lang="hu-HU" sz="2000" dirty="0"/>
              <a:t>Általánosságban véve nem célszerű a tagváltozók </a:t>
            </a:r>
            <a:r>
              <a:rPr lang="hu-HU" sz="2000" dirty="0" smtClean="0"/>
              <a:t>elrejtése)</a:t>
            </a:r>
            <a:endParaRPr lang="hu-HU" sz="2000" dirty="0" smtClean="0"/>
          </a:p>
          <a:p>
            <a:pPr marL="0" indent="0">
              <a:buClrTx/>
              <a:buNone/>
            </a:pPr>
            <a:endParaRPr lang="hu-HU" sz="10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leszármazott osztályokon belül a felsőbb osztálybeli </a:t>
            </a:r>
            <a:r>
              <a:rPr lang="hu-HU" sz="2000" dirty="0" smtClean="0"/>
              <a:t>rejtett változóira </a:t>
            </a:r>
            <a:r>
              <a:rPr lang="hu-HU" sz="2000" dirty="0"/>
              <a:t>nem utalhatunk egyszerűen a </a:t>
            </a:r>
            <a:r>
              <a:rPr lang="hu-HU" sz="2000" dirty="0" smtClean="0"/>
              <a:t>nevével.</a:t>
            </a:r>
            <a:endParaRPr lang="hu-HU" sz="2000" b="1" dirty="0" smtClean="0"/>
          </a:p>
          <a:p>
            <a:pPr marL="0" indent="0">
              <a:buClrTx/>
              <a:buNone/>
            </a:pPr>
            <a:endParaRPr lang="hu-HU" sz="10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 smtClean="0"/>
              <a:t>Ha </a:t>
            </a:r>
            <a:r>
              <a:rPr lang="hu-HU" sz="2000" dirty="0"/>
              <a:t>egy metódus felülírja az ősosztálya metódusainak egyikét, akkor a </a:t>
            </a:r>
            <a:r>
              <a:rPr lang="hu-HU" sz="2000" b="1" i="1" dirty="0" err="1"/>
              <a:t>super</a:t>
            </a:r>
            <a:r>
              <a:rPr lang="hu-HU" sz="2000" dirty="0"/>
              <a:t> használatával segítségül hívható a felülírt metódus.</a:t>
            </a:r>
          </a:p>
          <a:p>
            <a:pPr marL="0" indent="0">
              <a:buClrTx/>
              <a:buNone/>
            </a:pPr>
            <a:endParaRPr lang="hu-HU" sz="1000" dirty="0"/>
          </a:p>
          <a:p>
            <a:pPr marL="0" indent="0">
              <a:buClrTx/>
              <a:buNone/>
            </a:pPr>
            <a:r>
              <a:rPr lang="hu-HU" sz="2000" dirty="0"/>
              <a:t>	Pl.: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super.toString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ClrTx/>
              <a:buNone/>
            </a:pPr>
            <a:endParaRPr lang="hu-HU" sz="1000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/>
              <a:t>A </a:t>
            </a:r>
            <a:r>
              <a:rPr lang="hu-HU" sz="2000" b="1" i="1" dirty="0" err="1"/>
              <a:t>super</a:t>
            </a:r>
            <a:r>
              <a:rPr lang="hu-HU" sz="2000" dirty="0"/>
              <a:t> arra is használható, hogy egy rejtett adattagra vagy metódusra utaljunk.</a:t>
            </a:r>
          </a:p>
          <a:p>
            <a:pPr marL="0" indent="0">
              <a:buClrTx/>
              <a:buNone/>
            </a:pPr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000" dirty="0">
                <a:cs typeface="Courier New" panose="02070309020205020404" pitchFamily="49" charset="0"/>
              </a:rPr>
              <a:t>Használható a </a:t>
            </a:r>
            <a:r>
              <a:rPr lang="hu-HU" sz="2000" b="1" i="1" dirty="0" err="1">
                <a:cs typeface="Courier New" panose="02070309020205020404" pitchFamily="49" charset="0"/>
              </a:rPr>
              <a:t>super</a:t>
            </a:r>
            <a:r>
              <a:rPr lang="hu-HU" sz="2000" dirty="0">
                <a:cs typeface="Courier New" panose="02070309020205020404" pitchFamily="49" charset="0"/>
              </a:rPr>
              <a:t> </a:t>
            </a:r>
            <a:r>
              <a:rPr lang="hu-HU" sz="2000" dirty="0" err="1">
                <a:cs typeface="Courier New" panose="02070309020205020404" pitchFamily="49" charset="0"/>
              </a:rPr>
              <a:t>a</a:t>
            </a:r>
            <a:r>
              <a:rPr lang="hu-HU" sz="2000" dirty="0">
                <a:cs typeface="Courier New" panose="02070309020205020404" pitchFamily="49" charset="0"/>
              </a:rPr>
              <a:t> konstruktoron belül is az ősosztály konstruktora meghívására.</a:t>
            </a:r>
          </a:p>
          <a:p>
            <a:pPr marL="0" indent="0">
              <a:buClrTx/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466466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ÖRÖKLŐDÉS – AZ OBJECT OSZTÁLY METÓDUSAI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835603"/>
            <a:ext cx="8665049" cy="4689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dirty="0">
                <a:cs typeface="Courier New" panose="02070309020205020404" pitchFamily="49" charset="0"/>
              </a:rPr>
              <a:t>Mivel az </a:t>
            </a:r>
            <a:r>
              <a:rPr lang="hu-HU" sz="2000" b="1" dirty="0" err="1">
                <a:cs typeface="Courier New" panose="02070309020205020404" pitchFamily="49" charset="0"/>
              </a:rPr>
              <a:t>Object</a:t>
            </a:r>
            <a:r>
              <a:rPr lang="hu-HU" sz="2000" dirty="0">
                <a:cs typeface="Courier New" panose="02070309020205020404" pitchFamily="49" charset="0"/>
              </a:rPr>
              <a:t> osztály minden osztály közös őse, így minden osztály eléri a következő metódusokat</a:t>
            </a:r>
            <a:r>
              <a:rPr lang="hu-HU" sz="2000" dirty="0" smtClean="0"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u="sng" dirty="0">
                <a:cs typeface="Courier New" panose="02070309020205020404" pitchFamily="49" charset="0"/>
              </a:rPr>
              <a:t>clone() </a:t>
            </a:r>
            <a:r>
              <a:rPr lang="hu-HU" sz="1800" dirty="0">
                <a:cs typeface="Courier New" panose="02070309020205020404" pitchFamily="49" charset="0"/>
              </a:rPr>
              <a:t>– </a:t>
            </a:r>
            <a:r>
              <a:rPr lang="hu-HU" sz="1800" dirty="0" smtClean="0">
                <a:cs typeface="Courier New" panose="02070309020205020404" pitchFamily="49" charset="0"/>
              </a:rPr>
              <a:t>Létrehoz </a:t>
            </a:r>
            <a:r>
              <a:rPr lang="hu-HU" sz="1800" dirty="0">
                <a:cs typeface="Courier New" panose="02070309020205020404" pitchFamily="49" charset="0"/>
              </a:rPr>
              <a:t>egy objektumot, egy már meglévő objektumból. Új példány keletkezik az előző másolatával</a:t>
            </a:r>
            <a:r>
              <a:rPr lang="hu-HU" sz="1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u="sng" dirty="0" err="1">
                <a:cs typeface="Courier New" panose="02070309020205020404" pitchFamily="49" charset="0"/>
              </a:rPr>
              <a:t>equals</a:t>
            </a:r>
            <a:r>
              <a:rPr lang="hu-HU" sz="1800" b="1" u="sng" dirty="0">
                <a:cs typeface="Courier New" panose="02070309020205020404" pitchFamily="49" charset="0"/>
              </a:rPr>
              <a:t>() </a:t>
            </a:r>
            <a:r>
              <a:rPr lang="hu-HU" sz="1800" dirty="0">
                <a:cs typeface="Courier New" panose="02070309020205020404" pitchFamily="49" charset="0"/>
              </a:rPr>
              <a:t>és </a:t>
            </a:r>
            <a:r>
              <a:rPr lang="hu-HU" sz="1800" b="1" u="sng" dirty="0" err="1">
                <a:cs typeface="Courier New" panose="02070309020205020404" pitchFamily="49" charset="0"/>
              </a:rPr>
              <a:t>hashCode</a:t>
            </a:r>
            <a:r>
              <a:rPr lang="hu-HU" sz="1800" b="1" u="sng" dirty="0">
                <a:cs typeface="Courier New" panose="02070309020205020404" pitchFamily="49" charset="0"/>
              </a:rPr>
              <a:t>() </a:t>
            </a:r>
            <a:r>
              <a:rPr lang="hu-HU" sz="1800" dirty="0">
                <a:cs typeface="Courier New" panose="02070309020205020404" pitchFamily="49" charset="0"/>
              </a:rPr>
              <a:t>– Két objektumot hasonít össze és dönti el, hogy </a:t>
            </a:r>
            <a:r>
              <a:rPr lang="hu-HU" sz="1800" dirty="0" smtClean="0">
                <a:cs typeface="Courier New" panose="02070309020205020404" pitchFamily="49" charset="0"/>
              </a:rPr>
              <a:t>egyenlők-e </a:t>
            </a:r>
            <a:r>
              <a:rPr lang="hu-HU" sz="1800" dirty="0">
                <a:cs typeface="Courier New" panose="02070309020205020404" pitchFamily="49" charset="0"/>
              </a:rPr>
              <a:t>vagy sem. Ha a két objektum egyenlő, akkor a </a:t>
            </a:r>
            <a:r>
              <a:rPr lang="hu-HU" sz="1800" dirty="0" err="1">
                <a:cs typeface="Courier New" panose="02070309020205020404" pitchFamily="49" charset="0"/>
              </a:rPr>
              <a:t>hashCode</a:t>
            </a:r>
            <a:r>
              <a:rPr lang="hu-HU" sz="1800" dirty="0">
                <a:cs typeface="Courier New" panose="02070309020205020404" pitchFamily="49" charset="0"/>
              </a:rPr>
              <a:t> metódus által szolgáltatott értékeknek is meg kell egyezniük. Ez fordítva nem feltétlenül igaz</a:t>
            </a:r>
            <a:r>
              <a:rPr lang="hu-HU" sz="1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u="sng" dirty="0" err="1">
                <a:cs typeface="Courier New" panose="02070309020205020404" pitchFamily="49" charset="0"/>
              </a:rPr>
              <a:t>finalize</a:t>
            </a:r>
            <a:r>
              <a:rPr lang="hu-HU" sz="1800" b="1" u="sng" dirty="0">
                <a:cs typeface="Courier New" panose="02070309020205020404" pitchFamily="49" charset="0"/>
              </a:rPr>
              <a:t>() </a:t>
            </a:r>
            <a:r>
              <a:rPr lang="hu-HU" sz="1800" dirty="0">
                <a:cs typeface="Courier New" panose="02070309020205020404" pitchFamily="49" charset="0"/>
              </a:rPr>
              <a:t>– A szemétgyűjtő meghívja, már nincs hivatkozás az objektumra.</a:t>
            </a:r>
          </a:p>
          <a:p>
            <a:pPr marL="0" indent="-4763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u="sng" dirty="0" err="1">
                <a:cs typeface="Courier New" panose="02070309020205020404" pitchFamily="49" charset="0"/>
              </a:rPr>
              <a:t>toString</a:t>
            </a:r>
            <a:r>
              <a:rPr lang="hu-HU" sz="1800" b="1" u="sng" dirty="0">
                <a:cs typeface="Courier New" panose="02070309020205020404" pitchFamily="49" charset="0"/>
              </a:rPr>
              <a:t>() </a:t>
            </a:r>
            <a:r>
              <a:rPr lang="hu-HU" sz="1800" dirty="0">
                <a:cs typeface="Courier New" panose="02070309020205020404" pitchFamily="49" charset="0"/>
              </a:rPr>
              <a:t>– Hasznos minden új osztály definíciója során felülírni, hogy a megfelel értékeket reprezentálhassa. Szöveges megjelenítésre alkalmas.</a:t>
            </a:r>
          </a:p>
          <a:p>
            <a:pPr marL="0" indent="-4763">
              <a:buClrTx/>
              <a:buNone/>
            </a:pPr>
            <a:endParaRPr lang="hu-HU" sz="8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1800" b="1" u="sng" dirty="0" err="1">
                <a:cs typeface="Courier New" panose="02070309020205020404" pitchFamily="49" charset="0"/>
              </a:rPr>
              <a:t>getClass</a:t>
            </a:r>
            <a:r>
              <a:rPr lang="hu-HU" sz="1800" b="1" u="sng" dirty="0">
                <a:cs typeface="Courier New" panose="02070309020205020404" pitchFamily="49" charset="0"/>
              </a:rPr>
              <a:t>() </a:t>
            </a:r>
            <a:r>
              <a:rPr lang="hu-HU" sz="1800" dirty="0">
                <a:cs typeface="Courier New" panose="02070309020205020404" pitchFamily="49" charset="0"/>
              </a:rPr>
              <a:t>– Visszaadja a futásidejű osztályát az objektumnak. Nem lehet felüldefiniálni.</a:t>
            </a:r>
            <a:endParaRPr lang="hu-HU" sz="1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836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3400"/>
            <a:ext cx="7543800" cy="1295400"/>
          </a:xfrm>
        </p:spPr>
        <p:txBody>
          <a:bodyPr/>
          <a:lstStyle/>
          <a:p>
            <a:pPr algn="ctr"/>
            <a:r>
              <a:rPr lang="hu-HU" dirty="0" smtClean="0"/>
              <a:t>ÖRÖKLŐDÉS – VÉGLEGES OSZTÁLYOK ÉS METÓDUSOK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2448402"/>
            <a:ext cx="8665049" cy="3500878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Ha az osztályt </a:t>
            </a:r>
            <a:r>
              <a:rPr lang="hu-HU" sz="2800" b="1" dirty="0" err="1">
                <a:cs typeface="Courier New" panose="02070309020205020404" pitchFamily="49" charset="0"/>
              </a:rPr>
              <a:t>final</a:t>
            </a:r>
            <a:r>
              <a:rPr lang="hu-HU" sz="2800" dirty="0">
                <a:cs typeface="Courier New" panose="02070309020205020404" pitchFamily="49" charset="0"/>
              </a:rPr>
              <a:t> kulcsszóval látjuk el, akkor nem származtatható belőle további osztály. </a:t>
            </a:r>
            <a:r>
              <a:rPr lang="hu-HU" sz="2800" dirty="0" smtClean="0">
                <a:cs typeface="Courier New" panose="02070309020205020404" pitchFamily="49" charset="0"/>
              </a:rPr>
              <a:t>Ha megpróbáljuk, akkor </a:t>
            </a:r>
            <a:r>
              <a:rPr lang="hu-HU" sz="2800" dirty="0">
                <a:cs typeface="Courier New" panose="02070309020205020404" pitchFamily="49" charset="0"/>
              </a:rPr>
              <a:t>egy </a:t>
            </a:r>
            <a:r>
              <a:rPr lang="hu-HU" sz="2800" dirty="0" smtClean="0">
                <a:cs typeface="Courier New" panose="02070309020205020404" pitchFamily="49" charset="0"/>
              </a:rPr>
              <a:t>hibaüzenetet kapunk </a:t>
            </a:r>
            <a:r>
              <a:rPr lang="hu-HU" sz="2800" dirty="0">
                <a:cs typeface="Courier New" panose="02070309020205020404" pitchFamily="49" charset="0"/>
              </a:rPr>
              <a:t>meg</a:t>
            </a:r>
            <a:r>
              <a:rPr lang="hu-HU" sz="2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15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Tervezéskor fontos eldönteni a </a:t>
            </a:r>
            <a:r>
              <a:rPr lang="hu-HU" sz="2800" b="1" dirty="0" err="1">
                <a:cs typeface="Courier New" panose="02070309020205020404" pitchFamily="49" charset="0"/>
              </a:rPr>
              <a:t>final</a:t>
            </a:r>
            <a:r>
              <a:rPr lang="hu-HU" sz="2800" dirty="0">
                <a:cs typeface="Courier New" panose="02070309020205020404" pitchFamily="49" charset="0"/>
              </a:rPr>
              <a:t> használatát</a:t>
            </a:r>
            <a:r>
              <a:rPr lang="hu-HU" sz="2800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ClrTx/>
              <a:buNone/>
            </a:pPr>
            <a:endParaRPr lang="hu-HU" sz="1400" dirty="0">
              <a:cs typeface="Courier New" panose="02070309020205020404" pitchFamily="49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800" dirty="0">
                <a:cs typeface="Courier New" panose="02070309020205020404" pitchFamily="49" charset="0"/>
              </a:rPr>
              <a:t>Biztonságot nyújt a hacker-</a:t>
            </a:r>
            <a:r>
              <a:rPr lang="hu-HU" sz="2800" dirty="0" err="1">
                <a:cs typeface="Courier New" panose="02070309020205020404" pitchFamily="49" charset="0"/>
              </a:rPr>
              <a:t>ekkel</a:t>
            </a:r>
            <a:r>
              <a:rPr lang="hu-HU" sz="2800" dirty="0">
                <a:cs typeface="Courier New" panose="02070309020205020404" pitchFamily="49" charset="0"/>
              </a:rPr>
              <a:t> szemben.</a:t>
            </a:r>
          </a:p>
        </p:txBody>
      </p:sp>
    </p:spTree>
    <p:extLst>
      <p:ext uri="{BB962C8B-B14F-4D97-AF65-F5344CB8AC3E}">
        <p14:creationId xmlns:p14="http://schemas.microsoft.com/office/powerpoint/2010/main" val="554533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2278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INTERFÉSZ (INTERFACE)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25650"/>
            <a:ext cx="8229600" cy="4411662"/>
          </a:xfrm>
        </p:spPr>
        <p:txBody>
          <a:bodyPr>
            <a:normAutofit fontScale="92500" lnSpcReduction="10000"/>
          </a:bodyPr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Olyan viselkedéseket definiál, amelyet az osztályhierarchia tetszőleges osztályával megvalósíthatunk</a:t>
            </a:r>
            <a:r>
              <a:rPr lang="hu-HU" dirty="0" smtClean="0"/>
              <a:t>.</a:t>
            </a:r>
          </a:p>
          <a:p>
            <a:pPr marL="0" lvl="0" indent="0">
              <a:buClrTx/>
              <a:buNone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Egy </a:t>
            </a:r>
            <a:r>
              <a:rPr lang="hu-HU" dirty="0" smtClean="0"/>
              <a:t>interfész </a:t>
            </a:r>
            <a:r>
              <a:rPr lang="hu-HU" dirty="0"/>
              <a:t>metódusok halmazát definiálja, de nem valósítja meg azokat</a:t>
            </a:r>
            <a:r>
              <a:rPr lang="hu-HU" dirty="0" smtClean="0"/>
              <a:t>.</a:t>
            </a:r>
          </a:p>
          <a:p>
            <a:pPr marL="0" lvl="0" indent="0">
              <a:buClrTx/>
              <a:buNone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/>
              <a:t>Egy konkrét osztály megvalósítja az </a:t>
            </a:r>
            <a:r>
              <a:rPr lang="hu-HU" dirty="0" smtClean="0"/>
              <a:t>interfészt, </a:t>
            </a:r>
            <a:r>
              <a:rPr lang="hu-HU" dirty="0"/>
              <a:t>ha az összes metódusát megvalósítja</a:t>
            </a:r>
            <a:r>
              <a:rPr lang="hu-HU" dirty="0" smtClean="0"/>
              <a:t>.</a:t>
            </a:r>
          </a:p>
          <a:p>
            <a:pPr marL="0" lvl="0" indent="0">
              <a:buClrTx/>
              <a:buNone/>
            </a:pPr>
            <a:endParaRPr lang="hu-HU" sz="9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dirty="0" smtClean="0"/>
              <a:t>Definíció: </a:t>
            </a:r>
            <a:r>
              <a:rPr lang="hu-HU" dirty="0"/>
              <a:t>Az </a:t>
            </a:r>
            <a:r>
              <a:rPr lang="hu-HU" dirty="0" smtClean="0"/>
              <a:t>interfész </a:t>
            </a:r>
            <a:r>
              <a:rPr lang="hu-HU" dirty="0"/>
              <a:t>implementáció nélküli metódusok névvel ellátott halmaza.</a:t>
            </a:r>
          </a:p>
        </p:txBody>
      </p:sp>
    </p:spTree>
    <p:extLst>
      <p:ext uri="{BB962C8B-B14F-4D97-AF65-F5344CB8AC3E}">
        <p14:creationId xmlns:p14="http://schemas.microsoft.com/office/powerpoint/2010/main" val="1927757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43800" cy="796950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INTERFÉSZ (INTERFACE)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400" dirty="0"/>
              <a:t>Mivel megvalósítás nélküli, vagyis absztrakt metódusok listája, alig különbözik az absztrakt osztálytól</a:t>
            </a:r>
            <a:r>
              <a:rPr lang="hu-HU" sz="2400" dirty="0" smtClean="0"/>
              <a:t>.</a:t>
            </a:r>
          </a:p>
          <a:p>
            <a:pPr marL="0" lvl="0" indent="0">
              <a:buNone/>
            </a:pPr>
            <a:endParaRPr lang="hu-HU" sz="2400" dirty="0"/>
          </a:p>
          <a:p>
            <a:pPr marL="0" lvl="0" indent="0">
              <a:buNone/>
            </a:pPr>
            <a:r>
              <a:rPr lang="hu-HU" sz="2400" dirty="0"/>
              <a:t>Különbségek: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smtClean="0"/>
              <a:t>interfész </a:t>
            </a:r>
            <a:r>
              <a:rPr lang="hu-HU" sz="2400" dirty="0"/>
              <a:t>egyetlen metódust sem implementálhat, az absztrakt osztály igen</a:t>
            </a:r>
            <a:r>
              <a:rPr lang="hu-HU" sz="2400" dirty="0" smtClean="0"/>
              <a:t>.</a:t>
            </a:r>
          </a:p>
          <a:p>
            <a:pPr marL="344487" lvl="1" indent="0">
              <a:buClrTx/>
              <a:buNone/>
            </a:pPr>
            <a:endParaRPr lang="hu-HU" sz="12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osztály megvalósíthat több </a:t>
            </a:r>
            <a:r>
              <a:rPr lang="hu-HU" sz="2400" dirty="0" smtClean="0"/>
              <a:t>interfészt</a:t>
            </a:r>
            <a:r>
              <a:rPr lang="hu-HU" sz="2400" dirty="0"/>
              <a:t>, de csak egy ősosztálya lehet</a:t>
            </a:r>
            <a:r>
              <a:rPr lang="hu-HU" sz="2400" dirty="0" smtClean="0"/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hu-HU" sz="1200" dirty="0"/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smtClean="0"/>
              <a:t>interfész </a:t>
            </a:r>
            <a:r>
              <a:rPr lang="hu-HU" sz="2400" dirty="0"/>
              <a:t>nem része az osztályhierarchiának. Egymástól független osztályok is megvalósíthatják ugyanazt az interface-t.</a:t>
            </a:r>
          </a:p>
        </p:txBody>
      </p:sp>
    </p:spTree>
    <p:extLst>
      <p:ext uri="{BB962C8B-B14F-4D97-AF65-F5344CB8AC3E}">
        <p14:creationId xmlns:p14="http://schemas.microsoft.com/office/powerpoint/2010/main" val="27671978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543800" cy="72008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INTERFÉSZ DEFINIÁLÁSA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3852" y="1609313"/>
            <a:ext cx="8665049" cy="253976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hu-HU" sz="3800" dirty="0"/>
              <a:t>Az interfész definíció két összetevője: </a:t>
            </a:r>
          </a:p>
          <a:p>
            <a:pPr marL="344487" lvl="1" indent="0">
              <a:buNone/>
            </a:pPr>
            <a:endParaRPr lang="hu-HU" sz="1700" dirty="0" smtClean="0"/>
          </a:p>
          <a:p>
            <a:pPr marL="344487" lvl="1" indent="0" algn="ctr">
              <a:buNone/>
            </a:pPr>
            <a:r>
              <a:rPr lang="hu-HU" sz="3400" dirty="0" smtClean="0"/>
              <a:t>Az </a:t>
            </a:r>
            <a:r>
              <a:rPr lang="hu-HU" sz="3400" dirty="0" smtClean="0"/>
              <a:t>interfész </a:t>
            </a:r>
            <a:r>
              <a:rPr lang="hu-HU" sz="3400" dirty="0"/>
              <a:t>deklaráció és a </a:t>
            </a:r>
            <a:r>
              <a:rPr lang="hu-HU" sz="3400" dirty="0" smtClean="0"/>
              <a:t>törzs.</a:t>
            </a:r>
            <a:endParaRPr lang="hu-HU" sz="3400" dirty="0"/>
          </a:p>
          <a:p>
            <a:pPr marL="0" lvl="0" indent="0">
              <a:buNone/>
            </a:pPr>
            <a:endParaRPr lang="hu-HU" sz="1700" dirty="0" smtClean="0"/>
          </a:p>
          <a:p>
            <a:pPr marL="0" lvl="0" indent="0">
              <a:buNone/>
            </a:pPr>
            <a:r>
              <a:rPr lang="hu-HU" sz="3400" dirty="0" smtClean="0"/>
              <a:t>Az </a:t>
            </a:r>
            <a:r>
              <a:rPr lang="hu-HU" sz="3400" dirty="0" smtClean="0"/>
              <a:t>interfész </a:t>
            </a:r>
            <a:r>
              <a:rPr lang="hu-HU" sz="3400" dirty="0"/>
              <a:t>törzs metódus deklarációkat tartalmaz pontosvesszővel lezárva. Minden metódus publikus és absztrakt. Tartalmazhat konstans deklarációt is, </a:t>
            </a:r>
            <a:r>
              <a:rPr lang="hu-HU" sz="3400" dirty="0" smtClean="0"/>
              <a:t>amelynek publikus, </a:t>
            </a:r>
            <a:r>
              <a:rPr lang="hu-HU" sz="3400" dirty="0"/>
              <a:t>statikus és véglegesnek kell lennie</a:t>
            </a:r>
            <a:r>
              <a:rPr lang="hu-HU" sz="3400" dirty="0" smtClean="0"/>
              <a:t>.</a:t>
            </a:r>
            <a:endParaRPr lang="hu-HU" sz="34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2543" y="4746100"/>
            <a:ext cx="4389356" cy="1707236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01" y="4077072"/>
            <a:ext cx="4262696" cy="236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056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7893496" cy="72008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INTERFÉSZ IMPLEMENTÁLÁSA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2210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400" dirty="0"/>
              <a:t>Egy </a:t>
            </a:r>
            <a:r>
              <a:rPr lang="hu-HU" sz="2400" dirty="0" smtClean="0"/>
              <a:t>interfész </a:t>
            </a:r>
            <a:r>
              <a:rPr lang="hu-HU" sz="2400" dirty="0"/>
              <a:t>viselkedési formákat definiál.</a:t>
            </a:r>
          </a:p>
          <a:p>
            <a:pPr marL="0" lvl="0" indent="0">
              <a:buNone/>
            </a:pPr>
            <a:r>
              <a:rPr lang="hu-HU" sz="2400" dirty="0"/>
              <a:t>Az </a:t>
            </a:r>
            <a:r>
              <a:rPr lang="hu-HU" sz="2400" dirty="0" smtClean="0"/>
              <a:t>interfész </a:t>
            </a:r>
            <a:r>
              <a:rPr lang="hu-HU" sz="2400" dirty="0"/>
              <a:t>megvalósító osztály deklarációjában szerepel az </a:t>
            </a:r>
            <a:r>
              <a:rPr lang="hu-HU" sz="2400" b="1" dirty="0" err="1" smtClean="0"/>
              <a:t>implements</a:t>
            </a:r>
            <a:r>
              <a:rPr lang="hu-HU" sz="2400" dirty="0" smtClean="0"/>
              <a:t> </a:t>
            </a:r>
            <a:r>
              <a:rPr lang="hu-HU" sz="2400" dirty="0"/>
              <a:t>záradék. Az osztály akár több </a:t>
            </a:r>
            <a:r>
              <a:rPr lang="hu-HU" sz="2400" dirty="0" smtClean="0"/>
              <a:t>interfészt </a:t>
            </a:r>
            <a:r>
              <a:rPr lang="hu-HU" sz="2400" dirty="0"/>
              <a:t>is megvalósíthat.</a:t>
            </a:r>
          </a:p>
          <a:p>
            <a:pPr marL="0" lvl="0" indent="0">
              <a:buNone/>
            </a:pPr>
            <a:r>
              <a:rPr lang="hu-HU" sz="2400" u="sng" dirty="0"/>
              <a:t>Konvenció</a:t>
            </a:r>
            <a:r>
              <a:rPr lang="hu-HU" sz="2400" dirty="0"/>
              <a:t>: </a:t>
            </a:r>
          </a:p>
          <a:p>
            <a:pPr marL="37719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Interface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SuperClass</a:t>
            </a: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400" dirty="0"/>
              <a:t>Használható típusként is:</a:t>
            </a:r>
          </a:p>
          <a:p>
            <a:pPr marL="344487" lvl="1" indent="0">
              <a:buNone/>
            </a:pPr>
            <a:r>
              <a:rPr lang="hu-HU" sz="2400" dirty="0"/>
              <a:t>Ilyenkor referenciát definiálunk egy új adattípushoz.</a:t>
            </a:r>
          </a:p>
          <a:p>
            <a:pPr marL="344487" lvl="1" indent="0">
              <a:buNone/>
            </a:pPr>
            <a:r>
              <a:rPr lang="hu-HU" sz="2400" dirty="0" smtClean="0"/>
              <a:t>Például:  </a:t>
            </a:r>
            <a:endParaRPr lang="hu-HU" sz="2400" dirty="0"/>
          </a:p>
          <a:p>
            <a:pPr marL="377190" lvl="1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InterfaceName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interfaceObject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InterfaceName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549907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1392"/>
            <a:ext cx="7543800" cy="1295400"/>
          </a:xfrm>
        </p:spPr>
        <p:txBody>
          <a:bodyPr/>
          <a:lstStyle/>
          <a:p>
            <a:pPr algn="ctr"/>
            <a:r>
              <a:rPr lang="hu-HU" dirty="0" smtClean="0"/>
              <a:t>INTERFACE TÍPUSKÉNT VALÓ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2041359"/>
            <a:ext cx="8665049" cy="1027601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Interfész </a:t>
            </a:r>
            <a:r>
              <a:rPr lang="hu-HU" dirty="0"/>
              <a:t>típusként való használatát Anonymus osztályokkal </a:t>
            </a:r>
            <a:r>
              <a:rPr lang="hu-HU" dirty="0" smtClean="0"/>
              <a:t>kombinálhatjuk: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90465"/>
            <a:ext cx="8289944" cy="243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67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78930"/>
            <a:ext cx="7008440" cy="1295400"/>
          </a:xfrm>
        </p:spPr>
        <p:txBody>
          <a:bodyPr/>
          <a:lstStyle/>
          <a:p>
            <a:pPr algn="ctr"/>
            <a:r>
              <a:rPr lang="hu-HU" dirty="0" smtClean="0"/>
              <a:t>OSZTÁLYOKRA NÉHÁNY PÉLDA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320" y="1772816"/>
            <a:ext cx="5471261" cy="440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568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TAGVÁLTOZÓKRA NÉHÁNY PÉLDA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168" y="1885514"/>
            <a:ext cx="5769665" cy="39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8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6064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OBJEKTUM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7" y="1293723"/>
            <a:ext cx="8496943" cy="54476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400" dirty="0"/>
              <a:t>Az egységbezárás tiszta alkalmazása esetén két </a:t>
            </a:r>
            <a:endParaRPr lang="hu-HU" sz="2400" dirty="0" smtClean="0"/>
          </a:p>
          <a:p>
            <a:pPr lvl="0"/>
            <a:r>
              <a:rPr lang="hu-HU" sz="2400" dirty="0" smtClean="0"/>
              <a:t>egyszerű</a:t>
            </a:r>
            <a:r>
              <a:rPr lang="hu-HU" sz="2400" dirty="0"/>
              <a:t>, de hasznos </a:t>
            </a:r>
            <a:r>
              <a:rPr lang="hu-HU" sz="2400" dirty="0" smtClean="0"/>
              <a:t>előnye:</a:t>
            </a:r>
          </a:p>
          <a:p>
            <a:pPr lvl="0"/>
            <a:endParaRPr lang="hu-HU" sz="1200" b="1" u="sng" dirty="0"/>
          </a:p>
          <a:p>
            <a:pPr lvl="0"/>
            <a:r>
              <a:rPr lang="hu-HU" sz="2400" b="1" u="sng" dirty="0" smtClean="0"/>
              <a:t>Modularitás</a:t>
            </a:r>
            <a:r>
              <a:rPr lang="hu-HU" sz="2400" dirty="0" smtClean="0"/>
              <a:t>:</a:t>
            </a:r>
          </a:p>
          <a:p>
            <a:pPr lvl="0"/>
            <a:endParaRPr lang="hu-HU" sz="1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Az </a:t>
            </a:r>
            <a:r>
              <a:rPr lang="hu-HU" sz="2400" dirty="0"/>
              <a:t>objektum forráskódja független marad más objektumok forráskódjától. Könnyen illeszthető a rendszer más </a:t>
            </a:r>
            <a:r>
              <a:rPr lang="hu-HU" sz="2400" dirty="0" smtClean="0"/>
              <a:t>részeihez.</a:t>
            </a:r>
          </a:p>
          <a:p>
            <a:pPr lvl="0"/>
            <a:endParaRPr lang="hu-HU" sz="1200" b="1" u="sng" dirty="0"/>
          </a:p>
          <a:p>
            <a:pPr lvl="0"/>
            <a:r>
              <a:rPr lang="hu-HU" sz="2400" b="1" u="sng" dirty="0" smtClean="0"/>
              <a:t>Információ elrejtés</a:t>
            </a:r>
            <a:r>
              <a:rPr lang="hu-HU" sz="2400" dirty="0" smtClean="0"/>
              <a:t>:</a:t>
            </a:r>
          </a:p>
          <a:p>
            <a:pPr lvl="0"/>
            <a:endParaRPr lang="hu-HU" sz="1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Az </a:t>
            </a:r>
            <a:r>
              <a:rPr lang="hu-HU" sz="2400" dirty="0"/>
              <a:t>objektum publikus </a:t>
            </a:r>
            <a:r>
              <a:rPr lang="hu-HU" sz="2400" dirty="0" smtClean="0"/>
              <a:t>interfészen </a:t>
            </a:r>
            <a:r>
              <a:rPr lang="hu-HU" sz="2400" dirty="0"/>
              <a:t>keresztül nyújt kommunikációs lehetőséget a többi objektum </a:t>
            </a:r>
            <a:r>
              <a:rPr lang="hu-HU" sz="2400" dirty="0" smtClean="0"/>
              <a:t>felé.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Az </a:t>
            </a:r>
            <a:r>
              <a:rPr lang="hu-HU" sz="2400" dirty="0"/>
              <a:t>objektum gondoskodik a saját adatairól és csak a metódusain keresztül ad változási lehetőséget a külső objektumoknak.</a:t>
            </a:r>
          </a:p>
        </p:txBody>
      </p:sp>
    </p:spTree>
    <p:extLst>
      <p:ext uri="{BB962C8B-B14F-4D97-AF65-F5344CB8AC3E}">
        <p14:creationId xmlns:p14="http://schemas.microsoft.com/office/powerpoint/2010/main" val="28206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METÓDUSOKHOZ NÉHÁNY PÉLDA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632848" cy="581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Syncronized</a:t>
            </a:r>
            <a:r>
              <a:rPr lang="hu-HU" sz="2000" dirty="0"/>
              <a:t>: Egy objektumot a konzisztencia érdekében egyszerre csak egy szál használhasson. Ez a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hu-HU" sz="2000" dirty="0"/>
              <a:t> kulcsszó használatával valósítható meg. 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1" y="2877911"/>
            <a:ext cx="5860134" cy="328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59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KONSTRUKTOR </a:t>
            </a:r>
            <a:r>
              <a:rPr lang="hu-HU" dirty="0" smtClean="0"/>
              <a:t>LÉTREHOZÁSA - PÉLDA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672" y="1868007"/>
            <a:ext cx="5195680" cy="400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5592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22238"/>
            <a:ext cx="7749480" cy="1295400"/>
          </a:xfrm>
        </p:spPr>
        <p:txBody>
          <a:bodyPr/>
          <a:lstStyle/>
          <a:p>
            <a:pPr algn="ctr"/>
            <a:r>
              <a:rPr lang="hu-HU" dirty="0" smtClean="0"/>
              <a:t>KONSTRUKTOR PÉLDA – SINGLETON TERVEZÉSI MINTA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781" y="1607412"/>
            <a:ext cx="5741556" cy="441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33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ÉRDEKESSÉG - GETCLASS() METÓDUS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objektum referencián keresztül érhető el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hu-HU" sz="2400" dirty="0"/>
              <a:t>példánymetódus.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metódus visszaadja az objektumpéldány osztálytípusát, amelyen keresztül további metódusok érhetők el.</a:t>
            </a:r>
          </a:p>
          <a:p>
            <a:pPr marL="344487" lvl="1" indent="0">
              <a:buClrTx/>
              <a:buNone/>
            </a:pPr>
            <a:r>
              <a:rPr lang="hu-HU" sz="2400" dirty="0"/>
              <a:t>Pl.: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hu-HU" sz="2400" dirty="0"/>
              <a:t>– Visszaadja String-ként az osztály nevét.</a:t>
            </a:r>
          </a:p>
          <a:p>
            <a:pPr marL="377190" lvl="1" indent="0">
              <a:buClrTx/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77190" lvl="1" indent="0">
              <a:buClrTx/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obj.getClass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Használata célszerű pl.: </a:t>
            </a:r>
            <a:r>
              <a:rPr lang="hu-HU" sz="2400" i="1" dirty="0"/>
              <a:t>Android</a:t>
            </a:r>
            <a:r>
              <a:rPr lang="hu-HU" sz="2400" dirty="0"/>
              <a:t> </a:t>
            </a:r>
            <a:r>
              <a:rPr lang="hu-HU" sz="2400" dirty="0" err="1"/>
              <a:t>debuggolásakor</a:t>
            </a:r>
            <a:endParaRPr lang="hu-HU" sz="24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22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543800" cy="792088"/>
          </a:xfrm>
        </p:spPr>
        <p:txBody>
          <a:bodyPr/>
          <a:lstStyle/>
          <a:p>
            <a:pPr algn="ctr"/>
            <a:r>
              <a:rPr lang="hu-HU" dirty="0" smtClean="0"/>
              <a:t>IRODALOMJEGYZÉK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263"/>
            <a:ext cx="7787208" cy="441166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Nagy G.: Java programozás v1.3, </a:t>
            </a:r>
            <a:r>
              <a:rPr lang="hu-HU" dirty="0" err="1"/>
              <a:t>Creative</a:t>
            </a:r>
            <a:r>
              <a:rPr lang="hu-HU" dirty="0"/>
              <a:t> </a:t>
            </a:r>
            <a:r>
              <a:rPr lang="hu-HU" dirty="0" err="1"/>
              <a:t>Commons</a:t>
            </a:r>
            <a:r>
              <a:rPr lang="hu-HU" dirty="0"/>
              <a:t>, Kecskemét,2007.,  pp. 17 – 24., </a:t>
            </a:r>
            <a:r>
              <a:rPr lang="hu-HU" dirty="0" smtClean="0"/>
              <a:t>62 </a:t>
            </a:r>
            <a:r>
              <a:rPr lang="hu-HU" dirty="0"/>
              <a:t>– 68., 100 – 132., 141 – 143.</a:t>
            </a:r>
          </a:p>
        </p:txBody>
      </p:sp>
    </p:spTree>
    <p:extLst>
      <p:ext uri="{BB962C8B-B14F-4D97-AF65-F5344CB8AC3E}">
        <p14:creationId xmlns:p14="http://schemas.microsoft.com/office/powerpoint/2010/main" val="181180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4208" y="1888614"/>
            <a:ext cx="1779270" cy="1756410"/>
          </a:xfrm>
          <a:prstGeom prst="rect">
            <a:avLst/>
          </a:prstGeom>
        </p:spPr>
      </p:pic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6064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ÜZENET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1" y="1124744"/>
            <a:ext cx="8568951" cy="55707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000" dirty="0"/>
              <a:t>Az objektumok egymás között </a:t>
            </a:r>
            <a:r>
              <a:rPr lang="hu-HU" sz="2000" dirty="0" smtClean="0"/>
              <a:t>kommunikációs kapcsolatban </a:t>
            </a:r>
            <a:r>
              <a:rPr lang="hu-HU" sz="2000" dirty="0"/>
              <a:t>állnak, </a:t>
            </a:r>
            <a:endParaRPr lang="hu-HU" sz="2000" dirty="0" smtClean="0"/>
          </a:p>
          <a:p>
            <a:pPr lvl="0"/>
            <a:r>
              <a:rPr lang="hu-HU" sz="2000" dirty="0" smtClean="0"/>
              <a:t>azaz </a:t>
            </a:r>
            <a:r>
              <a:rPr lang="hu-HU" sz="2000" dirty="0"/>
              <a:t>hatnak egymásra és </a:t>
            </a:r>
            <a:r>
              <a:rPr lang="hu-HU" sz="2000" dirty="0" smtClean="0"/>
              <a:t>kommunikálhat </a:t>
            </a:r>
            <a:r>
              <a:rPr lang="hu-HU" sz="2000" dirty="0"/>
              <a:t>egymással üzeneteken </a:t>
            </a:r>
            <a:r>
              <a:rPr lang="hu-HU" sz="2000" dirty="0" smtClean="0"/>
              <a:t>keresztül.</a:t>
            </a:r>
          </a:p>
          <a:p>
            <a:pPr lvl="0"/>
            <a:endParaRPr lang="hu-HU" sz="1200" dirty="0"/>
          </a:p>
          <a:p>
            <a:pPr lvl="0"/>
            <a:r>
              <a:rPr lang="hu-HU" sz="2000" dirty="0"/>
              <a:t>Az üzenet három </a:t>
            </a:r>
            <a:r>
              <a:rPr lang="hu-HU" sz="2000" dirty="0" smtClean="0"/>
              <a:t>része: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000" dirty="0" smtClean="0"/>
              <a:t>Melyik </a:t>
            </a:r>
            <a:r>
              <a:rPr lang="hu-HU" sz="2000" dirty="0"/>
              <a:t>objektum az üzenet </a:t>
            </a:r>
            <a:r>
              <a:rPr lang="hu-HU" sz="2000" dirty="0" smtClean="0"/>
              <a:t>címzettje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végrehajtandó metódus </a:t>
            </a:r>
            <a:r>
              <a:rPr lang="hu-HU" sz="2000" dirty="0" smtClean="0"/>
              <a:t>neve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2000" dirty="0" smtClean="0"/>
              <a:t>Az </a:t>
            </a:r>
            <a:r>
              <a:rPr lang="hu-HU" sz="2000" dirty="0"/>
              <a:t>esetleges </a:t>
            </a:r>
            <a:r>
              <a:rPr lang="hu-HU" sz="2000" dirty="0" smtClean="0"/>
              <a:t>paraméterek</a:t>
            </a:r>
          </a:p>
          <a:p>
            <a:pPr lvl="0"/>
            <a:endParaRPr lang="hu-HU" sz="1200" dirty="0"/>
          </a:p>
          <a:p>
            <a:pPr lvl="0"/>
            <a:r>
              <a:rPr lang="hu-HU" sz="2000" dirty="0"/>
              <a:t>A három összetevő </a:t>
            </a:r>
            <a:r>
              <a:rPr lang="hu-HU" sz="2000" dirty="0" smtClean="0"/>
              <a:t>elegendő ahhoz, </a:t>
            </a:r>
            <a:r>
              <a:rPr lang="hu-HU" sz="2000" dirty="0"/>
              <a:t>hogy a meghívott objektum </a:t>
            </a:r>
            <a:r>
              <a:rPr lang="hu-HU" sz="2000" dirty="0" smtClean="0"/>
              <a:t>végrehajtsa </a:t>
            </a:r>
            <a:r>
              <a:rPr lang="hu-HU" sz="2000" dirty="0"/>
              <a:t>a kívánt metódust</a:t>
            </a:r>
            <a:r>
              <a:rPr lang="hu-HU" sz="2000" dirty="0" smtClean="0"/>
              <a:t>.</a:t>
            </a:r>
          </a:p>
          <a:p>
            <a:pPr lvl="0"/>
            <a:endParaRPr lang="hu-HU" sz="1200" dirty="0"/>
          </a:p>
          <a:p>
            <a:pPr lvl="0"/>
            <a:r>
              <a:rPr lang="hu-HU" sz="2000" dirty="0"/>
              <a:t>Az üzenetek két fontos előnnyel </a:t>
            </a:r>
            <a:r>
              <a:rPr lang="hu-HU" sz="2000" dirty="0" smtClean="0"/>
              <a:t>járnak: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Egy </a:t>
            </a:r>
            <a:r>
              <a:rPr lang="hu-HU" sz="2000" dirty="0"/>
              <a:t>objektum viselkedését meghatározzák a </a:t>
            </a:r>
            <a:r>
              <a:rPr lang="hu-HU" sz="2000" dirty="0" smtClean="0"/>
              <a:t>metódusai. </a:t>
            </a:r>
            <a:r>
              <a:rPr lang="hu-HU" sz="2000" dirty="0"/>
              <a:t>Ü</a:t>
            </a:r>
            <a:r>
              <a:rPr lang="hu-HU" sz="2000" dirty="0" smtClean="0"/>
              <a:t>zenetküldéssel </a:t>
            </a:r>
            <a:r>
              <a:rPr lang="hu-HU" sz="2000" dirty="0"/>
              <a:t>megvalósítható az összes lehetséges kapcsolat két objektum </a:t>
            </a:r>
            <a:r>
              <a:rPr lang="hu-HU" sz="2000" dirty="0" smtClean="0"/>
              <a:t>között.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Nem </a:t>
            </a:r>
            <a:r>
              <a:rPr lang="hu-HU" sz="2000" dirty="0"/>
              <a:t>szükséges, hogy az objektumok ugyanabban a folyamatban, vagy akár ugyanazon gépen legyenek, az üzenetküldés és fogadás ettől függetlenül lehetséges</a:t>
            </a:r>
            <a:r>
              <a:rPr lang="hu-HU" sz="2000" dirty="0" smtClean="0"/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2460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8227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ÜZENET</a:t>
            </a:r>
            <a:endParaRPr lang="en-GB" sz="40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1" y="1700808"/>
            <a:ext cx="8208911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hu-HU" sz="2800" dirty="0"/>
              <a:t>Üzenetek a </a:t>
            </a:r>
            <a:r>
              <a:rPr lang="hu-HU" sz="2800" dirty="0" smtClean="0"/>
              <a:t>gyakorlatban:</a:t>
            </a:r>
          </a:p>
          <a:p>
            <a:pPr lvl="0"/>
            <a:endParaRPr lang="hu-HU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Aszinkron </a:t>
            </a:r>
            <a:r>
              <a:rPr lang="hu-HU" sz="2800" dirty="0"/>
              <a:t>és szinkron üzenetküldéses </a:t>
            </a:r>
            <a:r>
              <a:rPr lang="hu-HU" sz="2800" dirty="0" smtClean="0"/>
              <a:t>rendszer.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hu-HU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Hétköznapi </a:t>
            </a:r>
            <a:r>
              <a:rPr lang="hu-HU" sz="2800" dirty="0"/>
              <a:t>modell </a:t>
            </a:r>
            <a:r>
              <a:rPr lang="hu-HU" sz="2800" dirty="0">
                <a:sym typeface="Wingdings" panose="05000000000000000000" pitchFamily="2" charset="2"/>
              </a:rPr>
              <a:t> aszinkron megközelítés </a:t>
            </a:r>
            <a:r>
              <a:rPr lang="hu-HU" sz="2800" dirty="0" smtClean="0">
                <a:sym typeface="Wingdings" panose="05000000000000000000" pitchFamily="2" charset="2"/>
              </a:rPr>
              <a:t>jellemzi.</a:t>
            </a:r>
          </a:p>
          <a:p>
            <a:pPr lvl="0"/>
            <a:endParaRPr lang="hu-HU" sz="2800" dirty="0" smtClean="0">
              <a:sym typeface="Wingdings" panose="05000000000000000000" pitchFamily="2" charset="2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800" dirty="0" smtClean="0">
                <a:sym typeface="Wingdings" panose="05000000000000000000" pitchFamily="2" charset="2"/>
              </a:rPr>
              <a:t>Gyakorlati</a:t>
            </a:r>
            <a:r>
              <a:rPr lang="hu-HU" sz="2800" dirty="0">
                <a:sym typeface="Wingdings" panose="05000000000000000000" pitchFamily="2" charset="2"/>
              </a:rPr>
              <a:t>, megvalósítási okokból a programnyelvek többnyire a szinkron üzenetküldéses modellen alapulnak</a:t>
            </a:r>
            <a:r>
              <a:rPr lang="hu-HU" sz="2800" dirty="0" smtClean="0">
                <a:sym typeface="Wingdings" panose="05000000000000000000" pitchFamily="2" charset="2"/>
              </a:rPr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3090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AZ OSZTÁLY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968552"/>
          </a:xfrm>
        </p:spPr>
        <p:txBody>
          <a:bodyPr/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 valódi világban is gyakran sok objektummal </a:t>
            </a:r>
            <a:r>
              <a:rPr lang="hu-HU" sz="2400" dirty="0" smtClean="0"/>
              <a:t>találkozunk </a:t>
            </a:r>
            <a:r>
              <a:rPr lang="hu-HU" sz="2400" dirty="0"/>
              <a:t>ugyanabból a fajtából.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Pl</a:t>
            </a:r>
            <a:r>
              <a:rPr lang="hu-HU" sz="2400" dirty="0"/>
              <a:t>.: Egy bicikli sok más biciklire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/>
              <a:t>i</a:t>
            </a:r>
            <a:r>
              <a:rPr lang="hu-HU" sz="2400" dirty="0" smtClean="0"/>
              <a:t>s hasonlít</a:t>
            </a:r>
            <a:r>
              <a:rPr lang="hu-HU" sz="2400" dirty="0"/>
              <a:t>, tehát </a:t>
            </a:r>
            <a:r>
              <a:rPr lang="hu-HU" sz="2400" dirty="0" smtClean="0"/>
              <a:t>az „én biciklim”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a Bicikli </a:t>
            </a:r>
            <a:r>
              <a:rPr lang="hu-HU" sz="2400" dirty="0"/>
              <a:t>osztály egy példánya</a:t>
            </a:r>
            <a:r>
              <a:rPr lang="hu-HU" sz="2400" dirty="0" smtClean="0"/>
              <a:t>.</a:t>
            </a:r>
          </a:p>
          <a:p>
            <a:pPr marL="342000" lvl="0" indent="0">
              <a:buClrTx/>
              <a:buNone/>
            </a:pPr>
            <a:endParaRPr lang="hu-HU" sz="24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b="1" dirty="0"/>
              <a:t>Osztályozásnak</a:t>
            </a:r>
            <a:r>
              <a:rPr lang="hu-HU" sz="2400" dirty="0"/>
              <a:t> nevezzük </a:t>
            </a:r>
            <a:r>
              <a:rPr lang="hu-HU" sz="2400" dirty="0" smtClean="0"/>
              <a:t>azt </a:t>
            </a:r>
          </a:p>
          <a:p>
            <a:pPr marL="342000" lvl="0" indent="0">
              <a:buClrTx/>
              <a:buNone/>
            </a:pPr>
            <a:r>
              <a:rPr lang="hu-HU" sz="2400" dirty="0" smtClean="0"/>
              <a:t>a folyamatot</a:t>
            </a:r>
            <a:r>
              <a:rPr lang="hu-HU" sz="2400" dirty="0"/>
              <a:t>, amelynek során a hasonló objektumokat közös csoportba, más néven osztályokban soroljuk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24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 smtClean="0"/>
              <a:t>Az </a:t>
            </a:r>
            <a:r>
              <a:rPr lang="hu-HU" sz="2400" b="1" dirty="0"/>
              <a:t>osztály</a:t>
            </a:r>
            <a:r>
              <a:rPr lang="hu-HU" sz="2400" dirty="0"/>
              <a:t> tehát bizonyos fajta objektumok </a:t>
            </a:r>
            <a:r>
              <a:rPr lang="hu-HU" sz="2400" b="1" dirty="0"/>
              <a:t>közös</a:t>
            </a:r>
            <a:r>
              <a:rPr lang="hu-HU" sz="2400" dirty="0"/>
              <a:t> </a:t>
            </a:r>
            <a:r>
              <a:rPr lang="hu-HU" sz="2400" b="1" dirty="0"/>
              <a:t>változóit</a:t>
            </a:r>
            <a:r>
              <a:rPr lang="hu-HU" sz="2400" dirty="0"/>
              <a:t> és </a:t>
            </a:r>
            <a:r>
              <a:rPr lang="hu-HU" sz="2400" b="1" dirty="0"/>
              <a:t>metódusait</a:t>
            </a:r>
            <a:r>
              <a:rPr lang="hu-HU" sz="2400" dirty="0"/>
              <a:t> leíró tervrajz.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2204864"/>
            <a:ext cx="3718560" cy="235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10270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- </a:t>
            </a:r>
            <a:r>
              <a:rPr lang="hu-HU" sz="4000" dirty="0"/>
              <a:t>AZ OSZTÁLY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/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Nem csak az objektumoknak lehetnek adattagjai vagy metódusai, hanem az osztálynak is. </a:t>
            </a:r>
            <a:r>
              <a:rPr lang="hu-HU" sz="2400" dirty="0" smtClean="0"/>
              <a:t>Ezeket </a:t>
            </a:r>
            <a:r>
              <a:rPr lang="hu-HU" sz="2400" b="1" dirty="0" smtClean="0"/>
              <a:t>osztályváltozóknak / osztálymetódusoknak</a:t>
            </a:r>
            <a:r>
              <a:rPr lang="hu-HU" sz="2400" dirty="0" smtClean="0"/>
              <a:t> </a:t>
            </a:r>
            <a:r>
              <a:rPr lang="hu-HU" sz="2400" dirty="0"/>
              <a:t>nevezzük. (</a:t>
            </a:r>
            <a:r>
              <a:rPr lang="hu-HU" sz="2400" b="1" dirty="0" smtClean="0"/>
              <a:t>statikus változók / metódusok</a:t>
            </a:r>
            <a:r>
              <a:rPr lang="hu-HU" sz="2400" dirty="0" smtClean="0"/>
              <a:t>)</a:t>
            </a:r>
          </a:p>
          <a:p>
            <a:pPr marL="0" lvl="0" indent="0">
              <a:buClrTx/>
              <a:buNone/>
            </a:pPr>
            <a:endParaRPr lang="hu-HU" sz="12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Pl.: Tegyük fel, hogy minden bicikli azonos sebességfokozattal fog rendelkezni. Ekkor célszerű ezt egy statikus változóban eltárolni, ami osztály szinten lesz érvényes</a:t>
            </a:r>
            <a:r>
              <a:rPr lang="hu-HU" sz="2400" dirty="0" smtClean="0"/>
              <a:t>. Az osztályszintű változó az osztályon létezik, nem a példányokban, objektumokban.</a:t>
            </a:r>
            <a:endParaRPr lang="hu-HU" sz="2400" dirty="0" smtClean="0"/>
          </a:p>
          <a:p>
            <a:pPr marL="0" lvl="0" indent="0">
              <a:buClrTx/>
              <a:buNone/>
            </a:pPr>
            <a:endParaRPr lang="hu-HU" sz="12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osztályok használatának az előnye az </a:t>
            </a:r>
            <a:r>
              <a:rPr lang="hu-HU" sz="2400" b="1" dirty="0"/>
              <a:t>újrafelhasználhatóság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22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82278"/>
            <a:ext cx="8064896" cy="714474"/>
          </a:xfrm>
        </p:spPr>
        <p:txBody>
          <a:bodyPr/>
          <a:lstStyle/>
          <a:p>
            <a:pPr algn="ctr"/>
            <a:r>
              <a:rPr lang="hu-HU" sz="4000" dirty="0" smtClean="0"/>
              <a:t>OOP – AZ ÖRÖKLŐDÉS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968552"/>
          </a:xfrm>
        </p:spPr>
        <p:txBody>
          <a:bodyPr/>
          <a:lstStyle/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objektumorientált rendszerekben egyes objektumok között további összefüggéseket figyelhetünk meg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24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Bizonyos feltételeknek megfelelő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objektumok </a:t>
            </a:r>
            <a:r>
              <a:rPr lang="hu-HU" sz="2400" dirty="0"/>
              <a:t>egy másik osztályba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sorolhatók</a:t>
            </a:r>
            <a:r>
              <a:rPr lang="hu-HU" sz="2400" dirty="0"/>
              <a:t>.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Pl</a:t>
            </a:r>
            <a:r>
              <a:rPr lang="hu-HU" sz="2400" dirty="0"/>
              <a:t>.: a városi bicikli a bicikli egy </a:t>
            </a:r>
            <a:endParaRPr lang="hu-HU" sz="2400" dirty="0" smtClean="0"/>
          </a:p>
          <a:p>
            <a:pPr marL="342000" lvl="0" indent="0">
              <a:buClrTx/>
              <a:buNone/>
            </a:pPr>
            <a:r>
              <a:rPr lang="hu-HU" sz="2400" dirty="0" smtClean="0"/>
              <a:t>speciális </a:t>
            </a:r>
            <a:r>
              <a:rPr lang="hu-HU" sz="2400" dirty="0"/>
              <a:t>fajtája</a:t>
            </a:r>
            <a:r>
              <a:rPr lang="hu-HU" sz="2400" dirty="0" smtClean="0"/>
              <a:t>.</a:t>
            </a:r>
          </a:p>
          <a:p>
            <a:pPr marL="0" lvl="0" indent="0">
              <a:buClrTx/>
              <a:buNone/>
            </a:pPr>
            <a:endParaRPr lang="hu-HU" sz="2400" dirty="0"/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hu-HU" sz="2400" dirty="0"/>
              <a:t>Az </a:t>
            </a:r>
            <a:r>
              <a:rPr lang="hu-HU" sz="2400" dirty="0" err="1"/>
              <a:t>OOP-ben</a:t>
            </a:r>
            <a:r>
              <a:rPr lang="hu-HU" sz="2400" dirty="0"/>
              <a:t> az örökölt tulajdonságú osztályokat a szülő osztály (ősosztály) </a:t>
            </a:r>
            <a:r>
              <a:rPr lang="hu-HU" sz="2400" b="1" dirty="0"/>
              <a:t>leszármazottjainak</a:t>
            </a:r>
            <a:r>
              <a:rPr lang="hu-HU" sz="2400" dirty="0"/>
              <a:t> nevezzük.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Tartalom hely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365948" y="2988538"/>
            <a:ext cx="3238500" cy="231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6623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4921</TotalTime>
  <Words>2547</Words>
  <Application>Microsoft Office PowerPoint</Application>
  <PresentationFormat>Diavetítés a képernyőre (4:3 oldalarány)</PresentationFormat>
  <Paragraphs>324</Paragraphs>
  <Slides>44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49" baseType="lpstr">
      <vt:lpstr>Arial</vt:lpstr>
      <vt:lpstr>Calibri</vt:lpstr>
      <vt:lpstr>Courier New</vt:lpstr>
      <vt:lpstr>Wingdings</vt:lpstr>
      <vt:lpstr>Fényes</vt:lpstr>
      <vt:lpstr>Java alkalmazások </vt:lpstr>
      <vt:lpstr>OOP - AZ OBJEKTUM</vt:lpstr>
      <vt:lpstr>OOP - AZ OBJEKTUM</vt:lpstr>
      <vt:lpstr>OOP - AZ OBJEKTUM</vt:lpstr>
      <vt:lpstr>OOP - AZ ÜZENET</vt:lpstr>
      <vt:lpstr>OOP - AZ ÜZENET</vt:lpstr>
      <vt:lpstr>OOP - AZ OSZTÁLY</vt:lpstr>
      <vt:lpstr>OOP - AZ OSZTÁLY</vt:lpstr>
      <vt:lpstr>OOP – AZ ÖRÖKLŐDÉS</vt:lpstr>
      <vt:lpstr>OOP - AZ ÖRÖKLŐDÉS</vt:lpstr>
      <vt:lpstr>OOP - OSZTÁLY INTERFÉSZE</vt:lpstr>
      <vt:lpstr>OOP - JAVA INTERFÉSZ</vt:lpstr>
      <vt:lpstr>OBJEKTUMOK HASZNÁLATA</vt:lpstr>
      <vt:lpstr>OBJEKTUMOK HASZNÁLATA</vt:lpstr>
      <vt:lpstr>A SZEMÉTGYŰJTŐ</vt:lpstr>
      <vt:lpstr>A SZEMÉTGYŰJTŐ</vt:lpstr>
      <vt:lpstr>OSZTÁLY LÉTREHOZÁSA</vt:lpstr>
      <vt:lpstr>OSZTÁLY LÉTREHOZÁSA</vt:lpstr>
      <vt:lpstr>OSZTÁLY LÉTREHOZÁSA</vt:lpstr>
      <vt:lpstr>ADATTAGOK DEKLARÁCIÓJA</vt:lpstr>
      <vt:lpstr>METÓDUSOK DEKLARÁCIÓJA</vt:lpstr>
      <vt:lpstr>KONSTRUKTOR</vt:lpstr>
      <vt:lpstr>BEÁGYAZOTT OSZTÁLYOK</vt:lpstr>
      <vt:lpstr>BEÁGYAZOTT OSZTÁLYOK</vt:lpstr>
      <vt:lpstr>ÖRÖKLŐDÉS</vt:lpstr>
      <vt:lpstr>ÖRÖKLŐDÉS</vt:lpstr>
      <vt:lpstr>ÖRÖKLŐDÉS – METÓDUSOK FELÜLÍRÁSA ÉS ELREJTÉSE</vt:lpstr>
      <vt:lpstr>ÖRÖKLŐDÉS – METÓDUSOK FELÜLÍRÁSA ÉS ELREJTÉSE</vt:lpstr>
      <vt:lpstr>ÖRÖKLŐDÉS – METÓDUSOK FELÜLÍRÁSA ÉS ELREJTÉSE</vt:lpstr>
      <vt:lpstr>ÖRÖKLŐDÉS – TAGVÁLTOZÓK ELREJTÉSE</vt:lpstr>
      <vt:lpstr>ÖRÖKLŐDÉS – AZ OBJECT OSZTÁLY METÓDUSAI</vt:lpstr>
      <vt:lpstr>ÖRÖKLŐDÉS – VÉGLEGES OSZTÁLYOK ÉS METÓDUSOK</vt:lpstr>
      <vt:lpstr>INTERFÉSZ (INTERFACE)</vt:lpstr>
      <vt:lpstr>INTERFÉSZ (INTERFACE)</vt:lpstr>
      <vt:lpstr>INTERFÉSZ DEFINIÁLÁSA</vt:lpstr>
      <vt:lpstr>INTERFÉSZ IMPLEMENTÁLÁSA</vt:lpstr>
      <vt:lpstr>INTERFACE TÍPUSKÉNT VALÓ HASZNÁLATA</vt:lpstr>
      <vt:lpstr>OSZTÁLYOKRA NÉHÁNY PÉLDA</vt:lpstr>
      <vt:lpstr>TAGVÁLTOZÓKRA NÉHÁNY PÉLDA</vt:lpstr>
      <vt:lpstr>METÓDUSOKHOZ NÉHÁNY PÉLDA</vt:lpstr>
      <vt:lpstr>KONSTRUKTOR LÉTREHOZÁSA - PÉLDA</vt:lpstr>
      <vt:lpstr>KONSTRUKTOR PÉLDA – SINGLETON TERVEZÉSI MINTA</vt:lpstr>
      <vt:lpstr>ÉRDEKESSÉG - GETCLASS() METÓDUS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319</cp:revision>
  <dcterms:created xsi:type="dcterms:W3CDTF">2009-02-11T17:31:50Z</dcterms:created>
  <dcterms:modified xsi:type="dcterms:W3CDTF">2017-09-27T22:58:35Z</dcterms:modified>
</cp:coreProperties>
</file>