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42"/>
  </p:notesMasterIdLst>
  <p:sldIdLst>
    <p:sldId id="256" r:id="rId2"/>
    <p:sldId id="290" r:id="rId3"/>
    <p:sldId id="292" r:id="rId4"/>
    <p:sldId id="293" r:id="rId5"/>
    <p:sldId id="295" r:id="rId6"/>
    <p:sldId id="296" r:id="rId7"/>
    <p:sldId id="351" r:id="rId8"/>
    <p:sldId id="297" r:id="rId9"/>
    <p:sldId id="301" r:id="rId10"/>
    <p:sldId id="302" r:id="rId11"/>
    <p:sldId id="304" r:id="rId12"/>
    <p:sldId id="306" r:id="rId13"/>
    <p:sldId id="309" r:id="rId14"/>
    <p:sldId id="310" r:id="rId15"/>
    <p:sldId id="311" r:id="rId16"/>
    <p:sldId id="312" r:id="rId17"/>
    <p:sldId id="315" r:id="rId18"/>
    <p:sldId id="316" r:id="rId19"/>
    <p:sldId id="317" r:id="rId20"/>
    <p:sldId id="319" r:id="rId21"/>
    <p:sldId id="321" r:id="rId22"/>
    <p:sldId id="323" r:id="rId23"/>
    <p:sldId id="324" r:id="rId24"/>
    <p:sldId id="325" r:id="rId25"/>
    <p:sldId id="327" r:id="rId26"/>
    <p:sldId id="328" r:id="rId27"/>
    <p:sldId id="330" r:id="rId28"/>
    <p:sldId id="332" r:id="rId29"/>
    <p:sldId id="352" r:id="rId30"/>
    <p:sldId id="336" r:id="rId31"/>
    <p:sldId id="353" r:id="rId32"/>
    <p:sldId id="335" r:id="rId33"/>
    <p:sldId id="337" r:id="rId34"/>
    <p:sldId id="339" r:id="rId35"/>
    <p:sldId id="341" r:id="rId36"/>
    <p:sldId id="342" r:id="rId37"/>
    <p:sldId id="344" r:id="rId38"/>
    <p:sldId id="354" r:id="rId39"/>
    <p:sldId id="348" r:id="rId40"/>
    <p:sldId id="350" r:id="rId4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3" autoAdjust="0"/>
    <p:restoredTop sz="94660"/>
  </p:normalViewPr>
  <p:slideViewPr>
    <p:cSldViewPr>
      <p:cViewPr varScale="1">
        <p:scale>
          <a:sx n="89" d="100"/>
          <a:sy n="89" d="100"/>
        </p:scale>
        <p:origin x="979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596F7-16AD-4CB9-9ACF-DABC4A5527DC}" type="datetimeFigureOut">
              <a:rPr lang="hu-HU" smtClean="0"/>
              <a:t>2017.10.04.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9AE2B-77F1-41B1-80EA-B0100AA1A1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529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247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hu-HU" altLang="en-US"/>
              <a:t>Mintacím szerkesztése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hu-HU" altLang="en-US"/>
              <a:t>Alcím mintájának szerkesztése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3102AE-66F8-467A-BE4B-DBC558D0E58F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973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AAEC2-16FB-4787-BBED-0DCE1E3FA222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EF429-DDE8-4457-A6CE-6C78237158AA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EEF68-550B-4D1C-86C2-797CFFD9A36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81D94-02F3-4E5D-B519-75BD5212429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F2BA5-D207-4267-8688-20667E8A6A30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14348-338D-406C-ABE5-EBCBB0D5D90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59894-5D3C-4419-8C54-A0D1BC59F6E3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04B30-6BB2-4266-97DD-7E083C4D4F0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B70B0-BC41-4461-84B4-7827CEC131C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3976C-B35B-4590-AE90-80648B56022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Mintacím szerkesztése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Mintaszöveg szerkesztése</a:t>
            </a:r>
          </a:p>
          <a:p>
            <a:pPr lvl="1"/>
            <a:r>
              <a:rPr lang="hu-HU" altLang="en-US" smtClean="0"/>
              <a:t>Második szint</a:t>
            </a:r>
          </a:p>
          <a:p>
            <a:pPr lvl="2"/>
            <a:r>
              <a:rPr lang="hu-HU" altLang="en-US" smtClean="0"/>
              <a:t>Harmadik szint</a:t>
            </a:r>
          </a:p>
          <a:p>
            <a:pPr lvl="3"/>
            <a:r>
              <a:rPr lang="hu-HU" altLang="en-US" smtClean="0"/>
              <a:t>Negyedik szint</a:t>
            </a:r>
          </a:p>
          <a:p>
            <a:pPr lvl="4"/>
            <a:r>
              <a:rPr lang="hu-HU" altLang="en-US" smtClean="0"/>
              <a:t>Ötödik szint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hu-HU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hu-HU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ED1D5EB-FA72-4A25-AB49-7B0DBC75F570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Java alkalmazások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zövegdoboz 1"/>
          <p:cNvSpPr txBox="1"/>
          <p:nvPr/>
        </p:nvSpPr>
        <p:spPr>
          <a:xfrm>
            <a:off x="4427984" y="3140968"/>
            <a:ext cx="2736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</a:t>
            </a:r>
            <a:r>
              <a:rPr lang="hu-H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Előadás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543800" cy="79695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GYŰJTEMÉNYEK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760640"/>
          </a:xfrm>
        </p:spPr>
        <p:txBody>
          <a:bodyPr>
            <a:normAutofit fontScale="70000" lnSpcReduction="20000"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3400" dirty="0">
                <a:cs typeface="Courier New" panose="02070309020205020404" pitchFamily="49" charset="0"/>
              </a:rPr>
              <a:t>A gyűjtemény interface-ek különböző típusú </a:t>
            </a:r>
            <a:r>
              <a:rPr lang="hu-HU" sz="3400" dirty="0" smtClean="0">
                <a:cs typeface="Courier New" panose="02070309020205020404" pitchFamily="49" charset="0"/>
              </a:rPr>
              <a:t>gyűjtemények </a:t>
            </a:r>
            <a:r>
              <a:rPr lang="hu-HU" sz="3400" dirty="0">
                <a:cs typeface="Courier New" panose="02070309020205020404" pitchFamily="49" charset="0"/>
              </a:rPr>
              <a:t>leírását teszik lehetővé, amint az alábbi ábra mutatja</a:t>
            </a:r>
            <a:r>
              <a:rPr lang="hu-HU" sz="3400" dirty="0" smtClean="0"/>
              <a:t>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hu-HU" sz="11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3400" dirty="0"/>
              <a:t>Egységes kezelést nyújtanak</a:t>
            </a:r>
            <a:r>
              <a:rPr lang="hu-HU" sz="3400" dirty="0" smtClean="0"/>
              <a:t>.</a:t>
            </a:r>
          </a:p>
          <a:p>
            <a:pPr marL="0" indent="0">
              <a:buClrTx/>
              <a:buNone/>
            </a:pPr>
            <a:endParaRPr lang="hu-HU" sz="3400" dirty="0"/>
          </a:p>
          <a:p>
            <a:pPr marL="0" indent="0">
              <a:buNone/>
            </a:pPr>
            <a:endParaRPr lang="hu-HU" sz="3100" dirty="0" smtClean="0"/>
          </a:p>
          <a:p>
            <a:pPr marL="0" indent="0">
              <a:buNone/>
            </a:pPr>
            <a:endParaRPr lang="hu-HU" sz="3100" dirty="0"/>
          </a:p>
          <a:p>
            <a:pPr marL="0" indent="0">
              <a:buNone/>
            </a:pPr>
            <a:endParaRPr lang="hu-HU" sz="31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endParaRPr lang="hu-HU" sz="31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endParaRPr lang="hu-HU" sz="31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3400" dirty="0" smtClean="0"/>
              <a:t>A </a:t>
            </a:r>
            <a:r>
              <a:rPr lang="hu-HU" sz="3400" dirty="0"/>
              <a:t>gyűjtemény </a:t>
            </a:r>
            <a:r>
              <a:rPr lang="hu-HU" sz="3400" dirty="0" err="1"/>
              <a:t>interface-ek</a:t>
            </a:r>
            <a:r>
              <a:rPr lang="hu-HU" sz="3400" dirty="0"/>
              <a:t> általános, generikus típus paraméterrel dolgoznak</a:t>
            </a:r>
            <a:r>
              <a:rPr lang="hu-HU" sz="3400" dirty="0" smtClean="0"/>
              <a:t>.</a:t>
            </a:r>
          </a:p>
          <a:p>
            <a:pPr marL="0" indent="0">
              <a:buClrTx/>
              <a:buNone/>
            </a:pPr>
            <a:endParaRPr lang="hu-HU" sz="1100" dirty="0"/>
          </a:p>
          <a:p>
            <a:pPr marL="0" indent="0">
              <a:buClrTx/>
              <a:buNone/>
            </a:pPr>
            <a:r>
              <a:rPr lang="hu-HU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hu-HU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</a:t>
            </a:r>
            <a:r>
              <a:rPr lang="hu-HU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&lt;E&gt; </a:t>
            </a:r>
            <a:r>
              <a:rPr lang="hu-HU" sz="3400" dirty="0" smtClean="0"/>
              <a:t>…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hu-HU" sz="11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3400" dirty="0"/>
              <a:t>Az </a:t>
            </a:r>
            <a:r>
              <a:rPr lang="hu-HU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&lt;E&gt;</a:t>
            </a:r>
            <a:r>
              <a:rPr lang="hu-HU" sz="3400" dirty="0"/>
              <a:t> szintaxis azt jelenti, hogy az </a:t>
            </a:r>
            <a:r>
              <a:rPr lang="hu-HU" sz="3400" dirty="0" err="1"/>
              <a:t>interface</a:t>
            </a:r>
            <a:r>
              <a:rPr lang="hu-HU" sz="3400" dirty="0"/>
              <a:t> általános típussal működik. Az E helyén meg kell határozni, hogy milyen típusú objektumot tartalmaz a gyűjtemény.</a:t>
            </a:r>
          </a:p>
          <a:p>
            <a:pPr marL="0" indent="0">
              <a:buNone/>
            </a:pPr>
            <a:endParaRPr lang="hu-HU" sz="3100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928" y="2708920"/>
            <a:ext cx="5036344" cy="1550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77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43800" cy="714474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GYŰJTEMÉNYEK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72608"/>
          </a:xfrm>
        </p:spPr>
        <p:txBody>
          <a:bodyPr>
            <a:no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b="1" dirty="0" err="1"/>
              <a:t>Collection</a:t>
            </a:r>
            <a:r>
              <a:rPr lang="hu-HU" sz="2000" dirty="0"/>
              <a:t>: ez a gyűjtemény hierarchia gyökere. Akkor érdemes választani, ha a lehető legnagyobb rugalmasságra van szükség. A gyűjtemények néhány típusa engedélyezi az elemek duplikálását, a többi pedig nem. A gyűjtemények néhány típusa rendezett, a többi nem</a:t>
            </a:r>
            <a:r>
              <a:rPr lang="hu-HU" sz="2000" dirty="0" smtClean="0"/>
              <a:t>.</a:t>
            </a:r>
          </a:p>
          <a:p>
            <a:pPr marL="0" indent="0">
              <a:buClrTx/>
              <a:buNone/>
            </a:pPr>
            <a:endParaRPr lang="hu-HU" sz="800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000" b="1" dirty="0"/>
              <a:t>Set</a:t>
            </a:r>
            <a:r>
              <a:rPr lang="hu-HU" sz="2000" dirty="0"/>
              <a:t>: Nem tartalmazhat duplikált elemeket. Halmaz tárolásra alkalmas, pl.: futó </a:t>
            </a:r>
            <a:r>
              <a:rPr lang="hu-HU" sz="2000" dirty="0" err="1"/>
              <a:t>processzek</a:t>
            </a:r>
            <a:r>
              <a:rPr lang="hu-HU" sz="2000" dirty="0"/>
              <a:t> halmaza.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hu-HU" sz="2000" b="1" dirty="0" err="1"/>
              <a:t>SortedSet</a:t>
            </a:r>
            <a:r>
              <a:rPr lang="hu-HU" sz="2000" dirty="0"/>
              <a:t>: rendezett verziója a </a:t>
            </a:r>
            <a:r>
              <a:rPr lang="hu-HU" sz="2000" dirty="0" err="1" smtClean="0"/>
              <a:t>Set-nek</a:t>
            </a:r>
            <a:endParaRPr lang="hu-HU" sz="2000" dirty="0" smtClean="0"/>
          </a:p>
          <a:p>
            <a:pPr marL="693737" lvl="2" indent="0">
              <a:buClrTx/>
              <a:buNone/>
            </a:pPr>
            <a:endParaRPr lang="hu-HU" sz="800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000" b="1" dirty="0"/>
              <a:t>List</a:t>
            </a:r>
            <a:r>
              <a:rPr lang="hu-HU" sz="2000" dirty="0"/>
              <a:t>: rendezett, tartalmazhat duplikált elemeket. Indexelhető</a:t>
            </a:r>
            <a:r>
              <a:rPr lang="hu-HU" sz="2000" dirty="0" smtClean="0"/>
              <a:t>.</a:t>
            </a:r>
          </a:p>
          <a:p>
            <a:pPr marL="344487" lvl="1" indent="0">
              <a:buClrTx/>
              <a:buNone/>
            </a:pPr>
            <a:endParaRPr lang="hu-HU" sz="800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000" b="1" dirty="0" err="1"/>
              <a:t>Queue</a:t>
            </a:r>
            <a:r>
              <a:rPr lang="hu-HU" sz="2000" dirty="0"/>
              <a:t>: feldolgozásra váró elemeket szoktak benne tárolni, beszúrási, kivételi és megtekintési műveletek, </a:t>
            </a:r>
            <a:r>
              <a:rPr lang="hu-HU" sz="2000" dirty="0" smtClean="0"/>
              <a:t>FIFO</a:t>
            </a:r>
          </a:p>
          <a:p>
            <a:pPr marL="344487" lvl="1" indent="0">
              <a:buClrTx/>
              <a:buNone/>
            </a:pPr>
            <a:endParaRPr lang="hu-HU" sz="8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b="1" dirty="0"/>
              <a:t>Map</a:t>
            </a:r>
            <a:r>
              <a:rPr lang="hu-HU" sz="2000" dirty="0"/>
              <a:t>: nem </a:t>
            </a:r>
            <a:r>
              <a:rPr lang="hu-HU" sz="2000" b="1" dirty="0" err="1">
                <a:cs typeface="Courier New" panose="02070309020205020404" pitchFamily="49" charset="0"/>
              </a:rPr>
              <a:t>Collection</a:t>
            </a:r>
            <a:r>
              <a:rPr lang="hu-HU" sz="2000" dirty="0" err="1"/>
              <a:t>-től</a:t>
            </a:r>
            <a:r>
              <a:rPr lang="hu-HU" sz="2000" dirty="0"/>
              <a:t> leszármazott. Kulcsokat értékekké képezi le. A leképezések nem tartalmazhatnak duplikált kulcsokat. Minden egyes kulcs legfeljebb egy értéket tud leképezni, azaz kulcs-érték párokat tárol.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000" b="1" dirty="0" err="1"/>
              <a:t>SortedMap</a:t>
            </a:r>
            <a:r>
              <a:rPr lang="hu-HU" sz="2000" dirty="0"/>
              <a:t>: rendezett verziója a </a:t>
            </a:r>
            <a:r>
              <a:rPr lang="hu-HU" sz="2000" dirty="0" err="1"/>
              <a:t>Map-nek</a:t>
            </a:r>
            <a:r>
              <a:rPr lang="hu-HU" sz="2000" dirty="0"/>
              <a:t>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3592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677472" cy="720080"/>
          </a:xfrm>
        </p:spPr>
        <p:txBody>
          <a:bodyPr/>
          <a:lstStyle/>
          <a:p>
            <a:r>
              <a:rPr lang="hu-HU" dirty="0" smtClean="0"/>
              <a:t>A GYŰJTEMÉNYEK BEJÁRÁSA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6093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400" b="1" dirty="0" err="1" smtClean="0"/>
              <a:t>For-each</a:t>
            </a:r>
            <a:r>
              <a:rPr lang="hu-HU" sz="1400" b="1" dirty="0" smtClean="0"/>
              <a:t> </a:t>
            </a:r>
            <a:r>
              <a:rPr lang="hu-HU" sz="1400" b="1" dirty="0"/>
              <a:t>ciklus</a:t>
            </a:r>
            <a:r>
              <a:rPr lang="hu-HU" sz="1400" b="1" dirty="0" smtClean="0"/>
              <a:t>:</a:t>
            </a:r>
          </a:p>
          <a:p>
            <a:pPr marL="0" indent="0">
              <a:buNone/>
            </a:pPr>
            <a:endParaRPr lang="hu-HU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collection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77190" lvl="1" indent="0">
              <a:buNone/>
            </a:pP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hu-HU" sz="800" b="1" dirty="0"/>
          </a:p>
          <a:p>
            <a:pPr marL="0" indent="0">
              <a:buNone/>
            </a:pPr>
            <a:r>
              <a:rPr lang="hu-HU" sz="1400" b="1" dirty="0" err="1" smtClean="0"/>
              <a:t>Iterátorok</a:t>
            </a:r>
            <a:r>
              <a:rPr lang="hu-HU" sz="1400" dirty="0"/>
              <a:t>:</a:t>
            </a:r>
          </a:p>
          <a:p>
            <a:r>
              <a:rPr lang="hu-HU" sz="1400" dirty="0"/>
              <a:t>Az </a:t>
            </a:r>
            <a:r>
              <a:rPr lang="hu-HU" sz="1400" dirty="0" err="1"/>
              <a:t>iterátor</a:t>
            </a:r>
            <a:r>
              <a:rPr lang="hu-HU" sz="1400" dirty="0"/>
              <a:t> egy olyan objektum, </a:t>
            </a:r>
            <a:r>
              <a:rPr lang="hu-HU" sz="1400" dirty="0" smtClean="0"/>
              <a:t>amely </a:t>
            </a:r>
            <a:r>
              <a:rPr lang="hu-HU" sz="1400" dirty="0"/>
              <a:t>megengedi, hogy bejárjuk a gyűjteményt és eltávolítsuk az elemeket a gyűjteményből, ha akarjuk.</a:t>
            </a:r>
          </a:p>
          <a:p>
            <a:r>
              <a:rPr lang="hu-HU" sz="1400" dirty="0"/>
              <a:t>Érdemes használni, ha törölni akarunk a bejárás közben, elemcserére vagy </a:t>
            </a:r>
            <a:r>
              <a:rPr lang="hu-HU" sz="1400" dirty="0" smtClean="0"/>
              <a:t>egyszerre többféle  </a:t>
            </a:r>
            <a:r>
              <a:rPr lang="hu-HU" sz="1400" dirty="0"/>
              <a:t>bejárásra van szükség</a:t>
            </a:r>
            <a:r>
              <a:rPr lang="hu-HU" sz="1400" dirty="0" smtClean="0"/>
              <a:t>.</a:t>
            </a:r>
          </a:p>
          <a:p>
            <a:pPr marL="0" indent="0">
              <a:buNone/>
            </a:pPr>
            <a:endParaRPr lang="hu-HU" sz="800" dirty="0" smtClean="0"/>
          </a:p>
          <a:p>
            <a:pPr marL="0" indent="0">
              <a:buNone/>
            </a:pP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&lt;E&gt; {</a:t>
            </a:r>
          </a:p>
          <a:p>
            <a:pPr marL="377190" lvl="1" indent="0">
              <a:buNone/>
            </a:pP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hasNext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77190" lvl="1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E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77190" lvl="1" indent="0">
              <a:buNone/>
            </a:pP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filter(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c) {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 =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c.iterator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i.hasNext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 ) {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(!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i.next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())) {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i.remove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hu-HU" sz="1400" dirty="0"/>
              <a:t>Ez  az  egyszerű  kis  kódrészlet  sokoldalú,   ami  azt  jelenti,   hogy   működik  bármely  </a:t>
            </a:r>
            <a:r>
              <a:rPr lang="hu-HU" sz="1400" dirty="0" smtClean="0"/>
              <a:t>gyűjteményben</a:t>
            </a:r>
            <a:r>
              <a:rPr lang="hu-HU" sz="1400" dirty="0"/>
              <a:t>, kivétel nélkül minden implementációban. Ez a példa bemutatja, milyen </a:t>
            </a:r>
            <a:r>
              <a:rPr lang="hu-HU" sz="1400" dirty="0" smtClean="0"/>
              <a:t>könnyű sokoldalú algoritmust írni a Gyűjtemény keretrendszer segítségével</a:t>
            </a:r>
            <a:r>
              <a:rPr lang="hu-H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52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543800" cy="724942"/>
          </a:xfrm>
        </p:spPr>
        <p:txBody>
          <a:bodyPr/>
          <a:lstStyle/>
          <a:p>
            <a:pPr algn="ctr"/>
            <a:r>
              <a:rPr lang="hu-HU" dirty="0" smtClean="0"/>
              <a:t>A COLLECTION INTERFÉSZ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940" indent="0">
              <a:buNone/>
            </a:pPr>
            <a:r>
              <a:rPr lang="hu-HU" dirty="0"/>
              <a:t>A </a:t>
            </a:r>
            <a:r>
              <a:rPr lang="hu-HU" dirty="0" err="1"/>
              <a:t>Collection</a:t>
            </a:r>
            <a:r>
              <a:rPr lang="hu-HU" dirty="0"/>
              <a:t> </a:t>
            </a:r>
            <a:r>
              <a:rPr lang="hu-HU" dirty="0" smtClean="0"/>
              <a:t>interfész metódusai:</a:t>
            </a:r>
          </a:p>
          <a:p>
            <a:pPr marL="27940" indent="0">
              <a:buNone/>
            </a:pPr>
            <a:endParaRPr lang="hu-HU" sz="2000" dirty="0">
              <a:solidFill>
                <a:srgbClr val="002060"/>
              </a:solidFill>
              <a:cs typeface="Courier New" panose="02070309020205020404" pitchFamily="49" charset="0"/>
            </a:endParaRPr>
          </a:p>
          <a:p>
            <a:pPr marL="27940" indent="0">
              <a:buNone/>
            </a:pPr>
            <a:r>
              <a:rPr lang="hu-HU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hu-HU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27940" indent="0">
              <a:buNone/>
            </a:pP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 </a:t>
            </a:r>
            <a:r>
              <a:rPr lang="hu-HU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27940" indent="0">
              <a:buNone/>
            </a:pP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 </a:t>
            </a:r>
            <a:r>
              <a:rPr lang="hu-HU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contains</a:t>
            </a: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27940" indent="0">
              <a:buNone/>
            </a:pP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 add(E </a:t>
            </a:r>
            <a:r>
              <a:rPr lang="hu-HU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27940" indent="0">
              <a:buNone/>
            </a:pP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 </a:t>
            </a:r>
            <a:r>
              <a:rPr lang="hu-HU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27940" indent="0">
              <a:buNone/>
            </a:pPr>
            <a:r>
              <a:rPr lang="hu-HU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hu-HU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42578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719336"/>
          </a:xfrm>
        </p:spPr>
        <p:txBody>
          <a:bodyPr/>
          <a:lstStyle/>
          <a:p>
            <a:pPr algn="ctr"/>
            <a:r>
              <a:rPr lang="hu-HU" dirty="0" smtClean="0"/>
              <a:t>A COLLECTION INTERFÉSZ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200" dirty="0" smtClean="0">
                <a:cs typeface="Courier New" panose="02070309020205020404" pitchFamily="49" charset="0"/>
              </a:rPr>
              <a:t>A </a:t>
            </a:r>
            <a:r>
              <a:rPr lang="hu-HU" sz="2200" dirty="0">
                <a:cs typeface="Courier New" panose="02070309020205020404" pitchFamily="49" charset="0"/>
              </a:rPr>
              <a:t>tömeges metódusok nem egy </a:t>
            </a:r>
            <a:r>
              <a:rPr lang="hu-HU" sz="2200" dirty="0" smtClean="0">
                <a:cs typeface="Courier New" panose="02070309020205020404" pitchFamily="49" charset="0"/>
              </a:rPr>
              <a:t>az </a:t>
            </a:r>
            <a:r>
              <a:rPr lang="hu-HU" sz="2200" dirty="0">
                <a:cs typeface="Courier New" panose="02070309020205020404" pitchFamily="49" charset="0"/>
              </a:rPr>
              <a:t>egész gyűjteménnyel hajtanak végre </a:t>
            </a:r>
            <a:r>
              <a:rPr lang="hu-HU" sz="2200" dirty="0" smtClean="0">
                <a:cs typeface="Courier New" panose="02070309020205020404" pitchFamily="49" charset="0"/>
              </a:rPr>
              <a:t>műveleteket.</a:t>
            </a:r>
            <a:endParaRPr lang="hu-HU" sz="22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8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200" dirty="0" smtClean="0">
                <a:cs typeface="Courier New" panose="02070309020205020404" pitchFamily="49" charset="0"/>
              </a:rPr>
              <a:t>A </a:t>
            </a:r>
            <a:r>
              <a:rPr lang="hu-HU" sz="2200" dirty="0" err="1" smtClean="0">
                <a:cs typeface="Courier New" panose="02070309020205020404" pitchFamily="49" charset="0"/>
              </a:rPr>
              <a:t>Collection</a:t>
            </a:r>
            <a:r>
              <a:rPr lang="hu-HU" sz="2200" dirty="0" smtClean="0">
                <a:cs typeface="Courier New" panose="02070309020205020404" pitchFamily="49" charset="0"/>
              </a:rPr>
              <a:t> interfész tömeges metódusai:</a:t>
            </a:r>
          </a:p>
          <a:p>
            <a:pPr marL="0" indent="0"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200" b="1" dirty="0" err="1">
                <a:cs typeface="Courier New" panose="02070309020205020404" pitchFamily="49" charset="0"/>
              </a:rPr>
              <a:t>containsAll</a:t>
            </a:r>
            <a:r>
              <a:rPr lang="hu-HU" sz="2200" dirty="0">
                <a:cs typeface="Courier New" panose="02070309020205020404" pitchFamily="49" charset="0"/>
              </a:rPr>
              <a:t> – true a visszatérési érték, ha a cél gyűjtemény </a:t>
            </a:r>
            <a:r>
              <a:rPr lang="hu-HU" sz="2200" dirty="0" smtClean="0">
                <a:cs typeface="Courier New" panose="02070309020205020404" pitchFamily="49" charset="0"/>
              </a:rPr>
              <a:t>(üzenet címzettje) tartalmazza a </a:t>
            </a:r>
            <a:r>
              <a:rPr lang="hu-HU" sz="2200" dirty="0">
                <a:cs typeface="Courier New" panose="02070309020205020404" pitchFamily="49" charset="0"/>
              </a:rPr>
              <a:t>meghatározott </a:t>
            </a:r>
            <a:r>
              <a:rPr lang="hu-HU" sz="2200" dirty="0" smtClean="0">
                <a:cs typeface="Courier New" panose="02070309020205020404" pitchFamily="49" charset="0"/>
              </a:rPr>
              <a:t>gyűjtemény (paraméter) minden elemét.</a:t>
            </a:r>
          </a:p>
          <a:p>
            <a:pPr marL="344487" lvl="1" indent="0">
              <a:buClrTx/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200" b="1" dirty="0" err="1">
                <a:cs typeface="Courier New" panose="02070309020205020404" pitchFamily="49" charset="0"/>
              </a:rPr>
              <a:t>addAll</a:t>
            </a:r>
            <a:r>
              <a:rPr lang="hu-HU" sz="2200" dirty="0">
                <a:cs typeface="Courier New" panose="02070309020205020404" pitchFamily="49" charset="0"/>
              </a:rPr>
              <a:t> – </a:t>
            </a:r>
            <a:r>
              <a:rPr lang="hu-HU" sz="2200" dirty="0" smtClean="0">
                <a:cs typeface="Courier New" panose="02070309020205020404" pitchFamily="49" charset="0"/>
              </a:rPr>
              <a:t>hozzáadja a cél gyűjteményhez </a:t>
            </a:r>
            <a:r>
              <a:rPr lang="hu-HU" sz="2200" dirty="0">
                <a:cs typeface="Courier New" panose="02070309020205020404" pitchFamily="49" charset="0"/>
              </a:rPr>
              <a:t>(üzenet címzettje) </a:t>
            </a:r>
            <a:r>
              <a:rPr lang="hu-HU" sz="2200" dirty="0" smtClean="0">
                <a:cs typeface="Courier New" panose="02070309020205020404" pitchFamily="49" charset="0"/>
              </a:rPr>
              <a:t>a </a:t>
            </a:r>
            <a:r>
              <a:rPr lang="hu-HU" sz="2200" dirty="0">
                <a:cs typeface="Courier New" panose="02070309020205020404" pitchFamily="49" charset="0"/>
              </a:rPr>
              <a:t>meghatározott gyűjtemény (paraméter) minden elemét.</a:t>
            </a:r>
            <a:r>
              <a:rPr lang="hu-HU" sz="2200" dirty="0" smtClean="0">
                <a:cs typeface="Courier New" panose="02070309020205020404" pitchFamily="49" charset="0"/>
              </a:rPr>
              <a:t> </a:t>
            </a:r>
          </a:p>
          <a:p>
            <a:pPr marL="344487" lvl="1" indent="0">
              <a:buClrTx/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200" b="1" dirty="0" err="1">
                <a:cs typeface="Courier New" panose="02070309020205020404" pitchFamily="49" charset="0"/>
              </a:rPr>
              <a:t>removeAll</a:t>
            </a:r>
            <a:r>
              <a:rPr lang="hu-HU" sz="2200" dirty="0">
                <a:cs typeface="Courier New" panose="02070309020205020404" pitchFamily="49" charset="0"/>
              </a:rPr>
              <a:t> –  </a:t>
            </a:r>
            <a:r>
              <a:rPr lang="hu-HU" sz="2200" dirty="0" smtClean="0">
                <a:cs typeface="Courier New" panose="02070309020205020404" pitchFamily="49" charset="0"/>
              </a:rPr>
              <a:t>eltávolítja </a:t>
            </a:r>
            <a:r>
              <a:rPr lang="hu-HU" sz="2200" dirty="0">
                <a:cs typeface="Courier New" panose="02070309020205020404" pitchFamily="49" charset="0"/>
              </a:rPr>
              <a:t>a cél </a:t>
            </a:r>
            <a:r>
              <a:rPr lang="hu-HU" sz="2200" dirty="0" smtClean="0">
                <a:cs typeface="Courier New" panose="02070309020205020404" pitchFamily="49" charset="0"/>
              </a:rPr>
              <a:t>gyűjteményből </a:t>
            </a:r>
            <a:r>
              <a:rPr lang="hu-HU" sz="2200" dirty="0">
                <a:cs typeface="Courier New" panose="02070309020205020404" pitchFamily="49" charset="0"/>
              </a:rPr>
              <a:t>(üzenet címzettje) </a:t>
            </a:r>
            <a:r>
              <a:rPr lang="hu-HU" sz="2200" dirty="0" smtClean="0">
                <a:cs typeface="Courier New" panose="02070309020205020404" pitchFamily="49" charset="0"/>
              </a:rPr>
              <a:t>a </a:t>
            </a:r>
            <a:r>
              <a:rPr lang="hu-HU" sz="2200" dirty="0">
                <a:cs typeface="Courier New" panose="02070309020205020404" pitchFamily="49" charset="0"/>
              </a:rPr>
              <a:t>meghatározott gyűjtemény (paraméter) minden elemét</a:t>
            </a:r>
            <a:r>
              <a:rPr lang="hu-HU" sz="2200" dirty="0" smtClean="0">
                <a:cs typeface="Courier New" panose="02070309020205020404" pitchFamily="49" charset="0"/>
              </a:rPr>
              <a:t>.</a:t>
            </a:r>
          </a:p>
          <a:p>
            <a:pPr marL="344487" lvl="1" indent="0">
              <a:buClrTx/>
              <a:buNone/>
            </a:pPr>
            <a:endParaRPr lang="hu-HU" sz="800" dirty="0" smtClean="0">
              <a:cs typeface="Courier New" panose="02070309020205020404" pitchFamily="49" charset="0"/>
            </a:endParaRP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200" b="1" dirty="0" err="1" smtClean="0">
                <a:cs typeface="Courier New" panose="02070309020205020404" pitchFamily="49" charset="0"/>
              </a:rPr>
              <a:t>clear</a:t>
            </a:r>
            <a:r>
              <a:rPr lang="hu-HU" sz="2200" dirty="0" smtClean="0">
                <a:cs typeface="Courier New" panose="02070309020205020404" pitchFamily="49" charset="0"/>
              </a:rPr>
              <a:t> </a:t>
            </a:r>
            <a:r>
              <a:rPr lang="hu-HU" sz="2200" dirty="0">
                <a:cs typeface="Courier New" panose="02070309020205020404" pitchFamily="49" charset="0"/>
              </a:rPr>
              <a:t>– eltávolítja az összes elemet a cél gyűjteményből (üzenet címzettje) .</a:t>
            </a:r>
          </a:p>
        </p:txBody>
      </p:sp>
    </p:spTree>
    <p:extLst>
      <p:ext uri="{BB962C8B-B14F-4D97-AF65-F5344CB8AC3E}">
        <p14:creationId xmlns:p14="http://schemas.microsoft.com/office/powerpoint/2010/main" val="176897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6254"/>
            <a:ext cx="7543800" cy="642466"/>
          </a:xfrm>
        </p:spPr>
        <p:txBody>
          <a:bodyPr/>
          <a:lstStyle/>
          <a:p>
            <a:pPr algn="ctr"/>
            <a:r>
              <a:rPr lang="hu-HU" dirty="0" smtClean="0"/>
              <a:t>A COLLECTION INTERFÉSZ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2400" dirty="0" smtClean="0"/>
              <a:t>A </a:t>
            </a:r>
            <a:r>
              <a:rPr lang="hu-HU" sz="2400" dirty="0" err="1" smtClean="0"/>
              <a:t>Collection</a:t>
            </a:r>
            <a:r>
              <a:rPr lang="hu-HU" sz="2400" dirty="0" smtClean="0"/>
              <a:t> interfész tömb metódusai:</a:t>
            </a:r>
          </a:p>
          <a:p>
            <a:pPr marL="0" indent="0">
              <a:buNone/>
            </a:pPr>
            <a:endParaRPr lang="hu-HU" sz="900" dirty="0" smtClean="0"/>
          </a:p>
          <a:p>
            <a:pPr marL="0" indent="0">
              <a:buNone/>
            </a:pPr>
            <a:r>
              <a:rPr lang="hu-HU" sz="2400" dirty="0" smtClean="0"/>
              <a:t>A </a:t>
            </a:r>
            <a:r>
              <a:rPr lang="hu-HU" sz="2400" dirty="0"/>
              <a:t>tömb metódusok lehetővé teszik, hogy a gyűjtemény tartalmát tömbként is elérhetővé </a:t>
            </a:r>
            <a:r>
              <a:rPr lang="hu-HU" sz="2400" dirty="0" smtClean="0"/>
              <a:t>tegyék.</a:t>
            </a:r>
          </a:p>
          <a:p>
            <a:pPr marL="0" indent="0">
              <a:buNone/>
            </a:pPr>
            <a:endParaRPr lang="hu-HU" sz="8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 smtClean="0"/>
              <a:t>A </a:t>
            </a:r>
            <a:r>
              <a:rPr lang="hu-HU" sz="2400" dirty="0"/>
              <a:t>paraméterek nélküli változat készíti el egy új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2400" dirty="0"/>
              <a:t> </a:t>
            </a:r>
            <a:r>
              <a:rPr lang="hu-HU" sz="2400" dirty="0" smtClean="0"/>
              <a:t>tömböt:</a:t>
            </a:r>
          </a:p>
          <a:p>
            <a:pPr marL="0" indent="0">
              <a:buNone/>
            </a:pP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toArray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2400" dirty="0" smtClean="0">
                <a:cs typeface="Courier New" panose="02070309020205020404" pitchFamily="49" charset="0"/>
              </a:rPr>
              <a:t>Példa:</a:t>
            </a:r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oArray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col.toArray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 </a:t>
            </a:r>
            <a:r>
              <a:rPr lang="hu-HU" sz="2400" dirty="0" smtClean="0"/>
              <a:t>paraméteres formája bele teszi a gyűjtemény elemeit a paraméterként kapott tömbbe, de ha nem férnek bele egy ugyanolyan típusú elegendő elemmel rendelkező tömbbe, és visszaadja az eredmény tömböt (a paraméter vagy a létrehozott tömböt):</a:t>
            </a:r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ClrTx/>
              <a:buNone/>
            </a:pP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 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toArray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a)</a:t>
            </a:r>
          </a:p>
          <a:p>
            <a:pPr marL="0" indent="0">
              <a:buClrTx/>
              <a:buNone/>
            </a:pP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2400" dirty="0" smtClean="0">
                <a:cs typeface="Courier New" panose="02070309020205020404" pitchFamily="49" charset="0"/>
              </a:rPr>
              <a:t>Példa: (a kollekció csak </a:t>
            </a:r>
            <a:r>
              <a:rPr lang="hu-HU" sz="2400" dirty="0" err="1" smtClean="0">
                <a:cs typeface="Courier New" panose="02070309020205020404" pitchFamily="49" charset="0"/>
              </a:rPr>
              <a:t>String-eket</a:t>
            </a:r>
            <a:r>
              <a:rPr lang="hu-HU" sz="2400" dirty="0" smtClean="0">
                <a:cs typeface="Courier New" panose="02070309020205020404" pitchFamily="49" charset="0"/>
              </a:rPr>
              <a:t> tartalmaz)</a:t>
            </a:r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ClrTx/>
              <a:buNone/>
            </a:pP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tömb = 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col.toArray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0]);</a:t>
            </a:r>
            <a:endParaRPr lang="hu-HU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77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71"/>
            <a:ext cx="7543800" cy="12954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GYŰJTEMÉNYEK – IMPLEMENTÁCIÓK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45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800" dirty="0"/>
              <a:t>Az implementációk az előző fejezetben leírt interfészeket valósítják meg (implementálják). Az alábbiakban az implementációk fajtáit láthatjuk</a:t>
            </a:r>
            <a:r>
              <a:rPr lang="hu-HU" sz="1800" dirty="0" smtClean="0"/>
              <a:t>.</a:t>
            </a:r>
          </a:p>
          <a:p>
            <a:pPr marL="0" indent="0">
              <a:buNone/>
            </a:pPr>
            <a:endParaRPr lang="hu-HU" sz="8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800" b="1" dirty="0"/>
              <a:t>Általános </a:t>
            </a:r>
            <a:r>
              <a:rPr lang="hu-HU" sz="1800" dirty="0"/>
              <a:t>célú implementációk: a leggyakrabban használt implementációk, mindennapos használatra tervezték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800" b="1" dirty="0"/>
              <a:t>Speciális </a:t>
            </a:r>
            <a:r>
              <a:rPr lang="hu-HU" sz="1800" dirty="0"/>
              <a:t>célú implementációk: arra tervezték, hogy speciális helyzetekben esetében használjuk. Nem szabványos teljesítmény karakterisztikák megjelenítésére, használati és viselkedési korlátozásokra</a:t>
            </a:r>
            <a:r>
              <a:rPr lang="hu-HU" sz="1800" dirty="0" smtClean="0"/>
              <a:t>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800" b="1" dirty="0"/>
              <a:t>Konkurens </a:t>
            </a:r>
            <a:r>
              <a:rPr lang="hu-HU" sz="1800" dirty="0"/>
              <a:t>implementációk: erős konkurencia támogatására tervezték, többnyire az egyszálú teljesítmény rovására. Ezek az implementációk a 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java.util.concurrent</a:t>
            </a:r>
            <a:r>
              <a:rPr lang="hu-HU" sz="1800" dirty="0"/>
              <a:t> csomag részét képzik.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800" b="1" dirty="0"/>
              <a:t>Csomagoló </a:t>
            </a:r>
            <a:r>
              <a:rPr lang="hu-HU" sz="1800" dirty="0"/>
              <a:t>implementációk: a többi implementációval összekombinálva használhatók (gyakran az általános célúval), hogy extra funkcionalitást biztosítsanak, vagy bizonyos funkciókat </a:t>
            </a:r>
            <a:r>
              <a:rPr lang="hu-HU" sz="1800" dirty="0" smtClean="0"/>
              <a:t>korlátozzanak.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800" b="1" dirty="0"/>
              <a:t>Kényelmi </a:t>
            </a:r>
            <a:r>
              <a:rPr lang="hu-HU" sz="1800" dirty="0"/>
              <a:t>implementációk: mini implementációk, tipikusan a gyártó metódusokon keresztül érhetők el. Kényelmes és hatékony alternatívát biztosítanak az általános célú implementációk számára speciális esetekben.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800" b="1" dirty="0"/>
              <a:t>Absztrakt </a:t>
            </a:r>
            <a:r>
              <a:rPr lang="hu-HU" sz="1800" dirty="0"/>
              <a:t>implementációk: vázlatos implementációk, amik megkönnyítik az egyéni implementációk létrehozását</a:t>
            </a:r>
            <a:r>
              <a:rPr lang="hu-HU" sz="1800" dirty="0" smtClean="0"/>
              <a:t>.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4236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GYŰJTEMÉNYEK – IMPLEMENTÁCIÓK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863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/>
              <a:t>Az általános-célú implementációkat az alábbi táblázat foglalja össze</a:t>
            </a:r>
            <a:r>
              <a:rPr lang="hu-HU" sz="2400" dirty="0" smtClean="0"/>
              <a:t>:</a:t>
            </a:r>
          </a:p>
          <a:p>
            <a:pPr marL="0" indent="0">
              <a:buNone/>
            </a:pPr>
            <a:endParaRPr lang="hu-HU" sz="2400" dirty="0"/>
          </a:p>
          <a:p>
            <a:endParaRPr lang="hu-HU" sz="2400" dirty="0"/>
          </a:p>
          <a:p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endParaRPr lang="hu-HU" sz="2400" dirty="0"/>
          </a:p>
          <a:p>
            <a:pPr marL="0" indent="0">
              <a:buNone/>
            </a:pPr>
            <a:r>
              <a:rPr lang="hu-HU" sz="2400" dirty="0"/>
              <a:t>A táblázatban látható hogy a Set, a List és a Map interfészek többfajta általános célú implementációja használható. A </a:t>
            </a:r>
            <a:r>
              <a:rPr lang="hu-HU" sz="2400" dirty="0" err="1"/>
              <a:t>SortedSet</a:t>
            </a:r>
            <a:r>
              <a:rPr lang="hu-HU" sz="2400" dirty="0"/>
              <a:t> és a </a:t>
            </a:r>
            <a:r>
              <a:rPr lang="hu-HU" sz="2400" dirty="0" err="1"/>
              <a:t>SortedMap</a:t>
            </a:r>
            <a:r>
              <a:rPr lang="hu-HU" sz="2400" dirty="0"/>
              <a:t> interfészeknek nincs saját sora a táblázatban, ezeknek az interfészeknek egy implementációja van (</a:t>
            </a:r>
            <a:r>
              <a:rPr lang="hu-HU" sz="2400" dirty="0" err="1"/>
              <a:t>TreeSet</a:t>
            </a:r>
            <a:r>
              <a:rPr lang="hu-HU" sz="2400" dirty="0"/>
              <a:t> és </a:t>
            </a:r>
            <a:r>
              <a:rPr lang="hu-HU" sz="2400" dirty="0" err="1"/>
              <a:t>TreeMap</a:t>
            </a:r>
            <a:r>
              <a:rPr lang="hu-HU" sz="2400" dirty="0"/>
              <a:t>).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168" y="2708920"/>
            <a:ext cx="5757863" cy="129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04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GYŰJTEMÉNYEK – IMPLEMENTÁCIÓK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97658"/>
            <a:ext cx="8229600" cy="4411662"/>
          </a:xfrm>
        </p:spPr>
        <p:txBody>
          <a:bodyPr>
            <a:normAutofit lnSpcReduction="10000"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Az általános célú implementációk mind biztosítják az összes opcionális műveletet, amit az interfészek tartalmaznak.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Mindegyik megengedi a null elemet mind a kulcsok, mind az értékek esetén.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Egyik sem szinkronizált.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Mindegyik </a:t>
            </a:r>
            <a:r>
              <a:rPr lang="hu-HU" dirty="0" err="1"/>
              <a:t>szerializálható</a:t>
            </a:r>
            <a:r>
              <a:rPr lang="hu-HU" dirty="0"/>
              <a:t> 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Serializable</a:t>
            </a:r>
            <a:r>
              <a:rPr lang="hu-HU" dirty="0" smtClean="0"/>
              <a:t>).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 smtClean="0"/>
              <a:t>Mindegyik biztosít egy </a:t>
            </a:r>
            <a:r>
              <a:rPr lang="hu-HU" dirty="0"/>
              <a:t>publikus clone metódust.</a:t>
            </a:r>
          </a:p>
        </p:txBody>
      </p:sp>
    </p:spTree>
    <p:extLst>
      <p:ext uri="{BB962C8B-B14F-4D97-AF65-F5344CB8AC3E}">
        <p14:creationId xmlns:p14="http://schemas.microsoft.com/office/powerpoint/2010/main" val="254503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5438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GYŰJTEMÉNYEK – ÁLTALÁNOS CÉLÚ SET IMPLEMENTÁCIÓ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45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dirty="0"/>
              <a:t>Három általános célú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hu-HU" sz="2000" dirty="0"/>
              <a:t> implementáció létezik: 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b="1" dirty="0" err="1"/>
              <a:t>HashSet</a:t>
            </a:r>
            <a:r>
              <a:rPr lang="hu-HU" sz="2000" i="1" dirty="0"/>
              <a:t>: </a:t>
            </a:r>
            <a:r>
              <a:rPr lang="hu-HU" sz="2000" dirty="0"/>
              <a:t>gyorsabb, mint a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TreeSet</a:t>
            </a:r>
            <a:r>
              <a:rPr lang="hu-HU" sz="2000" dirty="0"/>
              <a:t> , de nem biztosít rendezhetőséget. </a:t>
            </a:r>
            <a:endParaRPr lang="hu-HU" sz="20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endParaRPr lang="hu-HU" sz="800" dirty="0"/>
          </a:p>
          <a:p>
            <a:pPr marL="270272" indent="0">
              <a:buClrTx/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Set&lt;String&gt; set = new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&lt;String&gt;(64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613172">
              <a:buClrTx/>
              <a:buFont typeface="Wingdings" panose="05000000000000000000" pitchFamily="2" charset="2"/>
              <a:buChar char="§"/>
            </a:pPr>
            <a:endParaRPr lang="hu-H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b="1" dirty="0" err="1"/>
              <a:t>TreeSet</a:t>
            </a:r>
            <a:r>
              <a:rPr lang="hu-HU" sz="2000" dirty="0"/>
              <a:t>: rendezett iterációra ad </a:t>
            </a:r>
            <a:r>
              <a:rPr lang="hu-HU" sz="2000" dirty="0" smtClean="0"/>
              <a:t>lehetőséget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hu-HU" sz="800" dirty="0"/>
          </a:p>
          <a:p>
            <a:pPr marL="270272" indent="0">
              <a:buClrTx/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TreeSet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pPr marL="613172">
              <a:buClrTx/>
              <a:buFont typeface="Wingdings" panose="05000000000000000000" pitchFamily="2" charset="2"/>
              <a:buChar char="§"/>
            </a:pP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b="1" dirty="0" err="1"/>
              <a:t>LinkedHashSet</a:t>
            </a:r>
            <a:r>
              <a:rPr lang="hu-HU" sz="2000" dirty="0"/>
              <a:t>: átmenetet képez a </a:t>
            </a:r>
            <a:r>
              <a:rPr lang="hu-HU" sz="2000" dirty="0" err="1"/>
              <a:t>TreeSet</a:t>
            </a:r>
            <a:r>
              <a:rPr lang="hu-HU" sz="2000" dirty="0"/>
              <a:t> és a </a:t>
            </a:r>
            <a:r>
              <a:rPr lang="hu-HU" sz="2000" dirty="0" err="1"/>
              <a:t>HashSet</a:t>
            </a:r>
            <a:r>
              <a:rPr lang="hu-HU" sz="2000" dirty="0"/>
              <a:t> között. Az elemek láncolt lista segítségével vannak összekötve. Rendezett-beszúrásos iterációt tesz lehetővé. Majdnem olyan gyors, mint a </a:t>
            </a:r>
            <a:r>
              <a:rPr lang="hu-HU" sz="2000" dirty="0" err="1"/>
              <a:t>HashSet</a:t>
            </a:r>
            <a:r>
              <a:rPr lang="hu-HU" sz="2000" dirty="0" smtClean="0"/>
              <a:t>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hu-HU" sz="800" dirty="0"/>
          </a:p>
          <a:p>
            <a:pPr marL="270272" indent="0">
              <a:buClrTx/>
              <a:buNone/>
            </a:pP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LinkedHashSet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pPr marL="270272" indent="0">
              <a:buNone/>
            </a:pP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57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6254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TÖMBÖK</a:t>
            </a:r>
            <a:endParaRPr lang="en-GB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95536" y="1062603"/>
            <a:ext cx="8280919" cy="36625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A tömb egy olyan változó, amely több azonos típusú adatot tartalmaz</a:t>
            </a:r>
            <a:r>
              <a:rPr lang="hu-HU" sz="2000" dirty="0" smtClean="0">
                <a:latin typeface="+mn-lt"/>
              </a:rPr>
              <a:t>.</a:t>
            </a:r>
          </a:p>
          <a:p>
            <a:pPr lvl="0"/>
            <a:endParaRPr lang="hu-HU" sz="8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A tömb futásidei hossza létrehozásakor kerül </a:t>
            </a:r>
            <a:r>
              <a:rPr lang="hu-HU" sz="2000" dirty="0" smtClean="0">
                <a:latin typeface="+mn-lt"/>
              </a:rPr>
              <a:t>megállapításra</a:t>
            </a:r>
            <a:r>
              <a:rPr lang="hu-HU" sz="2000" dirty="0">
                <a:latin typeface="+mn-lt"/>
              </a:rPr>
              <a:t>, és attól kezdve a tömb egy állandó méretű adatszerkezet</a:t>
            </a:r>
            <a:r>
              <a:rPr lang="hu-HU" sz="2000" dirty="0" smtClean="0">
                <a:latin typeface="+mn-lt"/>
              </a:rPr>
              <a:t>.</a:t>
            </a:r>
          </a:p>
          <a:p>
            <a:pPr lvl="0"/>
            <a:endParaRPr lang="hu-HU" sz="8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Indexek alapján érhető el a tömb elemei</a:t>
            </a:r>
            <a:r>
              <a:rPr lang="hu-HU" sz="2000" dirty="0" smtClean="0">
                <a:latin typeface="+mn-lt"/>
              </a:rPr>
              <a:t>.</a:t>
            </a:r>
          </a:p>
          <a:p>
            <a:pPr lvl="0"/>
            <a:endParaRPr lang="hu-HU" sz="800" dirty="0">
              <a:latin typeface="+mn-lt"/>
            </a:endParaRPr>
          </a:p>
          <a:p>
            <a:pPr marL="342900" lvl="0" indent="-342900">
              <a:buClrTx/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Ha különböző típusú adatokat akarunk tárolni egy szerkezeten belül, vagy olyan szerkezetre van szükség, melynek mérete dinamikusan módosítható, akkor használjuk a tömb helyett olyan gyűjtemény implementációkat, mint az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hu-HU" sz="2000" dirty="0">
                <a:latin typeface="+mn-lt"/>
              </a:rPr>
              <a:t>.</a:t>
            </a:r>
          </a:p>
          <a:p>
            <a:pPr lvl="0">
              <a:buClrTx/>
            </a:pPr>
            <a:endParaRPr lang="hu-HU" sz="800" dirty="0">
              <a:latin typeface="+mn-lt"/>
            </a:endParaRPr>
          </a:p>
          <a:p>
            <a:pPr marL="342900" lvl="0" indent="-342900">
              <a:buClrTx/>
              <a:buFont typeface="Arial" panose="020B0604020202020204" pitchFamily="34" charset="0"/>
              <a:buChar char="•"/>
            </a:pPr>
            <a:r>
              <a:rPr lang="hu-HU" sz="2000" dirty="0">
                <a:latin typeface="+mn-lt"/>
              </a:rPr>
              <a:t>A tömbök objektumok, eltérően a C nyelvtől</a:t>
            </a:r>
            <a:r>
              <a:rPr lang="hu-HU" sz="2000" dirty="0" smtClean="0">
                <a:latin typeface="+mn-lt"/>
              </a:rPr>
              <a:t>.</a:t>
            </a:r>
            <a:endParaRPr lang="hu-HU" sz="2000" dirty="0">
              <a:latin typeface="+mn-lt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170" y="4797152"/>
            <a:ext cx="69056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0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543800" cy="115699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GYŰJTEMÉNYEK – ÁLTALÁNOS CÉLÚ LIST IMPLEMENTÁCIÓ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4680" y="1484784"/>
            <a:ext cx="8457799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2200" dirty="0"/>
              <a:t>Két általános célú </a:t>
            </a:r>
            <a:r>
              <a:rPr lang="hu-HU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hu-HU" sz="2200" dirty="0"/>
              <a:t> implementáció létezik</a:t>
            </a:r>
            <a:r>
              <a:rPr lang="hu-HU" sz="2200" dirty="0" smtClean="0"/>
              <a:t>: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hu-HU" sz="22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200" b="1" dirty="0" err="1" smtClean="0"/>
              <a:t>ArrayList</a:t>
            </a:r>
            <a:r>
              <a:rPr lang="hu-HU" sz="2200" dirty="0"/>
              <a:t>: 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200" dirty="0"/>
              <a:t>K</a:t>
            </a:r>
            <a:r>
              <a:rPr lang="hu-HU" sz="2200" dirty="0" smtClean="0"/>
              <a:t>onstans </a:t>
            </a:r>
            <a:r>
              <a:rPr lang="hu-HU" sz="2200" dirty="0"/>
              <a:t>elérési </a:t>
            </a:r>
            <a:r>
              <a:rPr lang="hu-HU" sz="2200" dirty="0" smtClean="0"/>
              <a:t>idejű pozícionált elérés. Gyors.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200" dirty="0" smtClean="0"/>
              <a:t> Képes </a:t>
            </a:r>
            <a:r>
              <a:rPr lang="hu-HU" sz="2200" dirty="0"/>
              <a:t>a </a:t>
            </a: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System.arraycopy</a:t>
            </a:r>
            <a:r>
              <a:rPr lang="hu-HU" sz="2200" dirty="0"/>
              <a:t> nyújtotta előnyöket használni.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200" dirty="0"/>
              <a:t>Lineáris </a:t>
            </a:r>
            <a:r>
              <a:rPr lang="hu-HU" sz="2200" dirty="0" smtClean="0"/>
              <a:t>idejű beszúrás a lista elejéhez és törlés.</a:t>
            </a:r>
            <a:endParaRPr lang="hu-HU" sz="2200" dirty="0"/>
          </a:p>
          <a:p>
            <a:pPr marL="548640" lvl="1" indent="-171450">
              <a:buClrTx/>
              <a:buFont typeface="Wingdings" panose="05000000000000000000" pitchFamily="2" charset="2"/>
              <a:buChar char="§"/>
            </a:pPr>
            <a:endParaRPr lang="hu-HU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20090" lvl="1" indent="-342900">
              <a:buClrTx/>
              <a:buFont typeface="Wingdings" panose="05000000000000000000" pitchFamily="2" charset="2"/>
              <a:buChar char="§"/>
            </a:pP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hu-HU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&lt;String&gt; </a:t>
            </a: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hu-HU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hu-HU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pPr marL="720090" lvl="1" indent="-342900">
              <a:buClrTx/>
              <a:buFont typeface="Wingdings" panose="05000000000000000000" pitchFamily="2" charset="2"/>
              <a:buChar char="§"/>
            </a:pPr>
            <a:endParaRPr 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200" b="1" dirty="0" err="1"/>
              <a:t>LinkedList</a:t>
            </a:r>
            <a:r>
              <a:rPr lang="hu-HU" sz="2200" dirty="0"/>
              <a:t>: 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200" dirty="0" smtClean="0"/>
              <a:t>Konstans idejű beszúrás a lista elejéhez vagy törlés. Abban </a:t>
            </a:r>
            <a:r>
              <a:rPr lang="hu-HU" sz="2200" dirty="0"/>
              <a:t>az esetben kell alkalmazni, ha gyakran kell elemeket hozzáadni egy lista elejéhez, vagy iterálni a listán, hogy valamelyik belső elemét kitöröljük</a:t>
            </a:r>
            <a:r>
              <a:rPr lang="hu-HU" sz="2200" dirty="0" smtClean="0"/>
              <a:t>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200" dirty="0" smtClean="0"/>
              <a:t>Lineáris idejű pozícionált elérés.</a:t>
            </a:r>
            <a:endParaRPr lang="hu-HU" sz="2200" dirty="0"/>
          </a:p>
          <a:p>
            <a:pPr marL="548640" lvl="1" indent="-171450">
              <a:buClrTx/>
              <a:buFont typeface="Wingdings" panose="05000000000000000000" pitchFamily="2" charset="2"/>
              <a:buChar char="§"/>
            </a:pPr>
            <a:endParaRPr lang="hu-HU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20090" lvl="1" indent="-342900">
              <a:buClrTx/>
              <a:buFont typeface="Wingdings" panose="05000000000000000000" pitchFamily="2" charset="2"/>
              <a:buChar char="§"/>
            </a:pP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hu-HU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hu-HU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hu-HU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  <a:endParaRPr lang="hu-HU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47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43800" cy="115699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GYŰJTEMÉNYEK – ÁLTALÁNOS CÉLÚ MAP IMPLEMENTÁCIÓ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2000" dirty="0"/>
              <a:t>Három általános célú Map implementáció létezik</a:t>
            </a:r>
            <a:r>
              <a:rPr lang="hu-HU" sz="2000" dirty="0" smtClean="0"/>
              <a:t>:</a:t>
            </a:r>
          </a:p>
          <a:p>
            <a:pPr marL="0" indent="0">
              <a:buNone/>
            </a:pPr>
            <a:endParaRPr lang="hu-HU" sz="20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b="1" dirty="0" err="1" smtClean="0"/>
              <a:t>HashMap</a:t>
            </a:r>
            <a:r>
              <a:rPr lang="hu-HU" sz="2000" dirty="0"/>
              <a:t>: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Leggyorsabb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Akkor kell használni, ha nem szükséges az iteráció</a:t>
            </a:r>
          </a:p>
          <a:p>
            <a:pPr marL="377190" lvl="1" indent="0">
              <a:buClrTx/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hm = new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720090" lvl="1" indent="-342900">
              <a:buClrTx/>
              <a:buFont typeface="Wingdings" panose="05000000000000000000" pitchFamily="2" charset="2"/>
              <a:buChar char="§"/>
            </a:pP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b="1" dirty="0" err="1"/>
              <a:t>TreeMap</a:t>
            </a:r>
            <a:r>
              <a:rPr lang="hu-HU" sz="2000" dirty="0"/>
              <a:t>: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Akkor kell használni, ha az összegyűjtött információkra és ezek bejárására szükség van</a:t>
            </a:r>
            <a:r>
              <a:rPr lang="hu-HU" sz="2000" dirty="0" smtClean="0"/>
              <a:t>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2000" dirty="0" smtClean="0"/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20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b="1" dirty="0" err="1"/>
              <a:t>LinkedHashMap</a:t>
            </a:r>
            <a:r>
              <a:rPr lang="hu-HU" sz="2000" dirty="0"/>
              <a:t>: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000" dirty="0" smtClean="0"/>
              <a:t>Akkor kell használni, ha </a:t>
            </a:r>
            <a:r>
              <a:rPr lang="hu-HU" sz="2000" dirty="0"/>
              <a:t>szükséges a teljesítménybeli idő és az iterációs </a:t>
            </a:r>
            <a:r>
              <a:rPr lang="hu-HU" sz="2000" dirty="0" smtClean="0"/>
              <a:t>lehetőség.</a:t>
            </a:r>
            <a:endParaRPr lang="hu-HU" sz="2000" dirty="0"/>
          </a:p>
          <a:p>
            <a:pPr marL="377190" lvl="1" indent="0">
              <a:buNone/>
            </a:pPr>
            <a:endParaRPr lang="hu-H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96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GYŰJTEMÉNYEK – PÉLDÁK ARRAYLIST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70" y="1639606"/>
            <a:ext cx="7438660" cy="419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92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GYŰJTEMÉNYEK – PÉLDÁK LINKEDLIST 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676" y="1709354"/>
            <a:ext cx="5224070" cy="438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3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GYŰJTEMÉNYEK – PÉLDÁK HASHMAP</a:t>
            </a:r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767" y="1522693"/>
            <a:ext cx="5045698" cy="447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15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8262"/>
            <a:ext cx="7543800" cy="786482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ALGORITMUSOK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07295"/>
            <a:ext cx="8229600" cy="3437929"/>
          </a:xfrm>
        </p:spPr>
        <p:txBody>
          <a:bodyPr>
            <a:normAutofit fontScale="92500" lnSpcReduction="10000"/>
          </a:bodyPr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Java platform által kínált újrafelhasználható, sokalakú algoritmusok egy részével foglalkozunk. Mindegyikük 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Collections</a:t>
            </a:r>
            <a:r>
              <a:rPr lang="hu-HU" dirty="0"/>
              <a:t> osztály statikus metódusa. </a:t>
            </a:r>
            <a:endParaRPr lang="hu-HU" dirty="0" smtClean="0"/>
          </a:p>
          <a:p>
            <a:pPr marL="0" lvl="0" indent="0">
              <a:buClrTx/>
              <a:buNone/>
            </a:pPr>
            <a:endParaRPr lang="hu-HU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/>
              <a:t>Az algoritmusok széles skálája 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hu-HU" dirty="0" err="1"/>
              <a:t>-eknél</a:t>
            </a:r>
            <a:r>
              <a:rPr lang="hu-HU" dirty="0"/>
              <a:t> működik. De egy pár tetszőleges kollekciók esetében is működik.</a:t>
            </a:r>
          </a:p>
        </p:txBody>
      </p:sp>
    </p:spTree>
    <p:extLst>
      <p:ext uri="{BB962C8B-B14F-4D97-AF65-F5344CB8AC3E}">
        <p14:creationId xmlns:p14="http://schemas.microsoft.com/office/powerpoint/2010/main" val="33197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8262"/>
            <a:ext cx="7543800" cy="714474"/>
          </a:xfrm>
        </p:spPr>
        <p:txBody>
          <a:bodyPr>
            <a:normAutofit/>
          </a:bodyPr>
          <a:lstStyle/>
          <a:p>
            <a:r>
              <a:rPr lang="hu-HU" dirty="0" smtClean="0"/>
              <a:t>ALGORITMUSOK - RENDEZÉS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hu-HU" sz="2400" dirty="0"/>
              <a:t>A </a:t>
            </a:r>
            <a:r>
              <a:rPr lang="hu-HU" sz="2400" b="1" dirty="0"/>
              <a:t>sort</a:t>
            </a:r>
            <a:r>
              <a:rPr lang="hu-HU" sz="2400" dirty="0"/>
              <a:t> algoritmus </a:t>
            </a:r>
            <a:r>
              <a:rPr lang="hu-HU" sz="2400" dirty="0" smtClean="0"/>
              <a:t>rendezi </a:t>
            </a:r>
            <a:r>
              <a:rPr lang="hu-HU" sz="2400" dirty="0"/>
              <a:t>a listát. </a:t>
            </a:r>
            <a:endParaRPr lang="hu-HU" sz="2400" dirty="0" smtClean="0"/>
          </a:p>
          <a:p>
            <a:pPr marL="0" lvl="0" indent="0">
              <a:buNone/>
            </a:pPr>
            <a:endParaRPr lang="hu-HU" sz="2400" dirty="0"/>
          </a:p>
          <a:p>
            <a:pPr marL="0" lvl="0" indent="0">
              <a:buNone/>
            </a:pPr>
            <a:r>
              <a:rPr lang="hu-HU" sz="2400" dirty="0"/>
              <a:t>A művelet két formája adott. 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egyszerűbb forma veszi a listát, és rendezi azt az elemek természetes (alapértelmezett) sorrendjében</a:t>
            </a:r>
            <a:r>
              <a:rPr lang="hu-HU" sz="2400" dirty="0" smtClean="0"/>
              <a:t>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2400" dirty="0"/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2400" dirty="0" smtClean="0"/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2400" dirty="0"/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2400" dirty="0" smtClean="0"/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2400" dirty="0" smtClean="0"/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2400" dirty="0"/>
          </a:p>
          <a:p>
            <a:pPr marL="344487" lvl="1" indent="0">
              <a:buClrTx/>
              <a:buNone/>
            </a:pPr>
            <a:endParaRPr lang="hu-HU" sz="2400" dirty="0" smtClean="0"/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2400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 bonyolultabb forma veszi a listát és adott feltétel szerint rendezi.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171414"/>
            <a:ext cx="5357318" cy="227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7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86482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ALGORITMUSOK - KEVERÉS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11662"/>
          </a:xfrm>
        </p:spPr>
        <p:txBody>
          <a:bodyPr>
            <a:normAutofit/>
          </a:bodyPr>
          <a:lstStyle/>
          <a:p>
            <a:pPr marL="0" lvl="0" indent="0">
              <a:buClrTx/>
              <a:buNone/>
            </a:pPr>
            <a:r>
              <a:rPr lang="hu-HU" sz="2000" dirty="0"/>
              <a:t>A keverés algoritmusa bizonyos értelemben az ellenkezőjét teszi, mint amit a rendezés tesz. </a:t>
            </a:r>
            <a:endParaRPr lang="hu-HU" sz="2000" dirty="0" smtClean="0"/>
          </a:p>
          <a:p>
            <a:pPr marL="0" lvl="0" indent="0">
              <a:buClrTx/>
              <a:buNone/>
            </a:pPr>
            <a:r>
              <a:rPr lang="hu-HU" sz="2000" dirty="0" smtClean="0"/>
              <a:t>Lerombol </a:t>
            </a:r>
            <a:r>
              <a:rPr lang="hu-HU" sz="2000" dirty="0"/>
              <a:t>bármilyen rendezést, ami esetleg található a listában. Ez az jelenti, hogy ez az algoritmus újrarendezi a listát úgy, hogy a véletlenszerűséget használja az összes azonos valószínűséggel bekövetkező permutációhoz, feltételezve a ténylegesen rendszertelen forrást.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933056"/>
            <a:ext cx="5392597" cy="234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43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3778"/>
            <a:ext cx="7543800" cy="79695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ALGORITMUSOK - KERESÉS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3264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1600" dirty="0"/>
              <a:t>A bináris keresés algoritmus (</a:t>
            </a:r>
            <a:r>
              <a:rPr lang="hu-HU" sz="1600" b="1" dirty="0" err="1"/>
              <a:t>binarySearch</a:t>
            </a:r>
            <a:r>
              <a:rPr lang="hu-HU" sz="1600" dirty="0"/>
              <a:t> metódus) elemeket keres a rendezett listában. </a:t>
            </a:r>
          </a:p>
          <a:p>
            <a:pPr marL="0" lvl="0" indent="0">
              <a:buNone/>
            </a:pPr>
            <a:r>
              <a:rPr lang="hu-HU" sz="1600" dirty="0"/>
              <a:t>Ennek az algoritmusnak két formája van. 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1600" dirty="0"/>
              <a:t>Az első vesz egy listát és egy elemet, amit keres (egy </a:t>
            </a:r>
            <a:r>
              <a:rPr lang="hu-HU" sz="1600" dirty="0" smtClean="0"/>
              <a:t>keresett </a:t>
            </a:r>
            <a:r>
              <a:rPr lang="hu-HU" sz="1600" dirty="0"/>
              <a:t>kulcsot). Ez a forma feltételezi, hogy a lista elemei rendezve vannak a természetes rendezés szerint a tárolóban. </a:t>
            </a:r>
          </a:p>
          <a:p>
            <a:pPr marL="377190" lvl="1" indent="0">
              <a:buClrTx/>
              <a:buNone/>
            </a:pP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Collection.binarySearch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(int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 a, int </a:t>
            </a:r>
            <a:r>
              <a:rPr lang="hu-HU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hu-HU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662940" lvl="1" indent="-285750">
              <a:buClrTx/>
              <a:buFont typeface="Wingdings" panose="05000000000000000000" pitchFamily="2" charset="2"/>
              <a:buChar char="§"/>
            </a:pP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2940" lvl="1" indent="-285750">
              <a:buClrTx/>
              <a:buFont typeface="Wingdings" panose="05000000000000000000" pitchFamily="2" charset="2"/>
              <a:buChar char="§"/>
            </a:pPr>
            <a:endParaRPr lang="hu-HU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2940" lvl="1" indent="-285750">
              <a:buClrTx/>
              <a:buFont typeface="Wingdings" panose="05000000000000000000" pitchFamily="2" charset="2"/>
              <a:buChar char="§"/>
            </a:pP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2940" lvl="1" indent="-285750">
              <a:buClrTx/>
              <a:buFont typeface="Wingdings" panose="05000000000000000000" pitchFamily="2" charset="2"/>
              <a:buChar char="§"/>
            </a:pPr>
            <a:endParaRPr lang="hu-HU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2940" lvl="1" indent="-285750">
              <a:buClrTx/>
              <a:buFont typeface="Wingdings" panose="05000000000000000000" pitchFamily="2" charset="2"/>
              <a:buChar char="§"/>
            </a:pP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2940" lvl="1" indent="-285750">
              <a:buClrTx/>
              <a:buFont typeface="Wingdings" panose="05000000000000000000" pitchFamily="2" charset="2"/>
              <a:buChar char="§"/>
            </a:pPr>
            <a:endParaRPr lang="hu-HU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2940" lvl="1" indent="-285750">
              <a:buClrTx/>
              <a:buFont typeface="Wingdings" panose="05000000000000000000" pitchFamily="2" charset="2"/>
              <a:buChar char="§"/>
            </a:pPr>
            <a:endParaRPr lang="hu-HU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2940" lvl="1" indent="-285750">
              <a:buClrTx/>
              <a:buFont typeface="Wingdings" panose="05000000000000000000" pitchFamily="2" charset="2"/>
              <a:buChar char="§"/>
            </a:pPr>
            <a:endParaRPr lang="hu-HU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1600" dirty="0" smtClean="0"/>
              <a:t>A </a:t>
            </a:r>
            <a:r>
              <a:rPr lang="hu-HU" sz="1600" dirty="0"/>
              <a:t>második forma nem az alapértelmezett rendezést alkalmazza, hanem még egy </a:t>
            </a:r>
            <a:r>
              <a:rPr lang="hu-HU" sz="1600" dirty="0" err="1"/>
              <a:t>Comparator</a:t>
            </a:r>
            <a:r>
              <a:rPr lang="hu-HU" sz="1600" dirty="0"/>
              <a:t> paramétert is vár</a:t>
            </a:r>
            <a:r>
              <a:rPr lang="hu-HU" sz="1600" dirty="0" smtClean="0"/>
              <a:t>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800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1600" dirty="0"/>
              <a:t>A visszatérési érték azonos </a:t>
            </a:r>
            <a:r>
              <a:rPr lang="hu-HU" sz="1600" dirty="0" smtClean="0"/>
              <a:t>mindkettőnél, a keresett kulcs indexe, ha megtalálta, vagy a beszúrási pozíció (a pozíció, ahova kerülne az elem a rendezést megtartva) mínusz egy.</a:t>
            </a:r>
            <a:endParaRPr lang="hu-HU" sz="16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924944"/>
            <a:ext cx="4905375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85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543800" cy="714474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COMPARABLE INTERFÉSZ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hu-HU" dirty="0"/>
              <a:t>A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hu-HU" dirty="0" smtClean="0"/>
              <a:t> interfész definiál egy metódust:</a:t>
            </a:r>
          </a:p>
          <a:p>
            <a:pPr marL="0" lvl="0" indent="0">
              <a:buNone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0" indent="0">
              <a:buNone/>
            </a:pPr>
            <a:r>
              <a:rPr lang="hu-HU" dirty="0" smtClean="0"/>
              <a:t>Összehasonlítja a cél objektum (üzenet címzettje) a meghatározott objektummal (paraméter) és a visszatérése értéke: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n</a:t>
            </a:r>
            <a:r>
              <a:rPr lang="hu-HU" dirty="0" smtClean="0"/>
              <a:t>egatív,  ha a cél objektum kisebb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 smtClean="0"/>
              <a:t>0, ha a két objektum egyenlő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p</a:t>
            </a:r>
            <a:r>
              <a:rPr lang="hu-HU" dirty="0" smtClean="0"/>
              <a:t>ozitív, ha a cél objektum nagyobb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990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543800" cy="79695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TÖMBÖK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9396" y="1835136"/>
            <a:ext cx="8824822" cy="4114144"/>
          </a:xfrm>
        </p:spPr>
        <p:txBody>
          <a:bodyPr>
            <a:normAutofit fontScale="92500" lnSpcReduction="10000"/>
          </a:bodyPr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/>
              <a:t>Deklarálása:</a:t>
            </a:r>
          </a:p>
          <a:p>
            <a:pPr marL="377190" lvl="1" indent="0">
              <a:buClrTx/>
              <a:buNone/>
            </a:pPr>
            <a:r>
              <a:rPr lang="hu-HU" sz="2250" dirty="0">
                <a:latin typeface="Courier New" panose="02070309020205020404" pitchFamily="49" charset="0"/>
                <a:cs typeface="Courier New" panose="02070309020205020404" pitchFamily="49" charset="0"/>
              </a:rPr>
              <a:t>int[] array;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Inicializálása:</a:t>
            </a:r>
          </a:p>
          <a:p>
            <a:pPr marL="377190" lvl="1" indent="0">
              <a:buClrTx/>
              <a:buNone/>
            </a:pPr>
            <a:r>
              <a:rPr lang="hu-HU" sz="2250" dirty="0">
                <a:latin typeface="Courier New" panose="02070309020205020404" pitchFamily="49" charset="0"/>
                <a:cs typeface="Courier New" panose="02070309020205020404" pitchFamily="49" charset="0"/>
              </a:rPr>
              <a:t>array = new int[10];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Kezdőérték beállítása:</a:t>
            </a:r>
          </a:p>
          <a:p>
            <a:pPr marL="377190" lvl="1" indent="0">
              <a:buClrTx/>
              <a:buNone/>
            </a:pPr>
            <a:r>
              <a:rPr lang="hu-HU" sz="2250" dirty="0">
                <a:latin typeface="Courier New" panose="02070309020205020404" pitchFamily="49" charset="0"/>
                <a:cs typeface="Courier New" panose="02070309020205020404" pitchFamily="49" charset="0"/>
              </a:rPr>
              <a:t>boolean[] </a:t>
            </a:r>
            <a:r>
              <a:rPr lang="hu-HU" sz="22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answers</a:t>
            </a:r>
            <a:r>
              <a:rPr lang="hu-HU" sz="2250" dirty="0">
                <a:latin typeface="Courier New" panose="02070309020205020404" pitchFamily="49" charset="0"/>
                <a:cs typeface="Courier New" panose="02070309020205020404" pitchFamily="49" charset="0"/>
              </a:rPr>
              <a:t> = { true, false, true, true };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Tömbelemek elérése:</a:t>
            </a:r>
          </a:p>
          <a:p>
            <a:pPr marL="377190" lvl="1" indent="0">
              <a:buClrTx/>
              <a:buNone/>
            </a:pPr>
            <a:r>
              <a:rPr lang="hu-HU" sz="2250" dirty="0">
                <a:latin typeface="Courier New" panose="02070309020205020404" pitchFamily="49" charset="0"/>
                <a:cs typeface="Courier New" panose="02070309020205020404" pitchFamily="49" charset="0"/>
              </a:rPr>
              <a:t>boolean ans = </a:t>
            </a:r>
            <a:r>
              <a:rPr lang="hu-HU" sz="22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answers</a:t>
            </a:r>
            <a:r>
              <a:rPr lang="hu-HU" sz="2250" dirty="0">
                <a:latin typeface="Courier New" panose="02070309020205020404" pitchFamily="49" charset="0"/>
                <a:cs typeface="Courier New" panose="02070309020205020404" pitchFamily="49" charset="0"/>
              </a:rPr>
              <a:t>[1];	//ans = false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>
                <a:cs typeface="Courier New" panose="02070309020205020404" pitchFamily="49" charset="0"/>
              </a:rPr>
              <a:t>Méretének elérése:</a:t>
            </a:r>
          </a:p>
          <a:p>
            <a:pPr marL="377190" lvl="1" indent="0">
              <a:buClrTx/>
              <a:buNone/>
            </a:pPr>
            <a:r>
              <a:rPr lang="hu-HU" sz="225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hu-HU" sz="22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hu-HU" sz="225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2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answers.length</a:t>
            </a:r>
            <a:r>
              <a:rPr lang="hu-HU" sz="22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677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4474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COMPARABLE INTERFÉSZ</a:t>
            </a:r>
            <a:endParaRPr lang="hu-HU" cap="non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47155"/>
            <a:ext cx="8229600" cy="50061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400" dirty="0">
                <a:cs typeface="Courier New" panose="02070309020205020404" pitchFamily="49" charset="0"/>
              </a:rPr>
              <a:t>Két objektum </a:t>
            </a:r>
            <a:r>
              <a:rPr lang="hu-HU" sz="2400" dirty="0" smtClean="0">
                <a:cs typeface="Courier New" panose="02070309020205020404" pitchFamily="49" charset="0"/>
              </a:rPr>
              <a:t>összehasonlítása:</a:t>
            </a:r>
          </a:p>
          <a:p>
            <a:pPr marL="0" indent="0">
              <a:buNone/>
            </a:pPr>
            <a:endParaRPr lang="hu-HU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(T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344487" lvl="1" indent="0">
              <a:buClrTx/>
              <a:buNone/>
            </a:pPr>
            <a:r>
              <a:rPr lang="hu-HU" sz="2400" dirty="0">
                <a:cs typeface="Courier New" panose="02070309020205020404" pitchFamily="49" charset="0"/>
              </a:rPr>
              <a:t>A használatához az osztálynak meg kell valósítania 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</a:t>
            </a:r>
            <a:r>
              <a:rPr lang="hu-HU" sz="2400" dirty="0">
                <a:cs typeface="Courier New" panose="02070309020205020404" pitchFamily="49" charset="0"/>
              </a:rPr>
              <a:t>interface-t, majd 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(T 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hu-HU" sz="2400" dirty="0" smtClean="0">
                <a:cs typeface="Courier New" panose="02070309020205020404" pitchFamily="49" charset="0"/>
              </a:rPr>
              <a:t>metódusát </a:t>
            </a:r>
            <a:r>
              <a:rPr lang="hu-HU" sz="2400" dirty="0">
                <a:cs typeface="Courier New" panose="02070309020205020404" pitchFamily="49" charset="0"/>
              </a:rPr>
              <a:t>felül kell definiálni. </a:t>
            </a:r>
          </a:p>
          <a:p>
            <a:pPr marL="344487" lvl="1" indent="0">
              <a:buClrTx/>
              <a:buNone/>
            </a:pPr>
            <a:r>
              <a:rPr lang="hu-HU" sz="2400" dirty="0">
                <a:cs typeface="Courier New" panose="02070309020205020404" pitchFamily="49" charset="0"/>
              </a:rPr>
              <a:t>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hu-HU" sz="2400" dirty="0">
                <a:cs typeface="Courier New" panose="02070309020205020404" pitchFamily="49" charset="0"/>
              </a:rPr>
              <a:t>metódus felüldefiniálásával megadható egyedi összehasonlítás</a:t>
            </a:r>
            <a:r>
              <a:rPr lang="hu-HU" sz="2400" dirty="0" smtClean="0">
                <a:cs typeface="Courier New" panose="02070309020205020404" pitchFamily="49" charset="0"/>
              </a:rPr>
              <a:t>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10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(String s)</a:t>
            </a:r>
            <a:r>
              <a:rPr lang="hu-H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</a:t>
            </a:r>
          </a:p>
          <a:p>
            <a:pPr marL="344487" lvl="1" indent="0">
              <a:buClrTx/>
              <a:buNone/>
            </a:pPr>
            <a:r>
              <a:rPr lang="nb-NO" sz="2400" dirty="0"/>
              <a:t>K</a:t>
            </a:r>
            <a:r>
              <a:rPr lang="hu-HU" sz="2400" dirty="0"/>
              <a:t>é</a:t>
            </a:r>
            <a:r>
              <a:rPr lang="nb-NO" sz="2400" dirty="0"/>
              <a:t>t </a:t>
            </a:r>
            <a:r>
              <a:rPr lang="nb-NO" sz="2400" i="1" dirty="0"/>
              <a:t>String-</a:t>
            </a:r>
            <a:r>
              <a:rPr lang="nb-NO" sz="2400" dirty="0"/>
              <a:t>et hasonl</a:t>
            </a:r>
            <a:r>
              <a:rPr lang="hu-HU" sz="2400" dirty="0"/>
              <a:t>í</a:t>
            </a:r>
            <a:r>
              <a:rPr lang="nb-NO" sz="2400" dirty="0"/>
              <a:t>t </a:t>
            </a:r>
            <a:r>
              <a:rPr lang="hu-HU" sz="2400" dirty="0"/>
              <a:t>ö</a:t>
            </a:r>
            <a:r>
              <a:rPr lang="nb-NO" sz="2400" dirty="0"/>
              <a:t>ssze ABC szerint, </a:t>
            </a:r>
            <a:r>
              <a:rPr lang="hu-HU" sz="2400" dirty="0"/>
              <a:t>é</a:t>
            </a:r>
            <a:r>
              <a:rPr lang="nb-NO" sz="2400" dirty="0"/>
              <a:t>s</a:t>
            </a:r>
            <a:r>
              <a:rPr lang="hu-HU" sz="2400" dirty="0"/>
              <a:t> egy egész számmal tér vissza, jelezve, hogy </a:t>
            </a:r>
            <a:r>
              <a:rPr lang="hu-HU" sz="2400" dirty="0" smtClean="0"/>
              <a:t>az üzenet cél </a:t>
            </a:r>
            <a:r>
              <a:rPr lang="hu-HU" sz="2400" i="1" dirty="0" err="1" smtClean="0"/>
              <a:t>String-</a:t>
            </a:r>
            <a:r>
              <a:rPr lang="hu-HU" sz="2400" dirty="0" err="1" smtClean="0"/>
              <a:t>je</a:t>
            </a:r>
            <a:r>
              <a:rPr lang="hu-HU" sz="2400" i="1" dirty="0" smtClean="0"/>
              <a:t> </a:t>
            </a:r>
            <a:r>
              <a:rPr lang="hu-HU" sz="2400" dirty="0"/>
              <a:t>nagyobb (eredmény &gt; 0), egyenlő (eredmény = 0), illetve kisebb (eredmény &lt; 0), mint a paraméter.</a:t>
            </a:r>
            <a:endParaRPr lang="hu-HU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41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4474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COMPARABLE INTERFÉSZ</a:t>
            </a:r>
            <a:endParaRPr lang="hu-HU" cap="none" dirty="0"/>
          </a:p>
        </p:txBody>
      </p:sp>
      <p:pic>
        <p:nvPicPr>
          <p:cNvPr id="5" name="Tartalom helye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1484784"/>
            <a:ext cx="5585382" cy="430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2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543800" cy="714474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COMPARATOR INTERFÉSZ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268760"/>
            <a:ext cx="8280920" cy="5544616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hu-HU" sz="2800" dirty="0" smtClean="0"/>
              <a:t>A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hu-HU" sz="2800" dirty="0" smtClean="0"/>
              <a:t> interfész adja a természetes összehasonlítási, és így rendezési módszert, de más rendezési módszer is definiálható a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Comparator</a:t>
            </a:r>
            <a:r>
              <a:rPr lang="hu-HU" sz="2800" dirty="0" smtClean="0"/>
              <a:t> interfész segítségével.</a:t>
            </a:r>
          </a:p>
          <a:p>
            <a:pPr marL="0" lvl="0" indent="0">
              <a:buNone/>
            </a:pPr>
            <a:endParaRPr lang="hu-HU" sz="2800" dirty="0" smtClean="0"/>
          </a:p>
          <a:p>
            <a:pPr marL="0" lvl="0" indent="0">
              <a:buNone/>
            </a:pPr>
            <a:r>
              <a:rPr lang="hu-HU" sz="2800" dirty="0" smtClean="0"/>
              <a:t>A </a:t>
            </a:r>
            <a:r>
              <a:rPr lang="hu-HU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Comparator</a:t>
            </a:r>
            <a:r>
              <a:rPr lang="hu-HU" sz="2800" dirty="0" smtClean="0"/>
              <a:t> </a:t>
            </a:r>
            <a:r>
              <a:rPr lang="hu-HU" sz="2800" dirty="0"/>
              <a:t>interface definiál két </a:t>
            </a:r>
            <a:r>
              <a:rPr lang="hu-HU" sz="2800" dirty="0" smtClean="0"/>
              <a:t>összehasonlító metódust:</a:t>
            </a:r>
          </a:p>
          <a:p>
            <a:pPr marL="0" lvl="0" indent="0">
              <a:buNone/>
            </a:pPr>
            <a:endParaRPr lang="hu-HU" sz="2800" dirty="0" smtClean="0"/>
          </a:p>
          <a:p>
            <a:pPr marL="0" lvl="0" indent="0">
              <a:buNone/>
            </a:pP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obj1,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obj2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0" indent="0">
              <a:buNone/>
            </a:pPr>
            <a:endParaRPr lang="hu-HU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r>
              <a:rPr lang="hu-HU" sz="2800" dirty="0" smtClean="0">
                <a:cs typeface="Courier New" panose="02070309020205020404" pitchFamily="49" charset="0"/>
              </a:rPr>
              <a:t>Visszatérési értéke: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800" dirty="0" smtClean="0">
                <a:cs typeface="Courier New" panose="02070309020205020404" pitchFamily="49" charset="0"/>
              </a:rPr>
              <a:t>negatív, ha ob1 kisebb, mint obj2,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800" dirty="0" smtClean="0">
                <a:cs typeface="Courier New" panose="02070309020205020404" pitchFamily="49" charset="0"/>
              </a:rPr>
              <a:t>0, ha obj1 egyenlő obj2-vel,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800" dirty="0" smtClean="0">
                <a:cs typeface="Courier New" panose="02070309020205020404" pitchFamily="49" charset="0"/>
              </a:rPr>
              <a:t>Pozitív, ha obj1 nagyobb, mint obj2.</a:t>
            </a:r>
          </a:p>
          <a:p>
            <a:pPr marL="344487" lvl="1" indent="0">
              <a:buNone/>
            </a:pPr>
            <a:endParaRPr lang="hu-HU" sz="2800" dirty="0" smtClean="0"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r>
              <a:rPr lang="hu-HU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hu-HU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344487" lvl="1" indent="0">
              <a:buNone/>
            </a:pPr>
            <a:endParaRPr lang="hu-HU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r>
              <a:rPr lang="hu-HU" sz="2800" dirty="0" smtClean="0">
                <a:cs typeface="Courier New" panose="02070309020205020404" pitchFamily="49" charset="0"/>
              </a:rPr>
              <a:t>Minden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Object-</a:t>
            </a:r>
            <a:r>
              <a:rPr lang="hu-HU" sz="2800" dirty="0" err="1">
                <a:cs typeface="Courier New" panose="02070309020205020404" pitchFamily="49" charset="0"/>
              </a:rPr>
              <a:t>től</a:t>
            </a:r>
            <a:r>
              <a:rPr lang="hu-HU" sz="2800" dirty="0">
                <a:cs typeface="Courier New" panose="02070309020205020404" pitchFamily="49" charset="0"/>
              </a:rPr>
              <a:t> leszármaztatott osztály rendelkezik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hu-HU" sz="2800" dirty="0">
                <a:cs typeface="Courier New" panose="02070309020205020404" pitchFamily="49" charset="0"/>
              </a:rPr>
              <a:t>példánymetódussal.</a:t>
            </a:r>
          </a:p>
        </p:txBody>
      </p:sp>
    </p:spTree>
    <p:extLst>
      <p:ext uri="{BB962C8B-B14F-4D97-AF65-F5344CB8AC3E}">
        <p14:creationId xmlns:p14="http://schemas.microsoft.com/office/powerpoint/2010/main" val="204268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38022"/>
            <a:ext cx="7543800" cy="698689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COMPARATOR INTERFÉSZ</a:t>
            </a:r>
            <a:endParaRPr lang="hu-HU" cap="non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719263"/>
            <a:ext cx="8435280" cy="44116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>
                <a:cs typeface="Courier New" panose="02070309020205020404" pitchFamily="49" charset="0"/>
              </a:rPr>
              <a:t>Két objektumot </a:t>
            </a:r>
            <a:r>
              <a:rPr lang="hu-HU" dirty="0" smtClean="0">
                <a:cs typeface="Courier New" panose="02070309020205020404" pitchFamily="49" charset="0"/>
              </a:rPr>
              <a:t>összehasonlítása, hogy egyenlők-e:</a:t>
            </a:r>
          </a:p>
          <a:p>
            <a:pPr marL="0" indent="0">
              <a:buNone/>
            </a:pPr>
            <a:endParaRPr lang="hu-H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344487" lvl="1" indent="0">
              <a:buClrTx/>
              <a:buNone/>
            </a:pPr>
            <a:r>
              <a:rPr lang="hu-HU" dirty="0" smtClean="0">
                <a:cs typeface="Courier New" panose="02070309020205020404" pitchFamily="49" charset="0"/>
              </a:rPr>
              <a:t>Igazzal </a:t>
            </a:r>
            <a:r>
              <a:rPr lang="hu-HU" dirty="0">
                <a:cs typeface="Courier New" panose="02070309020205020404" pitchFamily="49" charset="0"/>
              </a:rPr>
              <a:t>tér vissza, ha a két objektum egyenlő</a:t>
            </a:r>
            <a:r>
              <a:rPr lang="hu-HU" dirty="0" smtClean="0">
                <a:cs typeface="Courier New" panose="02070309020205020404" pitchFamily="49" charset="0"/>
              </a:rPr>
              <a:t>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(String s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ClrTx/>
              <a:buNone/>
            </a:pPr>
            <a:r>
              <a:rPr lang="hu-HU" dirty="0">
                <a:cs typeface="Courier New" panose="02070309020205020404" pitchFamily="49" charset="0"/>
              </a:rPr>
              <a:t>String referencia összehasonlításnál </a:t>
            </a:r>
            <a:r>
              <a:rPr lang="hu-HU" dirty="0" err="1">
                <a:cs typeface="Courier New" panose="02070309020205020404" pitchFamily="49" charset="0"/>
              </a:rPr>
              <a:t>equals</a:t>
            </a:r>
            <a:r>
              <a:rPr lang="hu-HU" dirty="0">
                <a:cs typeface="Courier New" panose="02070309020205020404" pitchFamily="49" charset="0"/>
              </a:rPr>
              <a:t>(</a:t>
            </a:r>
            <a:r>
              <a:rPr lang="hu-HU" dirty="0" err="1">
                <a:cs typeface="Courier New" panose="02070309020205020404" pitchFamily="49" charset="0"/>
              </a:rPr>
              <a:t>Object</a:t>
            </a:r>
            <a:r>
              <a:rPr lang="hu-HU" dirty="0">
                <a:cs typeface="Courier New" panose="02070309020205020404" pitchFamily="49" charset="0"/>
              </a:rPr>
              <a:t> </a:t>
            </a:r>
            <a:r>
              <a:rPr lang="hu-HU" dirty="0" err="1">
                <a:cs typeface="Courier New" panose="02070309020205020404" pitchFamily="49" charset="0"/>
              </a:rPr>
              <a:t>obj</a:t>
            </a:r>
            <a:r>
              <a:rPr lang="hu-HU" dirty="0">
                <a:cs typeface="Courier New" panose="02070309020205020404" pitchFamily="49" charset="0"/>
              </a:rPr>
              <a:t>) függvényt kell alkalmazni.</a:t>
            </a:r>
          </a:p>
          <a:p>
            <a:pPr marL="344487" lvl="1" indent="0">
              <a:buClrTx/>
              <a:buNone/>
            </a:pPr>
            <a:r>
              <a:rPr lang="hu-HU" dirty="0">
                <a:cs typeface="Courier New" panose="02070309020205020404" pitchFamily="49" charset="0"/>
              </a:rPr>
              <a:t>Igazzal tér vissza, ha a két String ugyanazt a karaktersorozatot tartalmazza.</a:t>
            </a:r>
          </a:p>
        </p:txBody>
      </p:sp>
    </p:spTree>
    <p:extLst>
      <p:ext uri="{BB962C8B-B14F-4D97-AF65-F5344CB8AC3E}">
        <p14:creationId xmlns:p14="http://schemas.microsoft.com/office/powerpoint/2010/main" val="379262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173870"/>
          </a:xfrm>
        </p:spPr>
        <p:txBody>
          <a:bodyPr/>
          <a:lstStyle/>
          <a:p>
            <a:pPr lvl="0" algn="ctr"/>
            <a:r>
              <a:rPr lang="hu-HU" dirty="0" smtClean="0"/>
              <a:t>COMPARABLE ÉS COMPARATOR HASZNÁLATA</a:t>
            </a:r>
            <a:endParaRPr lang="hu-HU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749" y="2276872"/>
            <a:ext cx="4036219" cy="3993356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9374" y="2204864"/>
            <a:ext cx="4243388" cy="3293269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215" y="5804396"/>
            <a:ext cx="4536281" cy="792956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179512" y="1417158"/>
            <a:ext cx="7651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következő példa rendez először név szerint, majd kor szerint. A névszerinti rendezés a természetes rendezés.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472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543800" cy="868958"/>
          </a:xfrm>
        </p:spPr>
        <p:txBody>
          <a:bodyPr/>
          <a:lstStyle/>
          <a:p>
            <a:pPr lvl="0" algn="ctr"/>
            <a:r>
              <a:rPr lang="hu-HU" dirty="0" smtClean="0"/>
              <a:t>GENERIKUS TÍPUSOK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6304" y="2420888"/>
            <a:ext cx="8229600" cy="271784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u-HU" dirty="0"/>
              <a:t>Az általános (generikus) programozás típusparaméterek segítségével teszi lehetővé, hogy osztályokat, interfészeket hozhassunk létre úgy, hogy bizonyos paraméterek típusait a </a:t>
            </a:r>
            <a:r>
              <a:rPr lang="hu-HU" dirty="0" smtClean="0"/>
              <a:t>példányosításkor </a:t>
            </a:r>
            <a:r>
              <a:rPr lang="hu-HU" dirty="0"/>
              <a:t>dönthessük el.</a:t>
            </a:r>
          </a:p>
        </p:txBody>
      </p:sp>
    </p:spTree>
    <p:extLst>
      <p:ext uri="{BB962C8B-B14F-4D97-AF65-F5344CB8AC3E}">
        <p14:creationId xmlns:p14="http://schemas.microsoft.com/office/powerpoint/2010/main" val="5233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hu-HU" dirty="0" smtClean="0"/>
              <a:t>GENERIKUS TÍPUSOK – ÁLTALÁNOS TÍPUS</a:t>
            </a:r>
            <a:endParaRPr lang="hu-HU" b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816424"/>
          </a:xfrm>
        </p:spPr>
        <p:txBody>
          <a:bodyPr>
            <a:normAutofit lnSpcReduction="10000"/>
          </a:bodyPr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Ahhoz, hogy általános típust definiáljunk, a típusdefiníciónak tartalmaznia kell egy vagy több típus paramétert a típus neve után. A típus paraméterek vesszővel elválasztott listái 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2400" dirty="0"/>
              <a:t> és 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hu-HU" sz="2400" dirty="0"/>
              <a:t> között szerepelnek</a:t>
            </a:r>
            <a:r>
              <a:rPr lang="hu-HU" sz="2400" dirty="0" smtClean="0"/>
              <a:t>.</a:t>
            </a:r>
          </a:p>
          <a:p>
            <a:pPr marL="0" lvl="0" indent="0">
              <a:buClrTx/>
              <a:buNone/>
            </a:pPr>
            <a:endParaRPr lang="hu-HU" sz="8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Konvencionálisan a típus paraméterek nagybetűsek (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hu-HU" sz="2400" dirty="0"/>
              <a:t>). </a:t>
            </a:r>
            <a:endParaRPr lang="hu-HU" sz="2400" dirty="0" smtClean="0"/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sz="8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 típus paraméterek aztán megjelennek a típus metódusaiban, vagy a metódus paraméterlistájában, vagy visszatérési érték típusként.</a:t>
            </a:r>
          </a:p>
        </p:txBody>
      </p:sp>
      <p:pic>
        <p:nvPicPr>
          <p:cNvPr id="6" name="Tartalom hely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771800" y="5157192"/>
            <a:ext cx="342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109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648072"/>
          </a:xfrm>
        </p:spPr>
        <p:txBody>
          <a:bodyPr/>
          <a:lstStyle/>
          <a:p>
            <a:pPr lvl="0" algn="ctr"/>
            <a:r>
              <a:rPr lang="hu-HU" dirty="0" smtClean="0"/>
              <a:t>HELYTTESÍTŐ TÍPUS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6237312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hu-HU" sz="1200" dirty="0"/>
              <a:t>A szülő-gyermek kapcsolat hiánya az általános típus példányai között nehézkessé teheti a </a:t>
            </a:r>
            <a:r>
              <a:rPr lang="hu-HU" sz="1200" dirty="0" smtClean="0"/>
              <a:t>többalakú </a:t>
            </a:r>
            <a:r>
              <a:rPr lang="hu-HU" sz="1200" dirty="0"/>
              <a:t>(polimorf) eljárások megírását</a:t>
            </a:r>
            <a:r>
              <a:rPr lang="hu-HU" sz="1200" dirty="0" smtClean="0"/>
              <a:t>.</a:t>
            </a:r>
          </a:p>
          <a:p>
            <a:pPr marL="0" lvl="0" indent="0" algn="just">
              <a:buNone/>
            </a:pPr>
            <a:endParaRPr lang="hu-HU" sz="600" dirty="0" smtClean="0"/>
          </a:p>
          <a:p>
            <a:pPr marL="0" lvl="0" indent="0" algn="just">
              <a:buNone/>
            </a:pPr>
            <a:r>
              <a:rPr lang="hu-HU" sz="1200" dirty="0" smtClean="0"/>
              <a:t>Eljárás, amely kiírja egy gyűjteményben tárolt objektumokat az objektumok típusától függetlenül a konzolra:</a:t>
            </a:r>
            <a:endParaRPr lang="hu-HU" sz="1200" dirty="0"/>
          </a:p>
          <a:p>
            <a:pPr marL="0" lvl="0" indent="0">
              <a:buNone/>
            </a:pPr>
            <a:endParaRPr lang="hu-HU" sz="600" dirty="0" smtClean="0"/>
          </a:p>
          <a:p>
            <a:pPr marL="0" lvl="0" indent="0">
              <a:buNone/>
            </a:pPr>
            <a:r>
              <a:rPr lang="hu-HU" sz="1200" dirty="0" smtClean="0"/>
              <a:t>	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printAll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Collection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c) {</a:t>
            </a:r>
          </a:p>
          <a:p>
            <a:pPr marL="0" lvl="0" indent="0">
              <a:buNone/>
            </a:pP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o : c) {</a:t>
            </a:r>
          </a:p>
          <a:p>
            <a:pPr marL="0" lvl="0" indent="0">
              <a:buNone/>
            </a:pP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>
              <a:buNone/>
            </a:pP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endParaRPr lang="hu-HU" sz="600" dirty="0" smtClean="0"/>
          </a:p>
          <a:p>
            <a:pPr marL="0" lvl="0" indent="0" algn="just">
              <a:buNone/>
            </a:pPr>
            <a:r>
              <a:rPr lang="hu-HU" sz="1200" dirty="0" smtClean="0"/>
              <a:t>Létrehozunk </a:t>
            </a:r>
            <a:r>
              <a:rPr lang="hu-HU" sz="1200" dirty="0"/>
              <a:t>egy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200" dirty="0" smtClean="0"/>
              <a:t> listát és a fenti metódust </a:t>
            </a:r>
            <a:r>
              <a:rPr lang="hu-HU" sz="1200" dirty="0"/>
              <a:t>használjuk </a:t>
            </a:r>
            <a:r>
              <a:rPr lang="hu-HU" sz="1200" dirty="0" smtClean="0"/>
              <a:t>az összes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smtClean="0"/>
              <a:t>kiíratására</a:t>
            </a:r>
            <a:r>
              <a:rPr lang="hu-HU" sz="1200" dirty="0"/>
              <a:t>:</a:t>
            </a:r>
          </a:p>
          <a:p>
            <a:pPr marL="0" lvl="0" indent="0">
              <a:buNone/>
            </a:pPr>
            <a:endParaRPr lang="hu-HU" sz="600" dirty="0" smtClean="0"/>
          </a:p>
          <a:p>
            <a:pPr marL="0" indent="0">
              <a:buNone/>
            </a:pPr>
            <a:r>
              <a:rPr lang="hu-HU" sz="1200" dirty="0"/>
              <a:t>	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newArrayList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printall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 //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0" indent="0">
              <a:buNone/>
            </a:pPr>
            <a:r>
              <a:rPr lang="hu-HU" sz="600" dirty="0" smtClean="0"/>
              <a:t>	</a:t>
            </a:r>
          </a:p>
          <a:p>
            <a:pPr marL="0" lvl="0" indent="0" algn="just">
              <a:buNone/>
            </a:pPr>
            <a:r>
              <a:rPr lang="hu-HU" sz="1200" dirty="0" smtClean="0"/>
              <a:t>Az </a:t>
            </a:r>
            <a:r>
              <a:rPr lang="hu-HU" sz="1200" dirty="0"/>
              <a:t>utolsó </a:t>
            </a:r>
            <a:r>
              <a:rPr lang="hu-HU" sz="1200" dirty="0" smtClean="0"/>
              <a:t>sor fordítási hibát ad</a:t>
            </a:r>
            <a:r>
              <a:rPr lang="hu-HU" sz="1200" dirty="0"/>
              <a:t>. </a:t>
            </a:r>
            <a:r>
              <a:rPr lang="hu-HU" sz="1200" dirty="0" smtClean="0"/>
              <a:t>Mivel az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hu-HU" sz="1200" dirty="0"/>
              <a:t> nem leszármazott típusa a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hu-HU" sz="1200" dirty="0" err="1"/>
              <a:t>-nek</a:t>
            </a:r>
            <a:r>
              <a:rPr lang="hu-HU" sz="1200" dirty="0"/>
              <a:t>, ezért nem adható </a:t>
            </a:r>
            <a:r>
              <a:rPr lang="hu-HU" sz="1200" dirty="0" smtClean="0"/>
              <a:t>át</a:t>
            </a:r>
            <a:r>
              <a:rPr lang="hu-HU" sz="1200" dirty="0"/>
              <a:t>, </a:t>
            </a:r>
            <a:r>
              <a:rPr lang="hu-HU" sz="1200" dirty="0" smtClean="0"/>
              <a:t>mint paraméter </a:t>
            </a:r>
            <a:r>
              <a:rPr lang="hu-HU" sz="1200" dirty="0"/>
              <a:t>a kiíratási </a:t>
            </a:r>
            <a:r>
              <a:rPr lang="hu-HU" sz="1200" dirty="0" smtClean="0"/>
              <a:t>eljárásnak. Más részről az öröklés kapcsolatban álló általános típusok ugyanazzal </a:t>
            </a:r>
            <a:r>
              <a:rPr lang="hu-HU" sz="1200" dirty="0"/>
              <a:t>a </a:t>
            </a:r>
            <a:r>
              <a:rPr lang="hu-HU" sz="1200" dirty="0" smtClean="0"/>
              <a:t>típus paraméterrel </a:t>
            </a:r>
            <a:r>
              <a:rPr lang="hu-HU" sz="1200" dirty="0"/>
              <a:t>kompatibilisek:</a:t>
            </a:r>
          </a:p>
          <a:p>
            <a:pPr marL="0" lvl="0" indent="0">
              <a:buNone/>
            </a:pPr>
            <a:endParaRPr lang="hu-HU" sz="600" dirty="0" smtClean="0"/>
          </a:p>
          <a:p>
            <a:pPr marL="0" lvl="0" indent="0">
              <a:buNone/>
            </a:pPr>
            <a:r>
              <a:rPr lang="hu-HU" sz="1200" dirty="0"/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printAll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Collection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c) {</a:t>
            </a:r>
          </a:p>
          <a:p>
            <a:pPr marL="0" lv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o : c) {</a:t>
            </a:r>
          </a:p>
          <a:p>
            <a:pPr marL="0" lv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(o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List&lt;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hu-HU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pPr marL="0" lv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printall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 //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works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hu-HU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endParaRPr lang="hu-HU" sz="600" dirty="0"/>
          </a:p>
          <a:p>
            <a:pPr marL="0" lvl="0" indent="0" algn="just">
              <a:buNone/>
            </a:pPr>
            <a:r>
              <a:rPr lang="hu-HU" sz="1200" dirty="0"/>
              <a:t>A 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hu-HU" sz="1200" dirty="0"/>
              <a:t> </a:t>
            </a:r>
            <a:r>
              <a:rPr lang="hu-HU" sz="1200" dirty="0" err="1"/>
              <a:t>kompatibilisa</a:t>
            </a:r>
            <a:r>
              <a:rPr lang="hu-HU" sz="1200" dirty="0"/>
              <a:t>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hu-HU" sz="1200" dirty="0" err="1"/>
              <a:t>-el</a:t>
            </a:r>
            <a:r>
              <a:rPr lang="hu-HU" sz="1200" dirty="0"/>
              <a:t>, </a:t>
            </a:r>
            <a:r>
              <a:rPr lang="hu-HU" sz="1200" dirty="0" err="1"/>
              <a:t>mertakéttípus</a:t>
            </a:r>
            <a:r>
              <a:rPr lang="hu-HU" sz="1200" dirty="0"/>
              <a:t> példánya egy általános </a:t>
            </a:r>
            <a:r>
              <a:rPr lang="hu-HU" sz="1200" dirty="0" smtClean="0"/>
              <a:t>szülőtípusnak és  </a:t>
            </a:r>
            <a:r>
              <a:rPr lang="hu-HU" sz="1200" dirty="0"/>
              <a:t>annak </a:t>
            </a:r>
            <a:r>
              <a:rPr lang="hu-HU" sz="1200" dirty="0" smtClean="0"/>
              <a:t>leszármazott típusának</a:t>
            </a:r>
            <a:r>
              <a:rPr lang="hu-HU" sz="1200" dirty="0"/>
              <a:t>, </a:t>
            </a:r>
            <a:r>
              <a:rPr lang="hu-HU" sz="1200" dirty="0" smtClean="0"/>
              <a:t>és a példányok ugyanahhoz a típus paraméterhez tartoznak</a:t>
            </a:r>
            <a:r>
              <a:rPr lang="hu-HU" sz="1200" dirty="0"/>
              <a:t>, konkrétan az </a:t>
            </a:r>
            <a:r>
              <a:rPr lang="hu-HU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1200" dirty="0" err="1"/>
              <a:t>-hez</a:t>
            </a:r>
            <a:r>
              <a:rPr lang="hu-HU" sz="1200" dirty="0"/>
              <a:t>.</a:t>
            </a:r>
            <a:endParaRPr lang="hu-HU" sz="1200" dirty="0" smtClean="0"/>
          </a:p>
          <a:p>
            <a:pPr marL="0" lvl="0" indent="0">
              <a:buNone/>
            </a:pP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36662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543800" cy="724942"/>
          </a:xfrm>
        </p:spPr>
        <p:txBody>
          <a:bodyPr/>
          <a:lstStyle/>
          <a:p>
            <a:pPr lvl="0" algn="ctr"/>
            <a:r>
              <a:rPr lang="hu-HU" dirty="0" smtClean="0"/>
              <a:t>HELYTTESÍTŐ TÍPUS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832648"/>
          </a:xfrm>
        </p:spPr>
        <p:txBody>
          <a:bodyPr>
            <a:normAutofit fontScale="62500" lnSpcReduction="20000"/>
          </a:bodyPr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 smtClean="0"/>
              <a:t>A 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hu-HU" dirty="0" err="1"/>
              <a:t>-es</a:t>
            </a:r>
            <a:r>
              <a:rPr lang="hu-HU" dirty="0"/>
              <a:t> típus határozatlan típusként ismert</a:t>
            </a:r>
            <a:r>
              <a:rPr lang="hu-HU" dirty="0" smtClean="0"/>
              <a:t>.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sz="10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/>
              <a:t>A gyűjteményből bármikor kiolvasható az objektum, mert a visszatérési érték mindig garantáltan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dirty="0" smtClean="0"/>
              <a:t>.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sz="10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/>
              <a:t>Azonban nem adható objektum a gyűjteményhez, mert a 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hu-HU" dirty="0"/>
              <a:t> Ismeretlen típust jelöl, és nem lehet egyértelműen tudni, hogy a hozzá adni kívánt objektum leszármazott típusa-e az ismeretlen típusnak. </a:t>
            </a:r>
            <a:endParaRPr lang="hu-HU" dirty="0" smtClean="0"/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sz="10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/>
              <a:t>Az egyetlen kivétel a 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hu-HU" dirty="0"/>
              <a:t>, amely eleme minden típusnak</a:t>
            </a:r>
            <a:r>
              <a:rPr lang="hu-HU" dirty="0" smtClean="0"/>
              <a:t>.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dirty="0"/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dirty="0" smtClean="0"/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dirty="0"/>
          </a:p>
          <a:p>
            <a:pPr marL="0" lvl="0" indent="0">
              <a:buClrTx/>
              <a:buNone/>
            </a:pPr>
            <a:endParaRPr lang="hu-HU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/>
              <a:t>A helyettesítő típus felső korlátozással specializálható, ezáltal megfelelővé téve az adott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hu-HU" dirty="0"/>
              <a:t> minden leszármazott típusához.</a:t>
            </a:r>
          </a:p>
          <a:p>
            <a:pPr marL="0" indent="0">
              <a:buClrTx/>
              <a:buNone/>
            </a:pPr>
            <a:r>
              <a:rPr lang="hu-HU" dirty="0"/>
              <a:t>	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&lt;?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ClrTx/>
              <a:buNone/>
            </a:pPr>
            <a:endParaRPr lang="hu-HU" sz="1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ClrTx/>
              <a:buNone/>
            </a:pPr>
            <a:r>
              <a:rPr lang="hu-HU" dirty="0" smtClean="0">
                <a:cs typeface="Courier New" panose="02070309020205020404" pitchFamily="49" charset="0"/>
              </a:rPr>
              <a:t>Példa: 	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voiddrawAll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Collection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&lt;?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extendsShapes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 }</a:t>
            </a:r>
          </a:p>
          <a:p>
            <a:pPr marL="0" indent="0">
              <a:buClrTx/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 smtClean="0">
                <a:cs typeface="Courier New" panose="02070309020205020404" pitchFamily="49" charset="0"/>
              </a:rPr>
              <a:t>A metódus jó lesz 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</a:t>
            </a:r>
            <a:r>
              <a:rPr lang="hu-HU" dirty="0" smtClean="0">
                <a:cs typeface="Courier New" panose="02070309020205020404" pitchFamily="49" charset="0"/>
              </a:rPr>
              <a:t> leszámozottjaiból álló kollekciókra, 	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Collection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hu-HU" dirty="0" smtClean="0">
                <a:cs typeface="Courier New" panose="02070309020205020404" pitchFamily="49" charset="0"/>
              </a:rPr>
              <a:t>, 	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Collection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hu-HU" dirty="0" smtClean="0">
                <a:cs typeface="Courier New" panose="02070309020205020404" pitchFamily="49" charset="0"/>
              </a:rPr>
              <a:t>, stb. 	típusokra.</a:t>
            </a:r>
            <a:endParaRPr lang="hu-H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ClrTx/>
              <a:buNone/>
            </a:pPr>
            <a:endParaRPr lang="hu-HU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ClrTx/>
              <a:buNone/>
            </a:pPr>
            <a:endParaRPr lang="hu-HU" sz="11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/>
              <a:t>A helyettesítő típust alulról is korlátozhatjuk. </a:t>
            </a:r>
          </a:p>
          <a:p>
            <a:pPr marL="0" indent="0">
              <a:buClrTx/>
              <a:buNone/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&lt;?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Tartalom hely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51720" y="3140968"/>
            <a:ext cx="399097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0893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8262"/>
            <a:ext cx="7543800" cy="786482"/>
          </a:xfrm>
        </p:spPr>
        <p:txBody>
          <a:bodyPr/>
          <a:lstStyle/>
          <a:p>
            <a:pPr lvl="0" algn="ctr"/>
            <a:r>
              <a:rPr lang="hu-HU" dirty="0" smtClean="0"/>
              <a:t>ÁLTALÁNOS METÓDUSOK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Nem csak a típusokat, a metódusokat is paraméterezhetjük. A statikus és nem statikus metódusoknak épp úgy, ahogy a konstruktoroknak, lehet típus paraméterük</a:t>
            </a:r>
            <a:r>
              <a:rPr lang="hu-HU" sz="2000" dirty="0" smtClean="0"/>
              <a:t>.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sz="9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 metódusok típus paraméter deklarálásának szintaxisa megegyezik az osztályoknál használt szintaxissal. A típusparaméter listát a kerek zárójelek közé kell helyezni, még a metódus visszatérési értékének típusa elé. </a:t>
            </a:r>
            <a:endParaRPr lang="hu-HU" sz="2000" dirty="0" smtClean="0"/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sz="9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000" dirty="0" smtClean="0"/>
              <a:t>Példa: A következő </a:t>
            </a:r>
            <a:r>
              <a:rPr lang="hu-HU" sz="2000" dirty="0"/>
              <a:t>gyűjtemény osztály metódus feltölt </a:t>
            </a:r>
            <a:r>
              <a:rPr lang="hu-HU" sz="2000"/>
              <a:t>egy </a:t>
            </a:r>
            <a:r>
              <a:rPr lang="hu-HU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&lt;?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T&gt; </a:t>
            </a:r>
            <a:r>
              <a:rPr lang="hu-HU" sz="2000" dirty="0"/>
              <a:t>típusú listát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hu-HU" sz="2000" dirty="0"/>
              <a:t> típusú </a:t>
            </a:r>
            <a:r>
              <a:rPr lang="hu-HU" sz="2000" dirty="0" smtClean="0"/>
              <a:t>objektumokkal</a:t>
            </a:r>
            <a:r>
              <a:rPr lang="hu-HU" sz="2000" dirty="0" smtClean="0"/>
              <a:t>: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sz="900" dirty="0" smtClean="0"/>
          </a:p>
          <a:p>
            <a:pPr marL="0" lvl="0" indent="0">
              <a:buClrTx/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static&lt;T&gt; 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fill(List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&lt;? 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list, T obj)</a:t>
            </a:r>
            <a:endParaRPr lang="hu-H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sz="900" dirty="0" smtClean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Az általános metódusok lehetővé teszik a típus paraméterek használatát, hogy egyértelművé tehesse a típusok kapcsolatát egy vagy több paraméter esetén, egy metódus, vagy annak visszatérési értéke számára (vagy mindkettőnek). </a:t>
            </a:r>
            <a:endParaRPr lang="hu-HU" sz="2000" dirty="0" smtClean="0"/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sz="9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Az általános metódusok típus paraméterei általában osztálytól függetlenek vagy interfész-szintű típus paraméterek</a:t>
            </a:r>
            <a:r>
              <a:rPr lang="hu-HU" sz="2000" dirty="0" smtClean="0"/>
              <a:t>.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hu-HU" sz="9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Collections</a:t>
            </a:r>
            <a:r>
              <a:rPr lang="hu-HU" sz="2000" dirty="0"/>
              <a:t> osztály algoritmusainak definíciója sok lehetőséget kínál az általános metódusok használatára</a:t>
            </a:r>
            <a:r>
              <a:rPr lang="hu-HU" sz="2000" dirty="0" smtClean="0"/>
              <a:t>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0661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1207" y="164616"/>
            <a:ext cx="7543800" cy="72008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TÖMBÖK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7543800" cy="5832648"/>
          </a:xfrm>
        </p:spPr>
        <p:txBody>
          <a:bodyPr>
            <a:noAutofit/>
          </a:bodyPr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 tömbök tárolhatnak referencia típusú elemeket a primitív típusokhoz </a:t>
            </a:r>
            <a:r>
              <a:rPr lang="hu-HU" sz="2000" dirty="0" smtClean="0"/>
              <a:t>hasonlóan.</a:t>
            </a:r>
          </a:p>
          <a:p>
            <a:pPr marL="0" lvl="0" indent="0">
              <a:buClrTx/>
              <a:buNone/>
            </a:pPr>
            <a:r>
              <a:rPr lang="hu-HU" sz="2000" dirty="0" smtClean="0"/>
              <a:t>    Példa: </a:t>
            </a:r>
            <a:endParaRPr lang="hu-HU" sz="2000" dirty="0"/>
          </a:p>
          <a:p>
            <a:pPr marL="34925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String[]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stringArray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{"String1", "String2"};</a:t>
            </a:r>
          </a:p>
          <a:p>
            <a:pPr marL="34925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(String s :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stringArray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4925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(s);</a:t>
            </a:r>
          </a:p>
          <a:p>
            <a:pPr marL="349250" lvl="1" indent="0">
              <a:buNone/>
            </a:pP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49250" lvl="1" indent="0">
              <a:buNone/>
            </a:pPr>
            <a:endParaRPr lang="hu-H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 tömbök tartalmazhatnak </a:t>
            </a:r>
            <a:r>
              <a:rPr lang="hu-HU" sz="2000" dirty="0" smtClean="0"/>
              <a:t>tömböket</a:t>
            </a:r>
            <a:r>
              <a:rPr lang="hu-HU" sz="2000" dirty="0"/>
              <a:t> </a:t>
            </a:r>
            <a:r>
              <a:rPr lang="hu-HU" sz="2000" dirty="0" smtClean="0"/>
              <a:t>(Tömbök tömbje).</a:t>
            </a:r>
          </a:p>
          <a:p>
            <a:pPr marL="0" lvl="0" indent="0">
              <a:buNone/>
            </a:pPr>
            <a:r>
              <a:rPr lang="hu-HU" sz="2000" dirty="0" smtClean="0"/>
              <a:t>    Példa:</a:t>
            </a:r>
            <a:endParaRPr lang="hu-HU" sz="2000" dirty="0"/>
          </a:p>
          <a:p>
            <a:pPr marL="34925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int[][]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</a:p>
          <a:p>
            <a:pPr marL="672465" lvl="2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{1, 2, 3, 4},</a:t>
            </a:r>
          </a:p>
          <a:p>
            <a:pPr marL="672465" lvl="2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{5, 6, 7, 8}</a:t>
            </a:r>
          </a:p>
          <a:p>
            <a:pPr marL="349250" lvl="1" indent="0">
              <a:buNone/>
            </a:pP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[1][3];		//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543800" cy="724942"/>
          </a:xfrm>
        </p:spPr>
        <p:txBody>
          <a:bodyPr/>
          <a:lstStyle/>
          <a:p>
            <a:pPr algn="ctr"/>
            <a:r>
              <a:rPr lang="hu-HU" dirty="0" smtClean="0"/>
              <a:t>IRODALOMJEGYZÉK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97658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Nagy G.: Java programozás v1.3, </a:t>
            </a:r>
            <a:r>
              <a:rPr lang="hu-HU" dirty="0" err="1"/>
              <a:t>Creative</a:t>
            </a:r>
            <a:r>
              <a:rPr lang="hu-HU" dirty="0"/>
              <a:t> </a:t>
            </a:r>
            <a:r>
              <a:rPr lang="hu-HU" dirty="0" err="1"/>
              <a:t>Commons</a:t>
            </a:r>
            <a:r>
              <a:rPr lang="hu-HU" dirty="0"/>
              <a:t>, Kecskemét,2007.,  pp. 92 – 98., 135 – 140., 193 – 216.</a:t>
            </a:r>
          </a:p>
        </p:txBody>
      </p:sp>
    </p:spTree>
    <p:extLst>
      <p:ext uri="{BB962C8B-B14F-4D97-AF65-F5344CB8AC3E}">
        <p14:creationId xmlns:p14="http://schemas.microsoft.com/office/powerpoint/2010/main" val="234813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5849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TÖMBÖK MÁSOLÁSA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1"/>
          </a:xfrm>
        </p:spPr>
        <p:txBody>
          <a:bodyPr>
            <a:noAutofit/>
          </a:bodyPr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Használhatjuk a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System</a:t>
            </a:r>
            <a:r>
              <a:rPr lang="hu-HU" sz="2000" dirty="0"/>
              <a:t> osztály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arraycopy</a:t>
            </a:r>
            <a:r>
              <a:rPr lang="hu-HU" sz="2000" dirty="0"/>
              <a:t> metódust, hogy adatokat másoljunk hatékonyan egyik tömbből a másikba</a:t>
            </a:r>
            <a:r>
              <a:rPr lang="hu-HU" sz="2000" dirty="0" smtClean="0"/>
              <a:t>.</a:t>
            </a:r>
          </a:p>
          <a:p>
            <a:pPr marL="0" lvl="0" indent="0">
              <a:buClrTx/>
              <a:buNone/>
            </a:pPr>
            <a:endParaRPr lang="hu-HU" sz="2000" dirty="0"/>
          </a:p>
          <a:p>
            <a:pPr marL="0" lv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 Az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arraycopy</a:t>
            </a:r>
            <a:r>
              <a:rPr lang="hu-HU" sz="2000" dirty="0" smtClean="0"/>
              <a:t> öt paramétert vár:</a:t>
            </a:r>
          </a:p>
          <a:p>
            <a:pPr marL="0" lvl="0" indent="0">
              <a:buClrTx/>
              <a:buNone/>
            </a:pPr>
            <a:endParaRPr lang="hu-HU" sz="2000" dirty="0"/>
          </a:p>
          <a:p>
            <a:pPr marL="0" indent="0">
              <a:buClrTx/>
              <a:buNone/>
            </a:pP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arraycopy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source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srcIndex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destIndex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int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ClrTx/>
              <a:buNone/>
            </a:pP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ClrTx/>
              <a:buNone/>
            </a:pPr>
            <a:r>
              <a:rPr lang="hu-HU" sz="2000" dirty="0" smtClean="0"/>
              <a:t>    Paraméterek:</a:t>
            </a:r>
          </a:p>
          <a:p>
            <a:pPr marL="0" lv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- </a:t>
            </a:r>
            <a:r>
              <a:rPr lang="hu-HU" sz="2000" dirty="0" err="1" smtClean="0"/>
              <a:t>source</a:t>
            </a:r>
            <a:r>
              <a:rPr lang="hu-HU" sz="2000" dirty="0" smtClean="0"/>
              <a:t>: kiinduló (forrás) tömb.</a:t>
            </a:r>
          </a:p>
          <a:p>
            <a:pPr marL="0" lv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- </a:t>
            </a:r>
            <a:r>
              <a:rPr lang="hu-HU" sz="2000" dirty="0" err="1" smtClean="0"/>
              <a:t>srcIndex</a:t>
            </a:r>
            <a:r>
              <a:rPr lang="hu-HU" sz="2000" dirty="0" smtClean="0"/>
              <a:t>: átmásolandó első elem helye a forrástömbön belül.</a:t>
            </a:r>
          </a:p>
          <a:p>
            <a:pPr marL="0" lv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- </a:t>
            </a:r>
            <a:r>
              <a:rPr lang="hu-HU" sz="2000" dirty="0" err="1" smtClean="0"/>
              <a:t>dest</a:t>
            </a:r>
            <a:r>
              <a:rPr lang="hu-HU" sz="2000" dirty="0" smtClean="0"/>
              <a:t>: cél tömb.</a:t>
            </a:r>
          </a:p>
          <a:p>
            <a:pPr marL="0" lv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- </a:t>
            </a:r>
            <a:r>
              <a:rPr lang="hu-HU" sz="2000" dirty="0" err="1" smtClean="0"/>
              <a:t>destIndex</a:t>
            </a:r>
            <a:r>
              <a:rPr lang="hu-HU" sz="2000" dirty="0" smtClean="0"/>
              <a:t>: az első átmásolt elem helye a céltömbön belül.</a:t>
            </a:r>
          </a:p>
          <a:p>
            <a:pPr marL="0" lv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- </a:t>
            </a:r>
            <a:r>
              <a:rPr lang="hu-HU" sz="2000" dirty="0" err="1" smtClean="0"/>
              <a:t>length</a:t>
            </a:r>
            <a:r>
              <a:rPr lang="hu-HU" sz="2000" dirty="0" smtClean="0"/>
              <a:t>: átmásolandó elemek száma.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90485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86482"/>
          </a:xfrm>
        </p:spPr>
        <p:txBody>
          <a:bodyPr/>
          <a:lstStyle/>
          <a:p>
            <a:pPr algn="ctr"/>
            <a:r>
              <a:rPr lang="hu-HU" dirty="0" smtClean="0"/>
              <a:t>TÖMBÖK MÁSOLÁSA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268760"/>
            <a:ext cx="8839647" cy="5236038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 smtClean="0"/>
              <a:t>Használhatjuk az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Array.copyOf</a:t>
            </a:r>
            <a:r>
              <a:rPr lang="hu-HU" sz="2000" dirty="0" smtClean="0"/>
              <a:t> metódust, amely egy új tömb objektumot hoz létre, és a létrehozott tömbbe másolja a forrástömb specifikált számú elemét.</a:t>
            </a:r>
          </a:p>
          <a:p>
            <a:pPr marL="0" indent="0">
              <a:buClrTx/>
              <a:buNone/>
            </a:pPr>
            <a:endParaRPr lang="hu-HU" sz="800" dirty="0" smtClean="0"/>
          </a:p>
          <a:p>
            <a:pPr mar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 Paraméterei:</a:t>
            </a:r>
          </a:p>
          <a:p>
            <a:pPr mar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 - A másolandó tömb.</a:t>
            </a:r>
          </a:p>
          <a:p>
            <a:pPr mar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 - A másolandó elemek száma.</a:t>
            </a:r>
          </a:p>
          <a:p>
            <a:pPr marL="0" indent="0">
              <a:buClrTx/>
              <a:buNone/>
            </a:pPr>
            <a:endParaRPr lang="hu-HU" sz="2000" dirty="0" smtClean="0"/>
          </a:p>
          <a:p>
            <a:pPr mar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 Példák:</a:t>
            </a:r>
          </a:p>
          <a:p>
            <a:pPr marL="0" indent="0">
              <a:buClrTx/>
              <a:buNone/>
            </a:pPr>
            <a:endParaRPr lang="hu-HU" sz="800" dirty="0"/>
          </a:p>
          <a:p>
            <a:pPr marL="0" indent="0">
              <a:buClrTx/>
              <a:buNone/>
            </a:pPr>
            <a:r>
              <a:rPr lang="hu-HU" sz="2000" dirty="0" smtClean="0"/>
              <a:t>     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int[] a = {1, 2, 3, 4, 5, 6};</a:t>
            </a:r>
          </a:p>
          <a:p>
            <a:pPr marL="0" indent="0">
              <a:buClrTx/>
              <a:buNone/>
            </a:pPr>
            <a:endParaRPr lang="hu-HU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 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int[] b =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Array.copyOf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(a, 3);</a:t>
            </a:r>
            <a:r>
              <a:rPr lang="hu-HU" sz="2000" dirty="0" smtClean="0"/>
              <a:t>	// b = {1, 2, 3}, levágja a 							// további elemeket</a:t>
            </a:r>
          </a:p>
          <a:p>
            <a:pPr marL="0" indent="0">
              <a:buClrTx/>
              <a:buNone/>
            </a:pPr>
            <a:endParaRPr lang="hu-HU" sz="800" dirty="0" smtClean="0"/>
          </a:p>
          <a:p>
            <a:pPr mar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 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int[] c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Array.copyOf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(a,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8);</a:t>
            </a:r>
            <a:r>
              <a:rPr lang="hu-HU" sz="2000" dirty="0" smtClean="0"/>
              <a:t>	// c = {1, 2, 3, 4, 5, 6, 0, </a:t>
            </a:r>
            <a:r>
              <a:rPr lang="hu-HU" sz="2000" dirty="0" err="1" smtClean="0"/>
              <a:t>0</a:t>
            </a:r>
            <a:r>
              <a:rPr lang="hu-HU" sz="2000" dirty="0" smtClean="0"/>
              <a:t>}, 						// kiegészíti nullákkal</a:t>
            </a:r>
            <a:endParaRPr lang="hu-HU" dirty="0"/>
          </a:p>
          <a:p>
            <a:pPr marL="0" indent="0">
              <a:buClrTx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771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543800" cy="786482"/>
          </a:xfrm>
        </p:spPr>
        <p:txBody>
          <a:bodyPr/>
          <a:lstStyle/>
          <a:p>
            <a:pPr algn="ctr"/>
            <a:r>
              <a:rPr lang="hu-HU" dirty="0" smtClean="0"/>
              <a:t>TÖMBÖK MÁSOLÁSA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8183" y="1340768"/>
            <a:ext cx="7804151" cy="5328592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 smtClean="0"/>
              <a:t>Használhatjuk a 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clone</a:t>
            </a:r>
            <a:r>
              <a:rPr lang="hu-HU" sz="2400" dirty="0" smtClean="0"/>
              <a:t> metódust, amely egy új tömb objektumot hoz létre. A létrehozott tömb objektum megegyezik a forrástömbbel.</a:t>
            </a:r>
          </a:p>
          <a:p>
            <a:pPr marL="0" indent="0">
              <a:buClrTx/>
              <a:buNone/>
            </a:pPr>
            <a:endParaRPr lang="hu-HU" sz="2000" dirty="0" smtClean="0"/>
          </a:p>
          <a:p>
            <a:pPr mar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 Példák:</a:t>
            </a:r>
          </a:p>
          <a:p>
            <a:pPr marL="0" indent="0">
              <a:buClrTx/>
              <a:buNone/>
            </a:pPr>
            <a:endParaRPr lang="hu-HU" sz="800" dirty="0"/>
          </a:p>
          <a:p>
            <a:pPr marL="0" indent="0">
              <a:buClrTx/>
              <a:buNone/>
            </a:pPr>
            <a:r>
              <a:rPr lang="hu-HU" sz="2000" dirty="0" smtClean="0"/>
              <a:t>     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int[] a = {1, 2, 3, 4, 5, 6};</a:t>
            </a:r>
          </a:p>
          <a:p>
            <a:pPr marL="0" indent="0">
              <a:buClrTx/>
              <a:buNone/>
            </a:pPr>
            <a:endParaRPr lang="hu-HU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ClrTx/>
              <a:buNone/>
            </a:pPr>
            <a:r>
              <a:rPr lang="hu-HU" sz="2000" dirty="0"/>
              <a:t> </a:t>
            </a:r>
            <a:r>
              <a:rPr lang="hu-HU" sz="2000" dirty="0" smtClean="0"/>
              <a:t>    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int[] b =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a.clone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	//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{1, 2, 3, 4, 5, 6}</a:t>
            </a:r>
          </a:p>
          <a:p>
            <a:pPr marL="0" indent="0">
              <a:buClrTx/>
              <a:buNone/>
            </a:pPr>
            <a:endParaRPr lang="hu-HU" sz="2000" dirty="0"/>
          </a:p>
          <a:p>
            <a:pPr marL="342000" indent="0">
              <a:buClrTx/>
              <a:buNone/>
            </a:pPr>
            <a:r>
              <a:rPr lang="hu-HU" sz="2400" dirty="0"/>
              <a:t>Megjegyzés:</a:t>
            </a:r>
          </a:p>
          <a:p>
            <a:pPr marL="342000" indent="0">
              <a:buClrTx/>
              <a:buNone/>
            </a:pPr>
            <a:r>
              <a:rPr lang="hu-HU" sz="2400" dirty="0"/>
              <a:t>Ha a forrástömb elemei objektumok, akkor ezek nem lesznek klónozva a létrehozott tömb objektumban, hanem ugyanazok a referenciák maradnak, amelyek a forrástömbben szerepeltek.</a:t>
            </a:r>
          </a:p>
          <a:p>
            <a:pPr marL="0" indent="0">
              <a:buClrTx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9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543800" cy="724942"/>
          </a:xfrm>
        </p:spPr>
        <p:txBody>
          <a:bodyPr/>
          <a:lstStyle/>
          <a:p>
            <a:pPr algn="ctr"/>
            <a:r>
              <a:rPr lang="hu-HU" sz="4000" dirty="0" smtClean="0"/>
              <a:t>GYŰJTEMÉNYEK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052736"/>
            <a:ext cx="8075240" cy="5688632"/>
          </a:xfrm>
        </p:spPr>
        <p:txBody>
          <a:bodyPr>
            <a:noAutofit/>
          </a:bodyPr>
          <a:lstStyle/>
          <a:p>
            <a:pPr marL="0" lvl="0" indent="0">
              <a:buClrTx/>
              <a:buNone/>
            </a:pPr>
            <a:r>
              <a:rPr lang="hu-HU" sz="2000" dirty="0"/>
              <a:t>A </a:t>
            </a:r>
            <a:r>
              <a:rPr lang="hu-HU" sz="2000" b="1" dirty="0"/>
              <a:t>gyűjtemények</a:t>
            </a:r>
            <a:r>
              <a:rPr lang="hu-HU" sz="2000" dirty="0"/>
              <a:t>, vagy más néven </a:t>
            </a:r>
            <a:r>
              <a:rPr lang="hu-HU" sz="2000" b="1" dirty="0"/>
              <a:t>tárolók</a:t>
            </a:r>
            <a:r>
              <a:rPr lang="hu-HU" sz="2000" dirty="0"/>
              <a:t>, </a:t>
            </a:r>
            <a:r>
              <a:rPr lang="hu-HU" sz="2000" b="1" dirty="0"/>
              <a:t>kollekciók</a:t>
            </a:r>
            <a:r>
              <a:rPr lang="hu-HU" sz="2000" dirty="0"/>
              <a:t> olyan típuskonstrukciós eszközök, amelynek célja egy vagy több típusba tartozó objektumok memóriában történő összefoglaló jellegű tárolása, manipulálása és lekérdezése</a:t>
            </a:r>
            <a:r>
              <a:rPr lang="hu-HU" sz="2000" dirty="0" smtClean="0"/>
              <a:t>.</a:t>
            </a:r>
          </a:p>
          <a:p>
            <a:pPr marL="0" lvl="0" indent="0">
              <a:buClrTx/>
              <a:buNone/>
            </a:pPr>
            <a:endParaRPr lang="hu-HU" sz="800" dirty="0"/>
          </a:p>
          <a:p>
            <a:pPr marL="0" lvl="0" indent="0">
              <a:buClrTx/>
              <a:buNone/>
            </a:pPr>
            <a:r>
              <a:rPr lang="hu-HU" sz="2000" dirty="0"/>
              <a:t>A Java szolgáltat egy gyűjteményekből álló keretrendszert</a:t>
            </a:r>
            <a:r>
              <a:rPr lang="hu-HU" sz="2000" dirty="0" smtClean="0"/>
              <a:t>:</a:t>
            </a:r>
          </a:p>
          <a:p>
            <a:pPr marL="0" lvl="0" indent="0">
              <a:buClrTx/>
              <a:buNone/>
            </a:pPr>
            <a:endParaRPr lang="hu-HU" sz="8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b="1" dirty="0" smtClean="0"/>
              <a:t>Interfészek</a:t>
            </a:r>
            <a:r>
              <a:rPr lang="hu-HU" sz="2000" dirty="0" smtClean="0"/>
              <a:t>: </a:t>
            </a:r>
            <a:r>
              <a:rPr lang="hu-HU" sz="2000" dirty="0"/>
              <a:t>absztrakt adattípusok reprezentációja. Az interfészek lehetővé teszik a gyűjtemények szolgáltatásainak (publikus interfészének) megvalósítás-független ábrázolását</a:t>
            </a:r>
            <a:r>
              <a:rPr lang="hu-HU" sz="2000" dirty="0" smtClean="0"/>
              <a:t>.</a:t>
            </a:r>
          </a:p>
          <a:p>
            <a:pPr marL="0" indent="-4763">
              <a:buClrTx/>
              <a:buNone/>
            </a:pPr>
            <a:endParaRPr lang="hu-HU" sz="8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b="1" dirty="0"/>
              <a:t>Implementációk</a:t>
            </a:r>
            <a:r>
              <a:rPr lang="hu-HU" sz="2000" dirty="0"/>
              <a:t>: a gyűjtemény interfészek konkrét implementációi. Főként ezek az újrafelhasználható </a:t>
            </a:r>
            <a:r>
              <a:rPr lang="hu-HU" sz="2000" dirty="0" smtClean="0"/>
              <a:t>adatstruktúrák.</a:t>
            </a:r>
          </a:p>
          <a:p>
            <a:pPr marL="0" indent="-4763">
              <a:buClrTx/>
              <a:buNone/>
            </a:pPr>
            <a:endParaRPr lang="hu-HU" sz="8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b="1" dirty="0" smtClean="0"/>
              <a:t>Algoritmusok</a:t>
            </a:r>
            <a:r>
              <a:rPr lang="hu-HU" sz="2000" dirty="0"/>
              <a:t>: azok a metódusok, amelyek hasznos műveleteket valósítanak meg, mint például a keresés vagy a rendezés egy objektumon, ami implementálható különböző gyűjtemény interfészeken. Ezeket az algoritmusokat többalakúnak hívjuk: azonos metódus használható különböző implementációk esetén is</a:t>
            </a:r>
            <a:r>
              <a:rPr lang="hu-HU" sz="2000" dirty="0" smtClean="0"/>
              <a:t>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01760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543800" cy="724942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GYŰJTEMÉNYEK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5192" y="1519164"/>
            <a:ext cx="8363272" cy="4790156"/>
          </a:xfrm>
        </p:spPr>
        <p:txBody>
          <a:bodyPr>
            <a:normAutofit fontScale="92500" lnSpcReduction="10000"/>
          </a:bodyPr>
          <a:lstStyle/>
          <a:p>
            <a:pPr marL="0" indent="0">
              <a:buClrTx/>
              <a:buNone/>
            </a:pPr>
            <a:r>
              <a:rPr lang="hu-HU" dirty="0" smtClean="0"/>
              <a:t>Használati előnyök:</a:t>
            </a:r>
          </a:p>
          <a:p>
            <a:pPr marL="0" indent="0">
              <a:buClrTx/>
              <a:buNone/>
            </a:pPr>
            <a:endParaRPr lang="hu-HU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 smtClean="0"/>
              <a:t>Csökkenti </a:t>
            </a:r>
            <a:r>
              <a:rPr lang="hu-HU" dirty="0"/>
              <a:t>a fejlesztési </a:t>
            </a:r>
            <a:r>
              <a:rPr lang="hu-HU" dirty="0" smtClean="0"/>
              <a:t>időt.</a:t>
            </a:r>
            <a:endParaRPr lang="hu-HU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Növeli a programozás sebességét és </a:t>
            </a:r>
            <a:r>
              <a:rPr lang="hu-HU" dirty="0" smtClean="0"/>
              <a:t>minőségét.</a:t>
            </a:r>
            <a:endParaRPr lang="hu-HU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Megengedi az együttműködést a nem kapcsolódó </a:t>
            </a:r>
            <a:r>
              <a:rPr lang="hu-HU" dirty="0" err="1"/>
              <a:t>API-k</a:t>
            </a:r>
            <a:r>
              <a:rPr lang="hu-HU" dirty="0"/>
              <a:t> </a:t>
            </a:r>
            <a:r>
              <a:rPr lang="hu-HU" dirty="0" smtClean="0"/>
              <a:t>között.</a:t>
            </a:r>
            <a:endParaRPr lang="hu-HU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Csökkenti az új API-k használatának és tanulásának </a:t>
            </a:r>
            <a:r>
              <a:rPr lang="hu-HU" dirty="0" smtClean="0"/>
              <a:t>nehézségét.</a:t>
            </a:r>
            <a:endParaRPr lang="hu-HU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Megkönnyíti az új </a:t>
            </a:r>
            <a:r>
              <a:rPr lang="hu-HU" dirty="0" err="1"/>
              <a:t>API-k</a:t>
            </a:r>
            <a:r>
              <a:rPr lang="hu-HU" dirty="0"/>
              <a:t> </a:t>
            </a:r>
            <a:r>
              <a:rPr lang="hu-HU" dirty="0" smtClean="0"/>
              <a:t>tervezését.</a:t>
            </a:r>
            <a:endParaRPr lang="hu-HU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dirty="0"/>
              <a:t>Elősegíti a szoftver </a:t>
            </a:r>
            <a:r>
              <a:rPr lang="hu-HU" dirty="0" smtClean="0"/>
              <a:t>újrafelhasználhatóságát.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714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ényes">
  <a:themeElements>
    <a:clrScheme name="Fényes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3262DA"/>
      </a:hlink>
      <a:folHlink>
        <a:srgbClr val="D8D8EC"/>
      </a:folHlink>
    </a:clrScheme>
    <a:fontScheme name="Fény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ényes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3262DA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5957</TotalTime>
  <Words>2244</Words>
  <Application>Microsoft Office PowerPoint</Application>
  <PresentationFormat>Diavetítés a képernyőre (4:3 oldalarány)</PresentationFormat>
  <Paragraphs>406</Paragraphs>
  <Slides>40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40</vt:i4>
      </vt:variant>
    </vt:vector>
  </HeadingPairs>
  <TitlesOfParts>
    <vt:vector size="45" baseType="lpstr">
      <vt:lpstr>Arial</vt:lpstr>
      <vt:lpstr>Calibri</vt:lpstr>
      <vt:lpstr>Courier New</vt:lpstr>
      <vt:lpstr>Wingdings</vt:lpstr>
      <vt:lpstr>Fényes</vt:lpstr>
      <vt:lpstr>Java alkalmazások </vt:lpstr>
      <vt:lpstr>TÖMBÖK</vt:lpstr>
      <vt:lpstr>TÖMBÖK</vt:lpstr>
      <vt:lpstr>TÖMBÖK</vt:lpstr>
      <vt:lpstr>TÖMBÖK MÁSOLÁSA</vt:lpstr>
      <vt:lpstr>TÖMBÖK MÁSOLÁSA</vt:lpstr>
      <vt:lpstr>TÖMBÖK MÁSOLÁSA</vt:lpstr>
      <vt:lpstr>GYŰJTEMÉNYEK</vt:lpstr>
      <vt:lpstr>GYŰJTEMÉNYEK</vt:lpstr>
      <vt:lpstr>GYŰJTEMÉNYEK</vt:lpstr>
      <vt:lpstr>GYŰJTEMÉNYEK</vt:lpstr>
      <vt:lpstr>A GYŰJTEMÉNYEK BEJÁRÁSA</vt:lpstr>
      <vt:lpstr>A COLLECTION INTERFÉSZ</vt:lpstr>
      <vt:lpstr>A COLLECTION INTERFÉSZ</vt:lpstr>
      <vt:lpstr>A COLLECTION INTERFÉSZ</vt:lpstr>
      <vt:lpstr>GYŰJTEMÉNYEK – IMPLEMENTÁCIÓK</vt:lpstr>
      <vt:lpstr>GYŰJTEMÉNYEK – IMPLEMENTÁCIÓK</vt:lpstr>
      <vt:lpstr>GYŰJTEMÉNYEK – IMPLEMENTÁCIÓK</vt:lpstr>
      <vt:lpstr>GYŰJTEMÉNYEK – ÁLTALÁNOS CÉLÚ SET IMPLEMENTÁCIÓ</vt:lpstr>
      <vt:lpstr>GYŰJTEMÉNYEK – ÁLTALÁNOS CÉLÚ LIST IMPLEMENTÁCIÓ</vt:lpstr>
      <vt:lpstr>GYŰJTEMÉNYEK – ÁLTALÁNOS CÉLÚ MAP IMPLEMENTÁCIÓ</vt:lpstr>
      <vt:lpstr>GYŰJTEMÉNYEK – PÉLDÁK ARRAYLIST</vt:lpstr>
      <vt:lpstr>GYŰJTEMÉNYEK – PÉLDÁK LINKEDLIST </vt:lpstr>
      <vt:lpstr>GYŰJTEMÉNYEK – PÉLDÁK HASHMAP</vt:lpstr>
      <vt:lpstr>ALGORITMUSOK</vt:lpstr>
      <vt:lpstr>ALGORITMUSOK - RENDEZÉS</vt:lpstr>
      <vt:lpstr>ALGORITMUSOK - KEVERÉS</vt:lpstr>
      <vt:lpstr>ALGORITMUSOK - KERESÉS</vt:lpstr>
      <vt:lpstr>COMPARABLE INTERFÉSZ</vt:lpstr>
      <vt:lpstr>COMPARABLE INTERFÉSZ</vt:lpstr>
      <vt:lpstr>COMPARABLE INTERFÉSZ</vt:lpstr>
      <vt:lpstr>COMPARATOR INTERFÉSZ</vt:lpstr>
      <vt:lpstr>COMPARATOR INTERFÉSZ</vt:lpstr>
      <vt:lpstr>COMPARABLE ÉS COMPARATOR HASZNÁLATA</vt:lpstr>
      <vt:lpstr>GENERIKUS TÍPUSOK</vt:lpstr>
      <vt:lpstr>GENERIKUS TÍPUSOK – ÁLTALÁNOS TÍPUS</vt:lpstr>
      <vt:lpstr>HELYTTESÍTŐ TÍPUS</vt:lpstr>
      <vt:lpstr>HELYTTESÍTŐ TÍPUS</vt:lpstr>
      <vt:lpstr>ÁLTALÁNOS METÓDUSOK</vt:lpstr>
      <vt:lpstr>IRODALOMJEGYZÉK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programozás I.</dc:title>
  <dc:creator>Pap-Szigeti Róbert</dc:creator>
  <cp:lastModifiedBy>Alvarez Gil Rafael Pedro Dr.</cp:lastModifiedBy>
  <cp:revision>383</cp:revision>
  <dcterms:created xsi:type="dcterms:W3CDTF">2009-02-11T17:31:50Z</dcterms:created>
  <dcterms:modified xsi:type="dcterms:W3CDTF">2017-10-04T10:55:53Z</dcterms:modified>
</cp:coreProperties>
</file>