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54"/>
  </p:notesMasterIdLst>
  <p:sldIdLst>
    <p:sldId id="256" r:id="rId2"/>
    <p:sldId id="292" r:id="rId3"/>
    <p:sldId id="294" r:id="rId4"/>
    <p:sldId id="295" r:id="rId5"/>
    <p:sldId id="296" r:id="rId6"/>
    <p:sldId id="297" r:id="rId7"/>
    <p:sldId id="298" r:id="rId8"/>
    <p:sldId id="299" r:id="rId9"/>
    <p:sldId id="301" r:id="rId10"/>
    <p:sldId id="303" r:id="rId11"/>
    <p:sldId id="304" r:id="rId12"/>
    <p:sldId id="306" r:id="rId13"/>
    <p:sldId id="308" r:id="rId14"/>
    <p:sldId id="309" r:id="rId15"/>
    <p:sldId id="311" r:id="rId16"/>
    <p:sldId id="312" r:id="rId17"/>
    <p:sldId id="314" r:id="rId18"/>
    <p:sldId id="316" r:id="rId19"/>
    <p:sldId id="317" r:id="rId20"/>
    <p:sldId id="318" r:id="rId21"/>
    <p:sldId id="319" r:id="rId22"/>
    <p:sldId id="321" r:id="rId23"/>
    <p:sldId id="322" r:id="rId24"/>
    <p:sldId id="323" r:id="rId25"/>
    <p:sldId id="324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4" r:id="rId34"/>
    <p:sldId id="335" r:id="rId35"/>
    <p:sldId id="336" r:id="rId36"/>
    <p:sldId id="337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7" r:id="rId45"/>
    <p:sldId id="349" r:id="rId46"/>
    <p:sldId id="351" r:id="rId47"/>
    <p:sldId id="352" r:id="rId48"/>
    <p:sldId id="353" r:id="rId49"/>
    <p:sldId id="354" r:id="rId50"/>
    <p:sldId id="355" r:id="rId51"/>
    <p:sldId id="356" r:id="rId52"/>
    <p:sldId id="357" r:id="rId5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3" autoAdjust="0"/>
    <p:restoredTop sz="94660"/>
  </p:normalViewPr>
  <p:slideViewPr>
    <p:cSldViewPr>
      <p:cViewPr varScale="1">
        <p:scale>
          <a:sx n="89" d="100"/>
          <a:sy n="89" d="100"/>
        </p:scale>
        <p:origin x="97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96F7-16AD-4CB9-9ACF-DABC4A5527DC}" type="datetimeFigureOut">
              <a:rPr lang="hu-HU" smtClean="0"/>
              <a:t>2017.11.28.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9AE2B-77F1-41B1-80EA-B0100AA1A1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529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9390-BD81-4A16-8D21-D973907C3CE2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42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9390-BD81-4A16-8D21-D973907C3CE2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789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http://flylib.com/books/en/2.33.1.73/1/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9390-BD81-4A16-8D21-D973907C3CE2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60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9390-BD81-4A16-8D21-D973907C3CE2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87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3102AE-66F8-467A-BE4B-DBC558D0E58F}" type="slidenum">
              <a:rPr lang="hu-HU" altLang="en-US"/>
              <a:pPr/>
              <a:t>‹#›</a:t>
            </a:fld>
            <a:endParaRPr lang="hu-HU" altLang="en-US"/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3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3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3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3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3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3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AAEC2-16FB-4787-BBED-0DCE1E3FA222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EF429-DDE8-4457-A6CE-6C78237158AA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EEF68-550B-4D1C-86C2-797CFFD9A364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81D94-02F3-4E5D-B519-75BD52124295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F2BA5-D207-4267-8688-20667E8A6A30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14348-338D-406C-ABE5-EBCBB0D5D904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59894-5D3C-4419-8C54-A0D1BC59F6E3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04B30-6BB2-4266-97DD-7E083C4D4F0B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B70B0-BC41-4461-84B4-7827CEC131CB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3976C-B35B-4590-AE90-80648B560225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hu-HU" alt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hu-HU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ED1D5EB-FA72-4A25-AB49-7B0DBC75F570}" type="slidenum">
              <a:rPr lang="hu-HU" altLang="en-US"/>
              <a:pPr/>
              <a:t>‹#›</a:t>
            </a:fld>
            <a:endParaRPr lang="hu-HU" alt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Java alkalmazások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zövegdoboz 1"/>
          <p:cNvSpPr txBox="1"/>
          <p:nvPr/>
        </p:nvSpPr>
        <p:spPr>
          <a:xfrm>
            <a:off x="4427984" y="3140968"/>
            <a:ext cx="273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hu-H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</a:t>
            </a:r>
            <a:r>
              <a:rPr lang="hu-H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hu-H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Előadás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KÖNYVTÁRAK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81634"/>
            <a:ext cx="8229600" cy="4411662"/>
          </a:xfrm>
        </p:spPr>
        <p:txBody>
          <a:bodyPr/>
          <a:lstStyle/>
          <a:p>
            <a:r>
              <a:rPr lang="hu-HU" dirty="0" smtClean="0"/>
              <a:t>A könyvtár </a:t>
            </a:r>
            <a:r>
              <a:rPr lang="hu-HU" dirty="0" err="1" smtClean="0"/>
              <a:t>Java-ban</a:t>
            </a:r>
            <a:r>
              <a:rPr lang="hu-HU" dirty="0" smtClean="0"/>
              <a:t> egy olyan File, amely további fájlokat vagy könyvtárakat tartalmaz.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Ha egy olyan File objektumot hozunk létre, amely egy könyvtárt tárol az </a:t>
            </a:r>
            <a:r>
              <a:rPr lang="hu-HU" i="1" dirty="0" err="1" smtClean="0"/>
              <a:t>isDirectory</a:t>
            </a:r>
            <a:r>
              <a:rPr lang="hu-HU" i="1" dirty="0" smtClean="0"/>
              <a:t>()</a:t>
            </a:r>
            <a:r>
              <a:rPr lang="hu-HU" dirty="0" smtClean="0"/>
              <a:t> függvény hívása esetén igazat fogunk visszakapni. A </a:t>
            </a:r>
            <a:r>
              <a:rPr lang="hu-HU" i="1" dirty="0" err="1" smtClean="0"/>
              <a:t>list</a:t>
            </a:r>
            <a:r>
              <a:rPr lang="hu-HU" i="1" dirty="0" smtClean="0"/>
              <a:t>() </a:t>
            </a:r>
            <a:r>
              <a:rPr lang="hu-HU" dirty="0" smtClean="0"/>
              <a:t>függvény hatására a tartalmazott fájlokat és könyvtárakat kapjuk vissza (</a:t>
            </a:r>
            <a:r>
              <a:rPr lang="hu-HU" dirty="0" err="1" smtClean="0"/>
              <a:t>String</a:t>
            </a:r>
            <a:r>
              <a:rPr lang="hu-HU" dirty="0" smtClean="0"/>
              <a:t> tömbként).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22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579269" cy="430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KÖNYVTÁRAK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7504" y="162880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Példa program: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28184" y="16288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Példa program kimenete:</a:t>
            </a:r>
            <a:endParaRPr lang="hu-H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53" y="2132856"/>
            <a:ext cx="2414839" cy="217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5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19986"/>
            <a:ext cx="7543800" cy="804758"/>
          </a:xfrm>
        </p:spPr>
        <p:txBody>
          <a:bodyPr/>
          <a:lstStyle/>
          <a:p>
            <a:pPr algn="ctr"/>
            <a:r>
              <a:rPr lang="hu-HU" dirty="0"/>
              <a:t>KÖNYVTÁRAK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9087" y="1311685"/>
            <a:ext cx="8665049" cy="2929510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i="1" dirty="0" err="1" smtClean="0"/>
              <a:t>list</a:t>
            </a:r>
            <a:r>
              <a:rPr lang="hu-HU" sz="2000" i="1" dirty="0" smtClean="0"/>
              <a:t>() </a:t>
            </a:r>
            <a:r>
              <a:rPr lang="hu-HU" sz="2000" dirty="0" smtClean="0"/>
              <a:t>által visszaadott adatok korlátozhatóak:</a:t>
            </a:r>
          </a:p>
          <a:p>
            <a:r>
              <a:rPr lang="hu-HU" sz="2000" dirty="0" smtClean="0"/>
              <a:t>Paraméterként átadhatunk neki egy olyan objektumot, amely megvalósítja a </a:t>
            </a:r>
            <a:r>
              <a:rPr lang="hu-HU" sz="2000" i="1" dirty="0" err="1" smtClean="0"/>
              <a:t>FilenameFilter</a:t>
            </a:r>
            <a:r>
              <a:rPr lang="hu-HU" sz="2000" dirty="0" smtClean="0"/>
              <a:t> </a:t>
            </a:r>
            <a:r>
              <a:rPr lang="hu-HU" sz="2000" dirty="0" err="1" smtClean="0"/>
              <a:t>interface-t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i="1" dirty="0" err="1" smtClean="0"/>
              <a:t>FilenameFilter</a:t>
            </a:r>
            <a:r>
              <a:rPr lang="hu-HU" sz="2000" dirty="0" smtClean="0"/>
              <a:t> </a:t>
            </a:r>
            <a:r>
              <a:rPr lang="hu-HU" sz="2000" dirty="0" err="1" smtClean="0"/>
              <a:t>interface-nek</a:t>
            </a:r>
            <a:r>
              <a:rPr lang="hu-HU" sz="2000" dirty="0" smtClean="0"/>
              <a:t> egyetlen metódusa van az </a:t>
            </a:r>
            <a:r>
              <a:rPr lang="hu-HU" sz="2000" i="1" dirty="0" err="1" smtClean="0"/>
              <a:t>accept</a:t>
            </a:r>
            <a:r>
              <a:rPr lang="hu-HU" sz="2000" dirty="0"/>
              <a:t>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43" y="2363872"/>
            <a:ext cx="4105275" cy="4476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40" y="3141614"/>
            <a:ext cx="5191125" cy="4191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7" y="3789040"/>
            <a:ext cx="8629650" cy="257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8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786482"/>
          </a:xfrm>
        </p:spPr>
        <p:txBody>
          <a:bodyPr/>
          <a:lstStyle/>
          <a:p>
            <a:pPr algn="ctr"/>
            <a:r>
              <a:rPr lang="hu-HU" dirty="0"/>
              <a:t>KÖNYVTÁRAK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25888"/>
            <a:ext cx="8665049" cy="3055240"/>
          </a:xfrm>
        </p:spPr>
        <p:txBody>
          <a:bodyPr/>
          <a:lstStyle/>
          <a:p>
            <a:r>
              <a:rPr lang="hu-HU" sz="2400" dirty="0" smtClean="0"/>
              <a:t>Létezik a </a:t>
            </a:r>
            <a:r>
              <a:rPr lang="hu-HU" sz="2400" i="1" dirty="0" err="1" smtClean="0"/>
              <a:t>list</a:t>
            </a:r>
            <a:r>
              <a:rPr lang="hu-HU" sz="2400" i="1" dirty="0" smtClean="0"/>
              <a:t>()</a:t>
            </a:r>
            <a:r>
              <a:rPr lang="hu-HU" sz="2400" dirty="0" err="1" smtClean="0"/>
              <a:t>-nek</a:t>
            </a:r>
            <a:r>
              <a:rPr lang="hu-HU" sz="2400" dirty="0" smtClean="0"/>
              <a:t> egy alternatívája is a </a:t>
            </a:r>
            <a:r>
              <a:rPr lang="hu-HU" sz="2400" i="1" dirty="0" err="1" smtClean="0"/>
              <a:t>listFiles</a:t>
            </a:r>
            <a:r>
              <a:rPr lang="hu-HU" sz="2400" i="1" dirty="0" smtClean="0"/>
              <a:t>()</a:t>
            </a:r>
            <a:r>
              <a:rPr lang="hu-HU" sz="2400" dirty="0" smtClean="0"/>
              <a:t>, amely </a:t>
            </a:r>
            <a:r>
              <a:rPr lang="hu-HU" sz="2400" dirty="0" err="1" smtClean="0"/>
              <a:t>String</a:t>
            </a:r>
            <a:r>
              <a:rPr lang="hu-HU" sz="2400" dirty="0" smtClean="0"/>
              <a:t> tömb </a:t>
            </a:r>
            <a:r>
              <a:rPr lang="hu-HU" sz="2400" dirty="0" smtClean="0"/>
              <a:t>helyett </a:t>
            </a:r>
            <a:r>
              <a:rPr lang="hu-HU" sz="2400" dirty="0" smtClean="0"/>
              <a:t>File objektumok tömbjével tér vissza.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2400" dirty="0" smtClean="0"/>
              <a:t>Itt is használható a </a:t>
            </a:r>
            <a:r>
              <a:rPr lang="hu-HU" sz="2400" i="1" dirty="0" err="1" smtClean="0"/>
              <a:t>FilenameFilter</a:t>
            </a:r>
            <a:r>
              <a:rPr lang="hu-HU" sz="2400" dirty="0" smtClean="0"/>
              <a:t> implementáció a szűréshez.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2400" dirty="0" smtClean="0"/>
              <a:t>A </a:t>
            </a:r>
            <a:r>
              <a:rPr lang="hu-HU" sz="2400" i="1" dirty="0" err="1" smtClean="0"/>
              <a:t>FileFilter</a:t>
            </a:r>
            <a:r>
              <a:rPr lang="hu-HU" sz="2400" dirty="0" smtClean="0"/>
              <a:t> verzió hasonló az előzőhöz, viszont </a:t>
            </a:r>
            <a:r>
              <a:rPr lang="hu-HU" sz="2400" dirty="0" err="1" smtClean="0"/>
              <a:t>String</a:t>
            </a:r>
            <a:r>
              <a:rPr lang="hu-HU" sz="2400" dirty="0" smtClean="0"/>
              <a:t> helyett File típussal dolgozhatunk az </a:t>
            </a:r>
            <a:r>
              <a:rPr lang="hu-HU" sz="2400" dirty="0" err="1" smtClean="0"/>
              <a:t>interface</a:t>
            </a:r>
            <a:r>
              <a:rPr lang="hu-HU" sz="2400" dirty="0" smtClean="0"/>
              <a:t> </a:t>
            </a:r>
            <a:r>
              <a:rPr lang="hu-HU" sz="2400" i="1" dirty="0" err="1" smtClean="0"/>
              <a:t>accept</a:t>
            </a:r>
            <a:r>
              <a:rPr lang="hu-HU" sz="2400" i="1" dirty="0" smtClean="0"/>
              <a:t>()</a:t>
            </a:r>
            <a:r>
              <a:rPr lang="hu-HU" sz="2400" dirty="0" smtClean="0"/>
              <a:t> függvényében.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93" y="2447553"/>
            <a:ext cx="1857375" cy="3333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42" y="3933056"/>
            <a:ext cx="3905250" cy="2952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42" y="5740871"/>
            <a:ext cx="31813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262"/>
            <a:ext cx="7543800" cy="858490"/>
          </a:xfrm>
        </p:spPr>
        <p:txBody>
          <a:bodyPr/>
          <a:lstStyle/>
          <a:p>
            <a:pPr algn="ctr"/>
            <a:r>
              <a:rPr lang="hu-HU" dirty="0" smtClean="0"/>
              <a:t>KÖNYVTÁRAK LÉTREHOZÁSA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dirty="0" smtClean="0"/>
              <a:t>Könyvtárak létrehozásához is kapunk függvényeket:</a:t>
            </a:r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i="1" dirty="0" err="1" smtClean="0"/>
              <a:t>mkdir</a:t>
            </a:r>
            <a:r>
              <a:rPr lang="hu-HU" sz="2400" i="1" dirty="0" smtClean="0"/>
              <a:t>()</a:t>
            </a:r>
            <a:r>
              <a:rPr lang="hu-HU" sz="2400" dirty="0" smtClean="0"/>
              <a:t>: létrehoz egy könyvtárat, amennyiben ez sikeres volt igaz értékkel tér vissza. Hamis értéknél előfordulhat, hogy a könyvtár már létezik vagy hiba van a megadott elérési útban.</a:t>
            </a:r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i="1" dirty="0" err="1" smtClean="0"/>
              <a:t>mkdirs</a:t>
            </a:r>
            <a:r>
              <a:rPr lang="hu-HU" sz="2400" i="1" dirty="0" smtClean="0"/>
              <a:t>()</a:t>
            </a:r>
            <a:r>
              <a:rPr lang="hu-HU" sz="2400" dirty="0" smtClean="0"/>
              <a:t>: létrehozza a könyvtárat akkor is ha a szülőkönyvtárak még nem léteznek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95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ADATFOLYAMOK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05330"/>
            <a:ext cx="8665049" cy="15636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Olvasás és írás megvalósítása adatfolyammal (</a:t>
            </a:r>
            <a:r>
              <a:rPr lang="hu-HU" dirty="0" err="1" smtClean="0"/>
              <a:t>stream-mel</a:t>
            </a:r>
            <a:r>
              <a:rPr lang="hu-HU" dirty="0" smtClean="0"/>
              <a:t>).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Általános modell az adatok feldolgozásához: a </a:t>
            </a:r>
            <a:r>
              <a:rPr lang="hu-HU" dirty="0"/>
              <a:t>forrás és a cél különböző lehet, nem csak </a:t>
            </a:r>
            <a:r>
              <a:rPr lang="hu-HU" dirty="0" smtClean="0"/>
              <a:t>fájlok </a:t>
            </a:r>
            <a:r>
              <a:rPr lang="hu-HU" dirty="0"/>
              <a:t>kezelésére tudjuk használni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33" y="3029079"/>
            <a:ext cx="3673870" cy="32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INTERFÉSZEK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71894"/>
            <a:ext cx="8229600" cy="5725457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 err="1" smtClean="0"/>
              <a:t>java.io</a:t>
            </a:r>
            <a:r>
              <a:rPr lang="hu-HU" sz="2000" dirty="0" smtClean="0"/>
              <a:t> (5-ös verziótól kezdve) két fontos </a:t>
            </a:r>
            <a:r>
              <a:rPr lang="hu-HU" sz="2000" dirty="0" err="1" smtClean="0"/>
              <a:t>interface-t</a:t>
            </a:r>
            <a:r>
              <a:rPr lang="hu-HU" sz="2000" dirty="0" smtClean="0"/>
              <a:t> tartalmaz: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b="1" dirty="0" err="1" smtClean="0"/>
              <a:t>Closeable</a:t>
            </a:r>
            <a:endParaRPr lang="hu-HU" sz="2000" b="1" dirty="0"/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i="1" dirty="0" err="1"/>
              <a:t>close</a:t>
            </a:r>
            <a:r>
              <a:rPr lang="hu-HU" sz="2000" i="1" dirty="0"/>
              <a:t>()</a:t>
            </a:r>
            <a:r>
              <a:rPr lang="hu-HU" sz="2000" dirty="0"/>
              <a:t> metódus bezárja az adatfolyamot és felszabadítja </a:t>
            </a:r>
            <a:r>
              <a:rPr lang="hu-HU" sz="2000" dirty="0" smtClean="0"/>
              <a:t>az erőforrásokat</a:t>
            </a:r>
            <a:r>
              <a:rPr lang="hu-HU" sz="2000" dirty="0"/>
              <a:t>.</a:t>
            </a:r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000" b="1" dirty="0" smtClean="0"/>
          </a:p>
          <a:p>
            <a:r>
              <a:rPr lang="hu-HU" sz="2000" b="1" dirty="0" err="1" smtClean="0"/>
              <a:t>Flushable</a:t>
            </a:r>
            <a:endParaRPr lang="hu-HU" sz="2000" b="1" dirty="0" smtClean="0"/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i="1" dirty="0" err="1" smtClean="0"/>
              <a:t>flush</a:t>
            </a:r>
            <a:r>
              <a:rPr lang="hu-HU" sz="2000" i="1" dirty="0"/>
              <a:t>()</a:t>
            </a:r>
            <a:r>
              <a:rPr lang="hu-HU" sz="2000" dirty="0"/>
              <a:t> metódusa a </a:t>
            </a:r>
            <a:r>
              <a:rPr lang="hu-HU" sz="2000" dirty="0" err="1"/>
              <a:t>puffer-ben</a:t>
            </a:r>
            <a:r>
              <a:rPr lang="hu-HU" sz="2000" dirty="0"/>
              <a:t> (vagy </a:t>
            </a:r>
            <a:r>
              <a:rPr lang="hu-HU" sz="2000" dirty="0" err="1"/>
              <a:t>buffer</a:t>
            </a:r>
            <a:r>
              <a:rPr lang="hu-HU" sz="2000" dirty="0"/>
              <a:t>) található kiírását kényszeríti ki az adott adatfolyamon.</a:t>
            </a:r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2000" dirty="0" smtClean="0"/>
              <a:t>A fenti két interfészt több Java I/O osztály implementálja.</a:t>
            </a:r>
          </a:p>
          <a:p>
            <a:pPr marL="0" indent="0">
              <a:buNone/>
            </a:pPr>
            <a:r>
              <a:rPr lang="hu-HU" sz="2000" dirty="0" smtClean="0"/>
              <a:t>Feladatuk, hogy egységes használati módot definiáljanak az adatfolyamok lezárásához.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80928"/>
            <a:ext cx="3895725" cy="3524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72" y="4581128"/>
            <a:ext cx="3886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3476" y="338262"/>
            <a:ext cx="7543800" cy="858490"/>
          </a:xfrm>
        </p:spPr>
        <p:txBody>
          <a:bodyPr/>
          <a:lstStyle/>
          <a:p>
            <a:pPr algn="ctr"/>
            <a:r>
              <a:rPr lang="hu-HU" dirty="0" smtClean="0"/>
              <a:t>STREAM OSZTÁLYOK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Java I/O absztrakt adatfolyam osztályai: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b="1" dirty="0" err="1" smtClean="0"/>
              <a:t>InputStream</a:t>
            </a:r>
            <a:r>
              <a:rPr lang="hu-HU" dirty="0" smtClean="0"/>
              <a:t>, </a:t>
            </a:r>
            <a:r>
              <a:rPr lang="hu-HU" b="1" dirty="0" err="1" smtClean="0"/>
              <a:t>OutputStream</a:t>
            </a:r>
            <a:r>
              <a:rPr lang="hu-HU" dirty="0" smtClean="0"/>
              <a:t>: bájtfolyamok kezelése</a:t>
            </a:r>
          </a:p>
          <a:p>
            <a:endParaRPr lang="hu-HU" dirty="0" smtClean="0"/>
          </a:p>
          <a:p>
            <a:r>
              <a:rPr lang="hu-HU" b="1" dirty="0" err="1" smtClean="0"/>
              <a:t>Reader</a:t>
            </a:r>
            <a:r>
              <a:rPr lang="hu-HU" dirty="0" smtClean="0"/>
              <a:t>, </a:t>
            </a:r>
            <a:r>
              <a:rPr lang="hu-HU" b="1" dirty="0" err="1" smtClean="0"/>
              <a:t>Writer</a:t>
            </a:r>
            <a:r>
              <a:rPr lang="hu-HU" dirty="0" smtClean="0"/>
              <a:t>: karakterfolyamok kezelése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45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82278"/>
            <a:ext cx="7543800" cy="642466"/>
          </a:xfrm>
        </p:spPr>
        <p:txBody>
          <a:bodyPr/>
          <a:lstStyle/>
          <a:p>
            <a:pPr algn="ctr"/>
            <a:r>
              <a:rPr lang="hu-HU" dirty="0" smtClean="0"/>
              <a:t>BYTE ADATFOLYAMOK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smtClean="0"/>
              <a:t>Byte adatfolyam feladata a byte alapú bemenet/kimenet kezelése. Byte alapon bármilyen típusú objektumot tudunk kezelni, beleértve a bináris és karakter alapú adatot.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2400" dirty="0" smtClean="0"/>
              <a:t>Erre a feladatra két ősosztályt kaptunk:</a:t>
            </a:r>
          </a:p>
          <a:p>
            <a:pPr marL="0" indent="0">
              <a:buNone/>
            </a:pPr>
            <a:endParaRPr lang="hu-HU" sz="1200" b="1" dirty="0"/>
          </a:p>
          <a:p>
            <a:r>
              <a:rPr lang="hu-HU" sz="2400" b="1" dirty="0" err="1" smtClean="0"/>
              <a:t>InputStream</a:t>
            </a:r>
            <a:r>
              <a:rPr lang="hu-HU" sz="2400" dirty="0" smtClean="0"/>
              <a:t>: feladata a byte </a:t>
            </a:r>
            <a:r>
              <a:rPr lang="hu-HU" sz="2400" dirty="0" smtClean="0"/>
              <a:t>bemenet </a:t>
            </a:r>
            <a:r>
              <a:rPr lang="hu-HU" sz="2400" dirty="0" smtClean="0"/>
              <a:t>kezelése, implementálja a </a:t>
            </a:r>
            <a:r>
              <a:rPr lang="hu-HU" sz="2400" dirty="0" err="1" smtClean="0"/>
              <a:t>Closeable</a:t>
            </a:r>
            <a:r>
              <a:rPr lang="hu-HU" sz="2400" dirty="0" smtClean="0"/>
              <a:t> </a:t>
            </a:r>
            <a:r>
              <a:rPr lang="hu-HU" sz="2400" dirty="0" err="1" smtClean="0"/>
              <a:t>interface</a:t>
            </a:r>
            <a:r>
              <a:rPr lang="hu-HU" sz="2400" dirty="0" smtClean="0"/>
              <a:t>. Legtöbb metódusa ennek az </a:t>
            </a:r>
            <a:r>
              <a:rPr lang="hu-HU" sz="2400" dirty="0"/>
              <a:t>o</a:t>
            </a:r>
            <a:r>
              <a:rPr lang="hu-HU" sz="2400" dirty="0" smtClean="0"/>
              <a:t>sztálynak </a:t>
            </a:r>
            <a:r>
              <a:rPr lang="hu-HU" sz="2400" dirty="0" err="1" smtClean="0"/>
              <a:t>IOException-t</a:t>
            </a:r>
            <a:r>
              <a:rPr lang="hu-HU" sz="2400" dirty="0" smtClean="0"/>
              <a:t> dob hiba esetén.</a:t>
            </a:r>
          </a:p>
          <a:p>
            <a:pPr marL="0" indent="0">
              <a:buNone/>
            </a:pPr>
            <a:endParaRPr lang="hu-HU" sz="1200" b="1" dirty="0"/>
          </a:p>
          <a:p>
            <a:r>
              <a:rPr lang="hu-HU" sz="2400" b="1" dirty="0" err="1" smtClean="0"/>
              <a:t>OutputStream</a:t>
            </a:r>
            <a:r>
              <a:rPr lang="hu-HU" sz="2400" dirty="0" smtClean="0"/>
              <a:t>: byte kimenet kezelése. </a:t>
            </a:r>
            <a:r>
              <a:rPr lang="hu-HU" sz="2400" dirty="0" err="1" smtClean="0"/>
              <a:t>Closeable</a:t>
            </a:r>
            <a:r>
              <a:rPr lang="hu-HU" sz="2400" dirty="0" smtClean="0"/>
              <a:t> és </a:t>
            </a:r>
            <a:r>
              <a:rPr lang="hu-HU" sz="2400" dirty="0" err="1" smtClean="0"/>
              <a:t>Flushable</a:t>
            </a:r>
            <a:r>
              <a:rPr lang="hu-HU" sz="2400" dirty="0" smtClean="0"/>
              <a:t> </a:t>
            </a:r>
            <a:r>
              <a:rPr lang="hu-HU" sz="2400" dirty="0" err="1" smtClean="0"/>
              <a:t>interface-eket</a:t>
            </a:r>
            <a:r>
              <a:rPr lang="hu-HU" sz="2400" dirty="0" smtClean="0"/>
              <a:t> is implementálja. Legtöbb metódusa </a:t>
            </a:r>
            <a:r>
              <a:rPr lang="hu-HU" sz="2400" dirty="0" err="1" smtClean="0"/>
              <a:t>void</a:t>
            </a:r>
            <a:r>
              <a:rPr lang="hu-HU" sz="2400" dirty="0" smtClean="0"/>
              <a:t> és hiba esetén itt is </a:t>
            </a:r>
            <a:r>
              <a:rPr lang="hu-HU" sz="2400" dirty="0" err="1" smtClean="0"/>
              <a:t>IOException-t</a:t>
            </a:r>
            <a:r>
              <a:rPr lang="hu-HU" sz="2400" dirty="0" smtClean="0"/>
              <a:t> kapunk.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78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6254"/>
            <a:ext cx="7543800" cy="786482"/>
          </a:xfrm>
        </p:spPr>
        <p:txBody>
          <a:bodyPr/>
          <a:lstStyle/>
          <a:p>
            <a:pPr algn="ctr"/>
            <a:r>
              <a:rPr lang="hu-HU" dirty="0" smtClean="0"/>
              <a:t>INPUTSTREAM METÓDUSAI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322666"/>
              </p:ext>
            </p:extLst>
          </p:nvPr>
        </p:nvGraphicFramePr>
        <p:xfrm>
          <a:off x="83820" y="1874579"/>
          <a:ext cx="8717280" cy="429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080"/>
                <a:gridCol w="6172200"/>
              </a:tblGrid>
              <a:tr h="275591"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Metódus</a:t>
                      </a:r>
                      <a:endParaRPr lang="hu-HU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Magyarázat</a:t>
                      </a:r>
                      <a:endParaRPr lang="hu-HU" sz="12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</a:tr>
              <a:tr h="408738"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int </a:t>
                      </a:r>
                      <a:r>
                        <a:rPr lang="hu-HU" sz="1200" dirty="0" err="1" smtClean="0"/>
                        <a:t>available</a:t>
                      </a:r>
                      <a:r>
                        <a:rPr lang="hu-HU" sz="1200" dirty="0" smtClean="0"/>
                        <a:t>( )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Az</a:t>
                      </a:r>
                      <a:r>
                        <a:rPr lang="hu-HU" sz="1200" baseline="0" dirty="0" smtClean="0"/>
                        <a:t> olvasásra elérhető b</a:t>
                      </a:r>
                      <a:r>
                        <a:rPr lang="hu-HU" sz="1200" dirty="0" smtClean="0"/>
                        <a:t>ájtok számát adja vissza.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void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close</a:t>
                      </a:r>
                      <a:r>
                        <a:rPr lang="hu-HU" sz="1200" dirty="0" smtClean="0"/>
                        <a:t>( )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Bemeneti</a:t>
                      </a:r>
                      <a:r>
                        <a:rPr lang="hu-HU" sz="1200" baseline="0" dirty="0" smtClean="0"/>
                        <a:t> adatfolyamot zárja le. Ha a lezárás után olvasni próbálunk </a:t>
                      </a:r>
                      <a:r>
                        <a:rPr lang="hu-HU" sz="1200" baseline="0" dirty="0" err="1" smtClean="0"/>
                        <a:t>IOException-t</a:t>
                      </a:r>
                      <a:r>
                        <a:rPr lang="hu-HU" sz="1200" baseline="0" dirty="0" smtClean="0"/>
                        <a:t> kapunk.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void</a:t>
                      </a:r>
                      <a:r>
                        <a:rPr lang="hu-HU" sz="1200" dirty="0" smtClean="0"/>
                        <a:t> mark(int </a:t>
                      </a:r>
                      <a:r>
                        <a:rPr lang="hu-HU" sz="1200" dirty="0" err="1" smtClean="0"/>
                        <a:t>numBytes</a:t>
                      </a:r>
                      <a:r>
                        <a:rPr lang="hu-HU" sz="1200" dirty="0" smtClean="0"/>
                        <a:t>)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A bementet kezelő mutató aktuális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hu-HU" sz="1200" dirty="0" smtClean="0"/>
                        <a:t>helyét megjelöli</a:t>
                      </a:r>
                      <a:r>
                        <a:rPr lang="hu-HU" sz="1200" baseline="0" dirty="0" smtClean="0"/>
                        <a:t> addig, amíg a </a:t>
                      </a:r>
                      <a:r>
                        <a:rPr lang="hu-HU" sz="1200" baseline="0" dirty="0" err="1" smtClean="0"/>
                        <a:t>numBytes</a:t>
                      </a:r>
                      <a:r>
                        <a:rPr lang="hu-HU" sz="1200" baseline="0" dirty="0" smtClean="0"/>
                        <a:t> számú bájtot be nem olvastunk.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</a:tr>
              <a:tr h="408738"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boolean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markSupported</a:t>
                      </a:r>
                      <a:r>
                        <a:rPr lang="hu-HU" sz="1200" dirty="0" smtClean="0"/>
                        <a:t>( )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Igazzal tér vissza ha</a:t>
                      </a:r>
                      <a:r>
                        <a:rPr lang="hu-HU" sz="1200" baseline="0" dirty="0" smtClean="0"/>
                        <a:t> a mark() és </a:t>
                      </a:r>
                      <a:r>
                        <a:rPr lang="hu-HU" sz="1200" baseline="0" dirty="0" err="1" smtClean="0"/>
                        <a:t>reset</a:t>
                      </a:r>
                      <a:r>
                        <a:rPr lang="hu-HU" sz="1200" baseline="0" dirty="0" smtClean="0"/>
                        <a:t>() funkciók elérhetőek az adott adatfolyamon.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int </a:t>
                      </a:r>
                      <a:r>
                        <a:rPr lang="hu-HU" sz="1200" dirty="0" err="1" smtClean="0"/>
                        <a:t>read</a:t>
                      </a:r>
                      <a:r>
                        <a:rPr lang="hu-HU" sz="1200" dirty="0" smtClean="0"/>
                        <a:t>( )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Integer-ként</a:t>
                      </a:r>
                      <a:r>
                        <a:rPr lang="hu-HU" sz="1200" baseline="0" dirty="0" smtClean="0"/>
                        <a:t> kapjuk vissza a következő elérhető bájtot a bementről. Ha -1 –et ad vissza akkor az adatfolyam (pl.: fájl) végére értünk/nincs több kiolvasható adat.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int </a:t>
                      </a:r>
                      <a:r>
                        <a:rPr lang="hu-HU" sz="1200" dirty="0" err="1" smtClean="0"/>
                        <a:t>read</a:t>
                      </a:r>
                      <a:r>
                        <a:rPr lang="hu-HU" sz="1200" dirty="0" smtClean="0"/>
                        <a:t>(byte </a:t>
                      </a:r>
                      <a:r>
                        <a:rPr lang="hu-HU" sz="1200" dirty="0" err="1" smtClean="0"/>
                        <a:t>buffer</a:t>
                      </a:r>
                      <a:r>
                        <a:rPr lang="hu-HU" sz="1200" dirty="0" smtClean="0"/>
                        <a:t>[ ])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buffer.length</a:t>
                      </a:r>
                      <a:r>
                        <a:rPr lang="hu-HU" sz="1200" dirty="0" smtClean="0"/>
                        <a:t> (</a:t>
                      </a:r>
                      <a:r>
                        <a:rPr lang="hu-HU" sz="1200" dirty="0" err="1" smtClean="0"/>
                        <a:t>buffer</a:t>
                      </a:r>
                      <a:r>
                        <a:rPr lang="hu-HU" sz="1200" dirty="0" smtClean="0"/>
                        <a:t> mérete) mennyiségű adatot olvas be a </a:t>
                      </a:r>
                      <a:r>
                        <a:rPr lang="hu-HU" sz="1200" dirty="0" err="1" smtClean="0"/>
                        <a:t>buffer</a:t>
                      </a:r>
                      <a:r>
                        <a:rPr lang="hu-HU" sz="1200" baseline="0" dirty="0" smtClean="0"/>
                        <a:t> byte tömbbe és visszatér a beolvasott bájtok számával. -1 visszatérési érték esetén nincs több kiolvasható adat.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int</a:t>
                      </a:r>
                      <a:r>
                        <a:rPr lang="en-US" sz="1200" dirty="0" smtClean="0"/>
                        <a:t> read(byte buffer[ ], </a:t>
                      </a:r>
                      <a:r>
                        <a:rPr lang="en-US" sz="1200" dirty="0" err="1" smtClean="0"/>
                        <a:t>int</a:t>
                      </a:r>
                      <a:r>
                        <a:rPr lang="en-US" sz="1200" dirty="0" smtClean="0"/>
                        <a:t> offset,</a:t>
                      </a:r>
                    </a:p>
                    <a:p>
                      <a:r>
                        <a:rPr lang="hu-HU" sz="1200" dirty="0" smtClean="0"/>
                        <a:t>	</a:t>
                      </a:r>
                      <a:r>
                        <a:rPr lang="en-US" sz="1200" dirty="0" err="1" smtClean="0"/>
                        <a:t>int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numBytes</a:t>
                      </a:r>
                      <a:r>
                        <a:rPr lang="en-US" sz="1200" dirty="0" smtClean="0"/>
                        <a:t>)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numBytes</a:t>
                      </a:r>
                      <a:r>
                        <a:rPr lang="hu-HU" sz="1200" dirty="0" smtClean="0"/>
                        <a:t> mennyiségű</a:t>
                      </a:r>
                      <a:r>
                        <a:rPr lang="hu-HU" sz="1200" baseline="0" dirty="0" smtClean="0"/>
                        <a:t> adatot olvas be a tömb </a:t>
                      </a:r>
                      <a:r>
                        <a:rPr lang="hu-HU" sz="1200" baseline="0" dirty="0" err="1" smtClean="0"/>
                        <a:t>buffer</a:t>
                      </a:r>
                      <a:r>
                        <a:rPr lang="hu-HU" sz="1200" baseline="0" dirty="0" smtClean="0"/>
                        <a:t>[</a:t>
                      </a:r>
                      <a:r>
                        <a:rPr lang="hu-HU" sz="1200" baseline="0" dirty="0" err="1" smtClean="0"/>
                        <a:t>offset</a:t>
                      </a:r>
                      <a:r>
                        <a:rPr lang="hu-HU" sz="1200" baseline="0" dirty="0" smtClean="0"/>
                        <a:t>] elemétől kezdődően.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</a:tr>
              <a:tr h="408738"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void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reset</a:t>
                      </a:r>
                      <a:r>
                        <a:rPr lang="hu-HU" sz="1200" dirty="0" smtClean="0"/>
                        <a:t>( )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A bemenetet kezelő mutatót az előző jelölőre</a:t>
                      </a:r>
                      <a:r>
                        <a:rPr lang="hu-HU" sz="1200" baseline="0" dirty="0" smtClean="0"/>
                        <a:t> (mark) állítja vissza.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long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skip</a:t>
                      </a:r>
                      <a:r>
                        <a:rPr lang="hu-HU" sz="1200" dirty="0" smtClean="0"/>
                        <a:t>(</a:t>
                      </a:r>
                      <a:r>
                        <a:rPr lang="hu-HU" sz="1200" dirty="0" err="1" smtClean="0"/>
                        <a:t>long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numBytes</a:t>
                      </a:r>
                      <a:r>
                        <a:rPr lang="hu-HU" sz="1200" dirty="0" smtClean="0"/>
                        <a:t>)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200" dirty="0" err="1" smtClean="0"/>
                        <a:t>numBytes</a:t>
                      </a:r>
                      <a:r>
                        <a:rPr lang="hu-HU" sz="1200" dirty="0" smtClean="0"/>
                        <a:t> számú</a:t>
                      </a:r>
                      <a:r>
                        <a:rPr lang="hu-HU" sz="1200" baseline="0" dirty="0" smtClean="0"/>
                        <a:t> bájtot átlép a bementről és visszatér a sikeresen átlépett bájtok számával.</a:t>
                      </a:r>
                      <a:endParaRPr lang="hu-HU" sz="12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9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86482"/>
          </a:xfrm>
        </p:spPr>
        <p:txBody>
          <a:bodyPr/>
          <a:lstStyle/>
          <a:p>
            <a:pPr algn="ctr"/>
            <a:r>
              <a:rPr lang="hu-HU" dirty="0" smtClean="0"/>
              <a:t>INPUT/OUTPUT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Szinte minden alkalmazás használ valamilyen külső adatot a feladatai végrehajtásához.</a:t>
            </a:r>
          </a:p>
          <a:p>
            <a:r>
              <a:rPr lang="hu-HU" dirty="0" smtClean="0"/>
              <a:t>Ezek lehetnek fájlok a háttértárolón, adatok az adatbázisban, szervertől kapott adatfolyam (hang, videó), másik program, stb.</a:t>
            </a:r>
          </a:p>
          <a:p>
            <a:r>
              <a:rPr lang="hu-HU" dirty="0" smtClean="0"/>
              <a:t>Adatokat fogadhatunk (Input) és küldhetünk/írhatjuk (Output).</a:t>
            </a:r>
          </a:p>
          <a:p>
            <a:r>
              <a:rPr lang="hu-HU" dirty="0" smtClean="0"/>
              <a:t>A Java I/O típusaival (</a:t>
            </a:r>
            <a:r>
              <a:rPr lang="hu-HU" dirty="0" err="1" smtClean="0"/>
              <a:t>java.io</a:t>
            </a:r>
            <a:r>
              <a:rPr lang="hu-HU" dirty="0" smtClean="0"/>
              <a:t> csomag) ezek a műveleteket egyszerűen megvalósíthatóak.</a:t>
            </a:r>
          </a:p>
          <a:p>
            <a:r>
              <a:rPr lang="hu-HU" dirty="0" smtClean="0"/>
              <a:t>Habár az információ különböző helyen található, ezeket az adatfolyamok (</a:t>
            </a:r>
            <a:r>
              <a:rPr lang="hu-HU" dirty="0" err="1" smtClean="0"/>
              <a:t>stream</a:t>
            </a:r>
            <a:r>
              <a:rPr lang="hu-HU" dirty="0" smtClean="0"/>
              <a:t>) segítségével tudjuk majd kezelni.</a:t>
            </a:r>
          </a:p>
        </p:txBody>
      </p:sp>
    </p:spTree>
    <p:extLst>
      <p:ext uri="{BB962C8B-B14F-4D97-AF65-F5344CB8AC3E}">
        <p14:creationId xmlns:p14="http://schemas.microsoft.com/office/powerpoint/2010/main" val="21903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54286"/>
            <a:ext cx="7543800" cy="714474"/>
          </a:xfrm>
        </p:spPr>
        <p:txBody>
          <a:bodyPr/>
          <a:lstStyle/>
          <a:p>
            <a:r>
              <a:rPr lang="hu-HU" dirty="0" smtClean="0"/>
              <a:t>OUTPUTSTREAM METÓDUSAI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166955"/>
              </p:ext>
            </p:extLst>
          </p:nvPr>
        </p:nvGraphicFramePr>
        <p:xfrm>
          <a:off x="105013" y="2252072"/>
          <a:ext cx="866537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487"/>
                <a:gridCol w="5912883"/>
              </a:tblGrid>
              <a:tr h="27813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Metódus</a:t>
                      </a:r>
                      <a:endParaRPr lang="hu-HU" sz="14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Magyarázat</a:t>
                      </a:r>
                      <a:endParaRPr lang="hu-HU" sz="14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Lezárja a kimeneti adatfolyamot.</a:t>
                      </a:r>
                      <a:r>
                        <a:rPr lang="hu-HU" sz="1400" baseline="0" dirty="0" smtClean="0"/>
                        <a:t> A lezárás követően </a:t>
                      </a:r>
                      <a:r>
                        <a:rPr lang="hu-HU" sz="1400" baseline="0" dirty="0" err="1" smtClean="0"/>
                        <a:t>IOException-t</a:t>
                      </a:r>
                      <a:r>
                        <a:rPr lang="hu-HU" sz="1400" baseline="0" dirty="0" smtClean="0"/>
                        <a:t> kapunk ha írni próbálunk.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flush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Véglegesíti a kimenetet</a:t>
                      </a:r>
                      <a:r>
                        <a:rPr lang="hu-HU" sz="1400" baseline="0" dirty="0" smtClean="0"/>
                        <a:t> és üríti minden a adatfolyamhoz csatolt </a:t>
                      </a:r>
                      <a:r>
                        <a:rPr lang="hu-HU" sz="1400" baseline="0" dirty="0" err="1" smtClean="0"/>
                        <a:t>buffer-t</a:t>
                      </a:r>
                      <a:r>
                        <a:rPr lang="hu-HU" sz="1400" baseline="0" dirty="0" smtClean="0"/>
                        <a:t> (</a:t>
                      </a:r>
                      <a:r>
                        <a:rPr lang="hu-HU" sz="1400" baseline="0" dirty="0" err="1" smtClean="0"/>
                        <a:t>buffer-ek</a:t>
                      </a:r>
                      <a:r>
                        <a:rPr lang="hu-HU" sz="1400" baseline="0" dirty="0" smtClean="0"/>
                        <a:t> tartalmát kiírja).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(int b)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Egy bájt (habár a paramétere egy int) elhelyezése/írása a kimeneti</a:t>
                      </a:r>
                      <a:r>
                        <a:rPr lang="hu-HU" sz="1400" baseline="0" dirty="0" smtClean="0"/>
                        <a:t> adatfolyamra.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(byte </a:t>
                      </a:r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buffer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 ])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Paraméterként megadott byte tömb kiírása.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void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(byte </a:t>
                      </a:r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buffer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 ], </a:t>
                      </a:r>
                    </a:p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int </a:t>
                      </a:r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offset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int </a:t>
                      </a:r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numBytes</a:t>
                      </a:r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numBytes</a:t>
                      </a:r>
                      <a:r>
                        <a:rPr lang="hu-HU" sz="1400" dirty="0" smtClean="0"/>
                        <a:t> mennyiségű</a:t>
                      </a:r>
                      <a:r>
                        <a:rPr lang="hu-HU" sz="1400" baseline="0" dirty="0" smtClean="0"/>
                        <a:t> byte kiírása a </a:t>
                      </a:r>
                      <a:r>
                        <a:rPr lang="hu-HU" sz="1400" baseline="0" dirty="0" err="1" smtClean="0"/>
                        <a:t>buffer-ből</a:t>
                      </a:r>
                      <a:r>
                        <a:rPr lang="hu-HU" sz="1400" baseline="0" dirty="0" smtClean="0"/>
                        <a:t> </a:t>
                      </a:r>
                      <a:r>
                        <a:rPr lang="hu-HU" sz="1400" baseline="0" dirty="0" err="1" smtClean="0"/>
                        <a:t>a</a:t>
                      </a:r>
                      <a:r>
                        <a:rPr lang="hu-HU" sz="1400" baseline="0" dirty="0" smtClean="0"/>
                        <a:t> </a:t>
                      </a:r>
                      <a:r>
                        <a:rPr lang="hu-HU" sz="1400" baseline="0" dirty="0" err="1" smtClean="0"/>
                        <a:t>buffer</a:t>
                      </a:r>
                      <a:r>
                        <a:rPr lang="hu-HU" sz="1400" baseline="0" dirty="0" smtClean="0"/>
                        <a:t>[</a:t>
                      </a:r>
                      <a:r>
                        <a:rPr lang="hu-HU" sz="1400" baseline="0" dirty="0" err="1" smtClean="0"/>
                        <a:t>offset</a:t>
                      </a:r>
                      <a:r>
                        <a:rPr lang="hu-HU" sz="1400" baseline="0" dirty="0" smtClean="0"/>
                        <a:t>]</a:t>
                      </a:r>
                      <a:r>
                        <a:rPr lang="hu-HU" sz="1400" baseline="0" dirty="0" err="1" smtClean="0"/>
                        <a:t>-től</a:t>
                      </a:r>
                      <a:r>
                        <a:rPr lang="hu-HU" sz="1400" baseline="0" dirty="0" smtClean="0"/>
                        <a:t> kezdődően.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723961"/>
          </a:xfrm>
        </p:spPr>
        <p:txBody>
          <a:bodyPr/>
          <a:lstStyle/>
          <a:p>
            <a:pPr algn="ctr"/>
            <a:r>
              <a:rPr lang="hu-HU" dirty="0" smtClean="0"/>
              <a:t>FILEINPUTSTREAM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196752"/>
            <a:ext cx="8665049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A </a:t>
            </a:r>
            <a:r>
              <a:rPr lang="hu-HU" sz="2000" b="1" dirty="0" err="1" smtClean="0"/>
              <a:t>FileInputStream</a:t>
            </a:r>
            <a:r>
              <a:rPr lang="hu-HU" sz="2000" dirty="0"/>
              <a:t> </a:t>
            </a:r>
            <a:r>
              <a:rPr lang="hu-HU" sz="2000" dirty="0" smtClean="0"/>
              <a:t>az </a:t>
            </a:r>
            <a:r>
              <a:rPr lang="hu-HU" sz="2000" dirty="0" err="1" smtClean="0"/>
              <a:t>InputStream</a:t>
            </a:r>
            <a:r>
              <a:rPr lang="hu-HU" sz="2000" dirty="0" smtClean="0"/>
              <a:t> egy leszármazott osztálya. Az </a:t>
            </a:r>
            <a:r>
              <a:rPr lang="hu-HU" sz="2000" dirty="0" err="1" smtClean="0"/>
              <a:t>InputStream</a:t>
            </a:r>
            <a:r>
              <a:rPr lang="hu-HU" sz="2000" dirty="0" smtClean="0"/>
              <a:t> metódusait használja a fájlok </a:t>
            </a:r>
            <a:r>
              <a:rPr lang="hu-HU" sz="2000" dirty="0" err="1" smtClean="0"/>
              <a:t>byte-onkénti</a:t>
            </a:r>
            <a:r>
              <a:rPr lang="hu-HU" sz="2000" dirty="0" smtClean="0"/>
              <a:t> feldolgozásához.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2000" dirty="0" smtClean="0"/>
              <a:t>Két </a:t>
            </a:r>
            <a:r>
              <a:rPr lang="hu-HU" sz="2000" dirty="0"/>
              <a:t>legfontosabb konstruktora van, amelyek </a:t>
            </a:r>
            <a:r>
              <a:rPr lang="hu-HU" sz="2000" b="1" dirty="0" err="1" smtClean="0"/>
              <a:t>FileNotFoundException-t</a:t>
            </a:r>
            <a:r>
              <a:rPr lang="hu-HU" sz="2000" dirty="0" smtClean="0"/>
              <a:t> dobnak, ha nem található a megadott fájl.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r>
              <a:rPr lang="hu-HU" sz="2000" dirty="0"/>
              <a:t>A File-t paraméter váró konstruktor használata talán azért jobb, mert a File rendelkezik olyan függvényekkel, amellyel tudjuk ellenőrizni a fájl állapotát. Pl. ha nem is létezik akkor felesleges létrehozni a </a:t>
            </a:r>
            <a:r>
              <a:rPr lang="hu-HU" sz="2000" dirty="0" err="1"/>
              <a:t>FileInputStream</a:t>
            </a:r>
            <a:r>
              <a:rPr lang="hu-HU" sz="2000" dirty="0"/>
              <a:t> objektumot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endParaRPr lang="hu-HU" sz="1000" dirty="0"/>
          </a:p>
          <a:p>
            <a:r>
              <a:rPr lang="hu-HU" sz="2000" dirty="0"/>
              <a:t>A </a:t>
            </a:r>
            <a:r>
              <a:rPr lang="hu-HU" sz="2000" i="1" dirty="0" err="1"/>
              <a:t>reset</a:t>
            </a:r>
            <a:r>
              <a:rPr lang="hu-HU" sz="2000" i="1" dirty="0"/>
              <a:t>()</a:t>
            </a:r>
            <a:r>
              <a:rPr lang="hu-HU" sz="2000" dirty="0"/>
              <a:t> és </a:t>
            </a:r>
            <a:r>
              <a:rPr lang="hu-HU" sz="2000" i="1" dirty="0"/>
              <a:t>mark()</a:t>
            </a:r>
            <a:r>
              <a:rPr lang="hu-HU" sz="2000" dirty="0"/>
              <a:t> </a:t>
            </a:r>
            <a:r>
              <a:rPr lang="hu-HU" sz="2000" dirty="0" smtClean="0"/>
              <a:t>metódusok </a:t>
            </a:r>
            <a:r>
              <a:rPr lang="hu-HU" sz="2000" dirty="0"/>
              <a:t>nincsenek a </a:t>
            </a:r>
            <a:r>
              <a:rPr lang="hu-HU" sz="2000" dirty="0" err="1"/>
              <a:t>FileInputStream-nél</a:t>
            </a:r>
            <a:r>
              <a:rPr lang="hu-HU" sz="2000" dirty="0"/>
              <a:t> felüldefiniálva, ezért ha használni próbáljuk őket </a:t>
            </a:r>
            <a:r>
              <a:rPr lang="hu-HU" sz="2000" dirty="0" err="1"/>
              <a:t>IOException-t</a:t>
            </a:r>
            <a:r>
              <a:rPr lang="hu-HU" sz="2000" dirty="0"/>
              <a:t> kapunk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5830729" cy="159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8" y="1687001"/>
            <a:ext cx="8609822" cy="469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472791"/>
            <a:ext cx="7543800" cy="723961"/>
          </a:xfrm>
        </p:spPr>
        <p:txBody>
          <a:bodyPr/>
          <a:lstStyle/>
          <a:p>
            <a:pPr algn="ctr"/>
            <a:r>
              <a:rPr lang="hu-HU" dirty="0" smtClean="0"/>
              <a:t>FILEINPUTSTREAM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18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FILEOUTPUTSTREAM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05331"/>
            <a:ext cx="8665049" cy="5236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 err="1" smtClean="0"/>
              <a:t>FileOutputStream</a:t>
            </a:r>
            <a:r>
              <a:rPr lang="hu-HU" sz="2400" dirty="0" smtClean="0"/>
              <a:t> osztályt fájlok byte alapú </a:t>
            </a:r>
            <a:r>
              <a:rPr lang="hu-HU" sz="2400" dirty="0"/>
              <a:t>írására használhatjuk. </a:t>
            </a:r>
            <a:r>
              <a:rPr lang="hu-HU" sz="2400" dirty="0" err="1" smtClean="0"/>
              <a:t>OutputStream</a:t>
            </a:r>
            <a:r>
              <a:rPr lang="hu-HU" sz="2400" dirty="0" smtClean="0"/>
              <a:t> osztálytól örököl.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2400" dirty="0" smtClean="0"/>
              <a:t>Négy fontos konstruktora van</a:t>
            </a:r>
          </a:p>
          <a:p>
            <a:r>
              <a:rPr lang="hu-HU" sz="2400" i="1" dirty="0" err="1" smtClean="0"/>
              <a:t>filePath</a:t>
            </a:r>
            <a:r>
              <a:rPr lang="hu-HU" sz="2400" dirty="0" smtClean="0"/>
              <a:t> paraméter a fájl neve</a:t>
            </a:r>
          </a:p>
          <a:p>
            <a:r>
              <a:rPr lang="hu-HU" sz="2400" i="1" dirty="0" err="1" smtClean="0"/>
              <a:t>append</a:t>
            </a:r>
            <a:r>
              <a:rPr lang="hu-HU" sz="2400" dirty="0" smtClean="0"/>
              <a:t> igazra állításával a fájlt hozzáfűzésre nyitjuk meg</a:t>
            </a:r>
          </a:p>
          <a:p>
            <a:pPr lvl="1"/>
            <a:endParaRPr lang="hu-HU" sz="2400" dirty="0"/>
          </a:p>
          <a:p>
            <a:pPr lvl="1"/>
            <a:endParaRPr lang="hu-HU" sz="2400" dirty="0" smtClean="0"/>
          </a:p>
          <a:p>
            <a:pPr marL="344487" lvl="1" indent="0">
              <a:buNone/>
            </a:pPr>
            <a:endParaRPr lang="hu-HU" sz="2400" dirty="0" smtClean="0"/>
          </a:p>
          <a:p>
            <a:r>
              <a:rPr lang="hu-HU" sz="2400" dirty="0" smtClean="0"/>
              <a:t>Amennyiben nem létezik </a:t>
            </a:r>
            <a:r>
              <a:rPr lang="hu-HU" sz="2400" dirty="0"/>
              <a:t>a megadott fájl a </a:t>
            </a:r>
            <a:r>
              <a:rPr lang="hu-HU" sz="2400" dirty="0" err="1" smtClean="0"/>
              <a:t>FileOutputStream</a:t>
            </a:r>
            <a:r>
              <a:rPr lang="hu-HU" sz="2400" dirty="0" smtClean="0"/>
              <a:t> létrehozza.</a:t>
            </a:r>
          </a:p>
          <a:p>
            <a:r>
              <a:rPr lang="hu-HU" sz="2400" dirty="0" smtClean="0"/>
              <a:t>Csak olvasható fájl esetén </a:t>
            </a:r>
            <a:r>
              <a:rPr lang="hu-HU" sz="2400" dirty="0" err="1" smtClean="0"/>
              <a:t>IOException-t</a:t>
            </a:r>
            <a:r>
              <a:rPr lang="hu-HU" sz="2400" dirty="0" smtClean="0"/>
              <a:t> kaptunk.</a:t>
            </a:r>
            <a:endParaRPr lang="hu-H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56" y="4005064"/>
            <a:ext cx="4357688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1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" y="1635919"/>
            <a:ext cx="8936831" cy="436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FILEOUTPUTSTREAM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35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43800" cy="796950"/>
          </a:xfrm>
        </p:spPr>
        <p:txBody>
          <a:bodyPr/>
          <a:lstStyle/>
          <a:p>
            <a:pPr algn="ctr"/>
            <a:r>
              <a:rPr lang="hu-HU" dirty="0" smtClean="0"/>
              <a:t>BYTEARRAYINPUTSTREAM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665049" cy="2940122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err="1" smtClean="0"/>
              <a:t>ByteArrayInputStream</a:t>
            </a:r>
            <a:r>
              <a:rPr lang="hu-HU" sz="2000" dirty="0" smtClean="0"/>
              <a:t> az </a:t>
            </a:r>
            <a:r>
              <a:rPr lang="hu-HU" sz="2000" dirty="0" err="1" smtClean="0"/>
              <a:t>InputStream</a:t>
            </a:r>
            <a:r>
              <a:rPr lang="hu-HU" sz="2000" dirty="0" smtClean="0"/>
              <a:t> egy másik leszármazottja, amely egy byte tömböt használ adatforrásként (ezt a tömböt tudjuk adatfolyamként használni).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2000" dirty="0" smtClean="0"/>
              <a:t>A konstruktoraiban a felhasznált byte tömböt tudjuk megadni, valamint ha nincs a teljes tömbre szükségünk melyik indextől (</a:t>
            </a:r>
            <a:r>
              <a:rPr lang="hu-HU" sz="2000" i="1" dirty="0" smtClean="0"/>
              <a:t>start</a:t>
            </a:r>
            <a:r>
              <a:rPr lang="hu-HU" sz="2000" dirty="0" smtClean="0"/>
              <a:t>) hány bájtot (</a:t>
            </a:r>
            <a:r>
              <a:rPr lang="hu-HU" sz="2000" i="1" dirty="0" err="1" smtClean="0"/>
              <a:t>numBytes</a:t>
            </a:r>
            <a:r>
              <a:rPr lang="hu-HU" sz="2000" dirty="0" smtClean="0"/>
              <a:t>) kezelünk.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Példa a két konstruktor használatára:</a:t>
            </a:r>
            <a:endParaRPr lang="hu-HU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3519"/>
            <a:ext cx="6181744" cy="64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5241"/>
            <a:ext cx="7160333" cy="219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1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1895"/>
            <a:ext cx="6484994" cy="432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796950"/>
          </a:xfrm>
        </p:spPr>
        <p:txBody>
          <a:bodyPr/>
          <a:lstStyle/>
          <a:p>
            <a:pPr algn="ctr"/>
            <a:r>
              <a:rPr lang="hu-HU" dirty="0" smtClean="0"/>
              <a:t>BYTEARRAYINPUTSTREAM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805264"/>
            <a:ext cx="4006215" cy="93154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043608" y="5514837"/>
            <a:ext cx="1835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A program kimenete: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0787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642466"/>
          </a:xfrm>
        </p:spPr>
        <p:txBody>
          <a:bodyPr/>
          <a:lstStyle/>
          <a:p>
            <a:pPr algn="ctr"/>
            <a:r>
              <a:rPr lang="hu-HU" dirty="0" smtClean="0"/>
              <a:t>BYTEARRAYOUTPUTSTREAM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361" y="1071943"/>
            <a:ext cx="8665049" cy="5381393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err="1" smtClean="0"/>
              <a:t>ByteArrayOutputStream</a:t>
            </a:r>
            <a:r>
              <a:rPr lang="hu-HU" sz="2400" dirty="0" smtClean="0"/>
              <a:t> az </a:t>
            </a:r>
            <a:r>
              <a:rPr lang="hu-HU" sz="2400" dirty="0" err="1" smtClean="0"/>
              <a:t>OutputStream</a:t>
            </a:r>
            <a:r>
              <a:rPr lang="hu-HU" sz="2400" dirty="0" smtClean="0"/>
              <a:t> leszármazottja, kimenetnek egy byte tömböt használ.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2400" dirty="0" smtClean="0"/>
              <a:t>Üres konstruktor használatánál 32 </a:t>
            </a:r>
            <a:r>
              <a:rPr lang="hu-HU" sz="2400" dirty="0" err="1" smtClean="0"/>
              <a:t>byte-ot</a:t>
            </a:r>
            <a:r>
              <a:rPr lang="hu-HU" sz="2400" dirty="0" smtClean="0"/>
              <a:t> tartalmazó tömböt hoz létre.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 smtClean="0"/>
              <a:t>A védett (</a:t>
            </a:r>
            <a:r>
              <a:rPr lang="hu-HU" sz="2400" dirty="0" err="1" smtClean="0"/>
              <a:t>protected</a:t>
            </a:r>
            <a:r>
              <a:rPr lang="hu-HU" sz="2400" dirty="0" smtClean="0"/>
              <a:t>) </a:t>
            </a:r>
            <a:r>
              <a:rPr lang="hu-HU" sz="2400" i="1" dirty="0" err="1" smtClean="0"/>
              <a:t>buf</a:t>
            </a:r>
            <a:r>
              <a:rPr lang="hu-HU" sz="2400" dirty="0" smtClean="0"/>
              <a:t> adattagjában tárolja a létrehozott byte tö</a:t>
            </a:r>
            <a:r>
              <a:rPr lang="hu-HU" sz="2000" dirty="0" smtClean="0"/>
              <a:t>mböt.</a:t>
            </a:r>
          </a:p>
          <a:p>
            <a:r>
              <a:rPr lang="hu-HU" sz="2400" dirty="0" smtClean="0"/>
              <a:t>Ha szükséges automatikusan megnöveli a </a:t>
            </a:r>
            <a:r>
              <a:rPr lang="hu-HU" sz="2400" dirty="0" err="1" smtClean="0"/>
              <a:t>buffer</a:t>
            </a:r>
            <a:r>
              <a:rPr lang="hu-HU" sz="2400" dirty="0" smtClean="0"/>
              <a:t> méretét.</a:t>
            </a:r>
            <a:endParaRPr lang="hu-H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768266" cy="7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2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62" y="1535563"/>
            <a:ext cx="7109391" cy="441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642466"/>
          </a:xfrm>
        </p:spPr>
        <p:txBody>
          <a:bodyPr/>
          <a:lstStyle/>
          <a:p>
            <a:pPr algn="ctr"/>
            <a:r>
              <a:rPr lang="hu-HU" dirty="0" smtClean="0"/>
              <a:t>BYTEARRAYOUTPUTSTREAM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39080" y="2780928"/>
            <a:ext cx="1601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A program kimenete: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9560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724942"/>
          </a:xfrm>
        </p:spPr>
        <p:txBody>
          <a:bodyPr/>
          <a:lstStyle/>
          <a:p>
            <a:pPr algn="ctr"/>
            <a:r>
              <a:rPr lang="hu-HU" dirty="0" smtClean="0"/>
              <a:t>SZŰRŐ ADATFOLYAMOK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88632"/>
          </a:xfrm>
        </p:spPr>
        <p:txBody>
          <a:bodyPr>
            <a:noAutofit/>
          </a:bodyPr>
          <a:lstStyle/>
          <a:p>
            <a:r>
              <a:rPr lang="hu-HU" sz="2400" dirty="0"/>
              <a:t>A </a:t>
            </a:r>
            <a:r>
              <a:rPr lang="hu-HU" sz="2400" dirty="0" err="1"/>
              <a:t>java.io</a:t>
            </a:r>
            <a:r>
              <a:rPr lang="hu-HU" sz="2400" dirty="0"/>
              <a:t> csomag tartalmazza az absztrakt osztályok speciális beállításainak lehetőségét</a:t>
            </a:r>
            <a:r>
              <a:rPr lang="hu-HU" sz="2400" dirty="0" smtClean="0"/>
              <a:t>, mellyel </a:t>
            </a:r>
            <a:r>
              <a:rPr lang="hu-HU" sz="2400" dirty="0"/>
              <a:t>definiálhatunk, és részlegesen implementálhatunk szűrőket, olvasás, </a:t>
            </a:r>
            <a:r>
              <a:rPr lang="hu-HU" sz="2400" dirty="0" smtClean="0"/>
              <a:t> illetve írás céljából.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2400" dirty="0" smtClean="0"/>
              <a:t>Két fontos szűrő osztály:</a:t>
            </a:r>
          </a:p>
          <a:p>
            <a:pPr marL="0" indent="0">
              <a:buNone/>
            </a:pPr>
            <a:endParaRPr lang="hu-HU" sz="1200" dirty="0" smtClean="0"/>
          </a:p>
          <a:p>
            <a:pPr marL="344487" lvl="1" indent="0">
              <a:buNone/>
            </a:pPr>
            <a:r>
              <a:rPr lang="hu-HU" sz="2400" b="1" dirty="0" err="1" smtClean="0"/>
              <a:t>FilterInputStream</a:t>
            </a:r>
            <a:r>
              <a:rPr lang="hu-HU" sz="2400" dirty="0" smtClean="0"/>
              <a:t> és </a:t>
            </a:r>
            <a:r>
              <a:rPr lang="hu-HU" sz="2400" b="1" dirty="0" err="1" smtClean="0"/>
              <a:t>FilterOutputStream</a:t>
            </a:r>
            <a:endParaRPr lang="hu-HU" sz="2400" b="1" dirty="0"/>
          </a:p>
          <a:p>
            <a:pPr marL="344487" lvl="1" indent="0">
              <a:buNone/>
            </a:pPr>
            <a:endParaRPr lang="hu-HU" sz="1200" b="1" dirty="0" smtClean="0"/>
          </a:p>
          <a:p>
            <a:r>
              <a:rPr lang="hu-HU" sz="2400" dirty="0"/>
              <a:t>Egy filter adatfolyam egy másik alap-adatfolyamra épül, melybe a </a:t>
            </a:r>
            <a:r>
              <a:rPr lang="hu-HU" sz="2400" i="1" dirty="0" err="1" smtClean="0"/>
              <a:t>write</a:t>
            </a:r>
            <a:r>
              <a:rPr lang="hu-HU" sz="2400" i="1" dirty="0" smtClean="0"/>
              <a:t>()</a:t>
            </a:r>
            <a:r>
              <a:rPr lang="hu-HU" sz="2400" dirty="0" smtClean="0"/>
              <a:t> </a:t>
            </a:r>
            <a:r>
              <a:rPr lang="hu-HU" sz="2400" dirty="0"/>
              <a:t>metódus </a:t>
            </a:r>
            <a:r>
              <a:rPr lang="hu-HU" sz="2400" dirty="0" smtClean="0"/>
              <a:t>fog adatokat </a:t>
            </a:r>
            <a:r>
              <a:rPr lang="hu-HU" sz="2400" dirty="0"/>
              <a:t>menteni, de csak a szűrés után</a:t>
            </a:r>
            <a:r>
              <a:rPr lang="hu-HU" sz="2400" dirty="0" smtClean="0"/>
              <a:t>.</a:t>
            </a:r>
          </a:p>
          <a:p>
            <a:endParaRPr lang="hu-HU" sz="1200" dirty="0" smtClean="0"/>
          </a:p>
          <a:p>
            <a:r>
              <a:rPr lang="hu-HU" sz="2400" dirty="0"/>
              <a:t>Vannak adatfolyamok, melyek speciális </a:t>
            </a:r>
            <a:r>
              <a:rPr lang="hu-HU" sz="2400" dirty="0" smtClean="0"/>
              <a:t>feladatokat látnak </a:t>
            </a:r>
            <a:r>
              <a:rPr lang="hu-HU" sz="2400" dirty="0"/>
              <a:t>el, mint például a konvertálás vagy számlálás folyamata.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928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FILE OSZTÁLY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11662"/>
          </a:xfrm>
        </p:spPr>
        <p:txBody>
          <a:bodyPr/>
          <a:lstStyle/>
          <a:p>
            <a:r>
              <a:rPr lang="hu-HU" dirty="0" smtClean="0"/>
              <a:t>A legtöbb osztály adatfolyamokat használ, viszont a </a:t>
            </a:r>
            <a:r>
              <a:rPr lang="hu-HU" b="1" dirty="0" smtClean="0"/>
              <a:t>File</a:t>
            </a:r>
            <a:r>
              <a:rPr lang="hu-HU" dirty="0" smtClean="0"/>
              <a:t> osztály ez alól kivétel, direkt módon fér hozzá a fájlokhoz és a fájlrendszerhez.</a:t>
            </a:r>
          </a:p>
          <a:p>
            <a:r>
              <a:rPr lang="hu-HU" dirty="0" smtClean="0"/>
              <a:t>A File osztályt a háttértáron található állományok információinak manipulálására használhatjuk.</a:t>
            </a:r>
          </a:p>
          <a:p>
            <a:pPr marL="344487" lvl="1" indent="0">
              <a:buNone/>
            </a:pPr>
            <a:r>
              <a:rPr lang="hu-HU" dirty="0" smtClean="0"/>
              <a:t>Például: jogosultságok, dátum és idő, elérési út, navigálás az alkönyvtárakban.</a:t>
            </a:r>
          </a:p>
          <a:p>
            <a:r>
              <a:rPr lang="hu-HU" dirty="0" smtClean="0"/>
              <a:t>Nevével ellentétben könyvtárakat is tudunk vele kezelni.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94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86482"/>
          </a:xfrm>
        </p:spPr>
        <p:txBody>
          <a:bodyPr/>
          <a:lstStyle/>
          <a:p>
            <a:pPr algn="ctr"/>
            <a:r>
              <a:rPr lang="hu-HU" dirty="0" smtClean="0"/>
              <a:t>SZŰRŐ ADATFOLYAMOK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34073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A legtöbb filter adatfolyamot a </a:t>
            </a:r>
            <a:r>
              <a:rPr lang="hu-HU" sz="2400" dirty="0" err="1"/>
              <a:t>java.io</a:t>
            </a:r>
            <a:r>
              <a:rPr lang="hu-HU" sz="2400" dirty="0"/>
              <a:t> csomag által szolgáltatott származtatott </a:t>
            </a:r>
            <a:r>
              <a:rPr lang="hu-HU" sz="2400" dirty="0" smtClean="0"/>
              <a:t>osztályok nyújtják</a:t>
            </a:r>
            <a:r>
              <a:rPr lang="hu-HU" sz="2400" dirty="0"/>
              <a:t>, ezek a következők</a:t>
            </a:r>
            <a:r>
              <a:rPr lang="hu-HU" sz="2400" dirty="0" smtClean="0"/>
              <a:t>:</a:t>
            </a:r>
          </a:p>
          <a:p>
            <a:pPr marL="0" indent="0">
              <a:buNone/>
            </a:pPr>
            <a:endParaRPr lang="hu-HU" sz="1200" dirty="0" smtClean="0"/>
          </a:p>
          <a:p>
            <a:pPr lvl="1"/>
            <a:r>
              <a:rPr lang="hu-HU" sz="2400" dirty="0" err="1" smtClean="0"/>
              <a:t>DataInputStream</a:t>
            </a:r>
            <a:r>
              <a:rPr lang="hu-HU" sz="2400" dirty="0" smtClean="0"/>
              <a:t>, </a:t>
            </a:r>
            <a:r>
              <a:rPr lang="hu-HU" sz="2400" dirty="0" err="1" smtClean="0"/>
              <a:t>DataOutputStream</a:t>
            </a:r>
            <a:endParaRPr lang="hu-HU" sz="2400" dirty="0" smtClean="0"/>
          </a:p>
          <a:p>
            <a:pPr marL="344487" lvl="1" indent="0">
              <a:buNone/>
            </a:pPr>
            <a:endParaRPr lang="hu-HU" sz="1200" dirty="0"/>
          </a:p>
          <a:p>
            <a:pPr lvl="1"/>
            <a:r>
              <a:rPr lang="hu-HU" sz="2400" dirty="0" err="1" smtClean="0"/>
              <a:t>BufferedInputStream</a:t>
            </a:r>
            <a:r>
              <a:rPr lang="hu-HU" sz="2400" dirty="0" smtClean="0"/>
              <a:t> , </a:t>
            </a:r>
            <a:r>
              <a:rPr lang="hu-HU" sz="2400" dirty="0" err="1" smtClean="0"/>
              <a:t>BufferedOutputStream</a:t>
            </a:r>
            <a:endParaRPr lang="hu-HU" sz="2400" dirty="0" smtClean="0"/>
          </a:p>
          <a:p>
            <a:pPr marL="344487" lvl="1" indent="0">
              <a:buNone/>
            </a:pPr>
            <a:endParaRPr lang="hu-HU" sz="1200" dirty="0"/>
          </a:p>
          <a:p>
            <a:pPr lvl="1"/>
            <a:r>
              <a:rPr lang="hu-HU" sz="2400" dirty="0" err="1" smtClean="0"/>
              <a:t>LineNumberInputStream</a:t>
            </a:r>
            <a:endParaRPr lang="hu-HU" sz="2400" dirty="0" smtClean="0"/>
          </a:p>
          <a:p>
            <a:pPr marL="344487" lvl="1" indent="0">
              <a:buNone/>
            </a:pPr>
            <a:endParaRPr lang="hu-HU" sz="1200" dirty="0"/>
          </a:p>
          <a:p>
            <a:pPr lvl="1"/>
            <a:r>
              <a:rPr lang="hu-HU" sz="2400" dirty="0" err="1" smtClean="0"/>
              <a:t>PushbackInputStream</a:t>
            </a:r>
            <a:endParaRPr lang="hu-HU" sz="2400" dirty="0" smtClean="0"/>
          </a:p>
          <a:p>
            <a:pPr marL="344487" lvl="1" indent="0">
              <a:buNone/>
            </a:pPr>
            <a:endParaRPr lang="hu-HU" sz="1200" dirty="0" smtClean="0"/>
          </a:p>
          <a:p>
            <a:pPr lvl="1"/>
            <a:r>
              <a:rPr lang="hu-HU" sz="2400" dirty="0" err="1"/>
              <a:t>PrintStream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51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22238"/>
            <a:ext cx="8064896" cy="1218530"/>
          </a:xfrm>
        </p:spPr>
        <p:txBody>
          <a:bodyPr/>
          <a:lstStyle/>
          <a:p>
            <a:pPr algn="ctr"/>
            <a:r>
              <a:rPr lang="hu-HU" dirty="0" smtClean="0"/>
              <a:t>BUFFERELT BYTE ADATFOLYAMOK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dirty="0" err="1"/>
              <a:t>b</a:t>
            </a:r>
            <a:r>
              <a:rPr lang="hu-HU" sz="2400" dirty="0" err="1" smtClean="0"/>
              <a:t>ufferelt</a:t>
            </a:r>
            <a:r>
              <a:rPr lang="hu-HU" sz="2400" dirty="0" smtClean="0"/>
              <a:t> byte adatfolyamok a szűrő adatfolyamok leszármazottja, memória </a:t>
            </a:r>
            <a:r>
              <a:rPr lang="hu-HU" sz="2400" dirty="0" err="1" smtClean="0"/>
              <a:t>buffert</a:t>
            </a:r>
            <a:r>
              <a:rPr lang="hu-HU" sz="2400" dirty="0" smtClean="0"/>
              <a:t> használ az adatfolyamok kezelésére.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2400" dirty="0" smtClean="0"/>
              <a:t>Lehetővé teszi, hogy több byte-tal dolgozzuk egy időben, amely teljesítménynövekedést tesz lehetővé. Továbbá a  memóriában tárolt adatokkal különböző műveleteket végezhetünk mielőtt azokat pl. kiírnánk.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2400" dirty="0" err="1" smtClean="0"/>
              <a:t>Buffert</a:t>
            </a:r>
            <a:r>
              <a:rPr lang="hu-HU" sz="2400" dirty="0" smtClean="0"/>
              <a:t> használó osztályok:</a:t>
            </a:r>
          </a:p>
          <a:p>
            <a:r>
              <a:rPr lang="hu-HU" sz="2400" b="1" dirty="0" err="1" smtClean="0"/>
              <a:t>BufferedInputStream</a:t>
            </a:r>
            <a:endParaRPr lang="hu-HU" sz="2400" b="1" dirty="0" smtClean="0"/>
          </a:p>
          <a:p>
            <a:r>
              <a:rPr lang="hu-HU" sz="2400" b="1" dirty="0" err="1" smtClean="0"/>
              <a:t>BufferedOutputStream</a:t>
            </a:r>
            <a:endParaRPr lang="hu-HU" sz="2400" dirty="0" smtClean="0"/>
          </a:p>
          <a:p>
            <a:r>
              <a:rPr lang="hu-HU" sz="2400" b="1" dirty="0" err="1"/>
              <a:t>PushbackInputStream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5325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BUFFEREDINPUTSTREAM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05330"/>
            <a:ext cx="8665049" cy="4875997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/>
              <a:t>A </a:t>
            </a:r>
            <a:r>
              <a:rPr lang="hu-HU" sz="2000" b="1" dirty="0" err="1" smtClean="0"/>
              <a:t>BufferedInputStream-et</a:t>
            </a:r>
            <a:r>
              <a:rPr lang="hu-HU" sz="2000" dirty="0" smtClean="0"/>
              <a:t> bármilyen </a:t>
            </a:r>
            <a:r>
              <a:rPr lang="hu-HU" sz="2000" dirty="0" err="1" smtClean="0"/>
              <a:t>InputStream</a:t>
            </a:r>
            <a:r>
              <a:rPr lang="hu-HU" sz="2000" dirty="0" smtClean="0"/>
              <a:t> típussal együtt használhatjuk (hozzácsatoljuk).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2000" dirty="0" smtClean="0"/>
              <a:t>Konstruktoraiban megadhatjuk az </a:t>
            </a:r>
            <a:r>
              <a:rPr lang="hu-HU" sz="2000" dirty="0" err="1" smtClean="0"/>
              <a:t>InputStream</a:t>
            </a:r>
            <a:r>
              <a:rPr lang="hu-HU" sz="2000" dirty="0" smtClean="0"/>
              <a:t> objektumunkat és akár a </a:t>
            </a:r>
            <a:r>
              <a:rPr lang="hu-HU" sz="2000" dirty="0" err="1" smtClean="0"/>
              <a:t>buffer</a:t>
            </a:r>
            <a:r>
              <a:rPr lang="hu-HU" sz="2000" dirty="0" smtClean="0"/>
              <a:t> méretét is. A </a:t>
            </a:r>
            <a:r>
              <a:rPr lang="hu-HU" sz="2000" dirty="0" err="1" smtClean="0"/>
              <a:t>buffer</a:t>
            </a:r>
            <a:r>
              <a:rPr lang="hu-HU" sz="2000" dirty="0" smtClean="0"/>
              <a:t> optimális mérete függ az operációs rendszertől, az elérhető memória mennyiségétől és a konfigurációtól.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2000" dirty="0" err="1" smtClean="0"/>
              <a:t>Buffer</a:t>
            </a:r>
            <a:r>
              <a:rPr lang="hu-HU" sz="2000" dirty="0" smtClean="0"/>
              <a:t> mérete lehet pl.: 8192 byte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1000" dirty="0"/>
          </a:p>
          <a:p>
            <a:r>
              <a:rPr lang="hu-HU" sz="2000" dirty="0"/>
              <a:t>A </a:t>
            </a:r>
            <a:r>
              <a:rPr lang="hu-HU" sz="2000" dirty="0" err="1"/>
              <a:t>BufferedInputStream</a:t>
            </a:r>
            <a:r>
              <a:rPr lang="hu-HU" sz="2000" dirty="0"/>
              <a:t> által burkolt adatfolyamban előre és hátra is mozoghatunk.</a:t>
            </a:r>
          </a:p>
          <a:p>
            <a:endParaRPr lang="hu-HU" sz="1000" dirty="0"/>
          </a:p>
          <a:p>
            <a:r>
              <a:rPr lang="hu-HU" sz="2000" dirty="0"/>
              <a:t>A </a:t>
            </a:r>
            <a:r>
              <a:rPr lang="hu-HU" sz="2000" i="1" dirty="0" err="1"/>
              <a:t>read</a:t>
            </a:r>
            <a:r>
              <a:rPr lang="hu-HU" sz="2000" i="1" dirty="0"/>
              <a:t>() </a:t>
            </a:r>
            <a:r>
              <a:rPr lang="hu-HU" sz="2000" dirty="0"/>
              <a:t>és a </a:t>
            </a:r>
            <a:r>
              <a:rPr lang="hu-HU" sz="2000" i="1" dirty="0" err="1"/>
              <a:t>skip</a:t>
            </a:r>
            <a:r>
              <a:rPr lang="hu-HU" sz="2000" i="1" dirty="0"/>
              <a:t>()</a:t>
            </a:r>
            <a:r>
              <a:rPr lang="hu-HU" sz="2000" dirty="0"/>
              <a:t> metódusokat megvalósítja, ezen kívül a </a:t>
            </a:r>
            <a:r>
              <a:rPr lang="hu-HU" sz="2000" i="1" dirty="0"/>
              <a:t>mark()</a:t>
            </a:r>
            <a:r>
              <a:rPr lang="hu-HU" sz="2000" dirty="0"/>
              <a:t> és a </a:t>
            </a:r>
            <a:r>
              <a:rPr lang="hu-HU" sz="2000" i="1" dirty="0" err="1"/>
              <a:t>reset</a:t>
            </a:r>
            <a:r>
              <a:rPr lang="hu-HU" sz="2000" i="1" dirty="0"/>
              <a:t>()</a:t>
            </a:r>
            <a:r>
              <a:rPr lang="hu-HU" sz="2000" dirty="0"/>
              <a:t> implementálva van.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9" y="4005064"/>
            <a:ext cx="6883518" cy="65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7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4" y="2524844"/>
            <a:ext cx="843534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13125" y="1124744"/>
            <a:ext cx="74992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A következő példában a </a:t>
            </a:r>
            <a:r>
              <a:rPr lang="hu-HU" sz="1400" i="1" dirty="0"/>
              <a:t>mark() </a:t>
            </a:r>
            <a:r>
              <a:rPr lang="hu-HU" sz="1400" dirty="0"/>
              <a:t>metódussal megjelöljük az aktuális pozíciót, majd később ide visszatérünk a </a:t>
            </a:r>
            <a:r>
              <a:rPr lang="hu-HU" sz="1400" i="1" dirty="0" err="1"/>
              <a:t>reset</a:t>
            </a:r>
            <a:r>
              <a:rPr lang="hu-HU" sz="1400" i="1" dirty="0"/>
              <a:t>()</a:t>
            </a:r>
            <a:r>
              <a:rPr lang="hu-HU" sz="1400" dirty="0"/>
              <a:t> </a:t>
            </a:r>
            <a:r>
              <a:rPr lang="hu-HU" sz="1400" dirty="0" smtClean="0"/>
              <a:t>függvénnyel.</a:t>
            </a:r>
          </a:p>
          <a:p>
            <a:endParaRPr lang="hu-HU" sz="1400" dirty="0"/>
          </a:p>
          <a:p>
            <a:r>
              <a:rPr lang="hu-HU" sz="1400" dirty="0" smtClean="0"/>
              <a:t>A </a:t>
            </a:r>
            <a:r>
              <a:rPr lang="hu-HU" sz="1400" dirty="0"/>
              <a:t>program feladata a copyright szimbólumra hivatkozó szöveg (</a:t>
            </a:r>
            <a:r>
              <a:rPr lang="hu-HU" sz="1400" dirty="0" err="1"/>
              <a:t>&amp;copy</a:t>
            </a:r>
            <a:r>
              <a:rPr lang="hu-HU" sz="1400" dirty="0"/>
              <a:t>;) megkeresése és annak helyettesítése a (c) szöveggel</a:t>
            </a:r>
            <a:r>
              <a:rPr lang="hu-HU" sz="1400" dirty="0" smtClean="0"/>
              <a:t>.</a:t>
            </a:r>
            <a:endParaRPr lang="hu-HU" sz="1400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BUFFEREDINPUTSTREAM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54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82278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BUFFEREDOUTPUTSTREAM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797267"/>
            <a:ext cx="8665049" cy="2927877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b="1" dirty="0" err="1" smtClean="0"/>
              <a:t>BufferedOutputStream</a:t>
            </a:r>
            <a:r>
              <a:rPr lang="hu-HU" sz="2400" dirty="0" smtClean="0"/>
              <a:t> egy </a:t>
            </a:r>
            <a:r>
              <a:rPr lang="hu-HU" sz="2400" dirty="0" err="1" smtClean="0"/>
              <a:t>OutputStream</a:t>
            </a:r>
            <a:r>
              <a:rPr lang="hu-HU" sz="2400" dirty="0" smtClean="0"/>
              <a:t> objektum burkoló osztálya, kiegészítve a </a:t>
            </a:r>
            <a:r>
              <a:rPr lang="hu-HU" sz="2400" i="1" dirty="0" err="1" smtClean="0"/>
              <a:t>flush</a:t>
            </a:r>
            <a:r>
              <a:rPr lang="hu-HU" sz="2400" i="1" dirty="0" smtClean="0"/>
              <a:t>()</a:t>
            </a:r>
            <a:r>
              <a:rPr lang="hu-HU" sz="2400" dirty="0" smtClean="0"/>
              <a:t> metódussal.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2400" dirty="0" smtClean="0"/>
              <a:t>Teljesítménynövekedés érhetünk el vele, mivel az írásnál a memóriában lévő adatokat módosítjuk, a célobjektumba való kiírást a </a:t>
            </a:r>
            <a:r>
              <a:rPr lang="hu-HU" sz="2400" i="1" dirty="0" err="1" smtClean="0"/>
              <a:t>flush</a:t>
            </a:r>
            <a:r>
              <a:rPr lang="hu-HU" sz="2400" i="1" dirty="0" smtClean="0"/>
              <a:t>()</a:t>
            </a:r>
            <a:r>
              <a:rPr lang="hu-HU" sz="2400" dirty="0" smtClean="0"/>
              <a:t> metódussal tudjuk elérni.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2400" dirty="0" smtClean="0"/>
              <a:t>Konstruktorai:</a:t>
            </a:r>
            <a:endParaRPr lang="hu-H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17277"/>
            <a:ext cx="7382479" cy="74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4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410270"/>
            <a:ext cx="7821488" cy="786482"/>
          </a:xfrm>
        </p:spPr>
        <p:txBody>
          <a:bodyPr/>
          <a:lstStyle/>
          <a:p>
            <a:r>
              <a:rPr lang="hu-HU" dirty="0" smtClean="0"/>
              <a:t>EGYÉB BYTE ADATFOLYAMOK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287"/>
            <a:ext cx="8229600" cy="3941985"/>
          </a:xfrm>
        </p:spPr>
        <p:txBody>
          <a:bodyPr/>
          <a:lstStyle/>
          <a:p>
            <a:r>
              <a:rPr lang="hu-HU" dirty="0" err="1" smtClean="0"/>
              <a:t>PushbackInputStream</a:t>
            </a:r>
            <a:endParaRPr lang="hu-HU" dirty="0" smtClean="0"/>
          </a:p>
          <a:p>
            <a:pPr marL="0" indent="0">
              <a:buNone/>
            </a:pPr>
            <a:endParaRPr lang="hu-HU" sz="1400" dirty="0" smtClean="0"/>
          </a:p>
          <a:p>
            <a:r>
              <a:rPr lang="hu-HU" dirty="0" err="1" smtClean="0"/>
              <a:t>SequenceInputStream</a:t>
            </a:r>
            <a:endParaRPr lang="hu-HU" dirty="0" smtClean="0"/>
          </a:p>
          <a:p>
            <a:pPr marL="0" indent="0">
              <a:buNone/>
            </a:pPr>
            <a:endParaRPr lang="hu-HU" sz="1400" dirty="0" smtClean="0"/>
          </a:p>
          <a:p>
            <a:r>
              <a:rPr lang="hu-HU" dirty="0" err="1" smtClean="0"/>
              <a:t>PrintStream</a:t>
            </a:r>
            <a:endParaRPr lang="hu-HU" dirty="0" smtClean="0"/>
          </a:p>
          <a:p>
            <a:pPr marL="0" indent="0">
              <a:buNone/>
            </a:pPr>
            <a:endParaRPr lang="hu-HU" sz="1400" dirty="0" smtClean="0"/>
          </a:p>
          <a:p>
            <a:r>
              <a:rPr lang="hu-HU" dirty="0" err="1" smtClean="0"/>
              <a:t>DataOutputStream</a:t>
            </a:r>
            <a:r>
              <a:rPr lang="hu-HU" dirty="0"/>
              <a:t>, </a:t>
            </a:r>
            <a:r>
              <a:rPr lang="hu-HU" dirty="0" err="1" smtClean="0"/>
              <a:t>DataInputStream</a:t>
            </a:r>
            <a:endParaRPr lang="hu-HU" dirty="0" smtClean="0"/>
          </a:p>
          <a:p>
            <a:pPr marL="0" indent="0">
              <a:buNone/>
            </a:pPr>
            <a:endParaRPr lang="hu-HU" sz="1400" dirty="0" smtClean="0"/>
          </a:p>
          <a:p>
            <a:r>
              <a:rPr lang="hu-HU" dirty="0" err="1"/>
              <a:t>RandomAccessFile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33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543800" cy="724942"/>
          </a:xfrm>
        </p:spPr>
        <p:txBody>
          <a:bodyPr/>
          <a:lstStyle/>
          <a:p>
            <a:pPr algn="ctr"/>
            <a:r>
              <a:rPr lang="hu-HU" dirty="0" smtClean="0"/>
              <a:t>OSZTÁLY HIERARCHIA</a:t>
            </a:r>
            <a:endParaRPr lang="hu-HU" dirty="0"/>
          </a:p>
        </p:txBody>
      </p:sp>
      <p:pic>
        <p:nvPicPr>
          <p:cNvPr id="23554" name="Picture 2" descr="graphics/09fig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53" y="1822544"/>
            <a:ext cx="5467690" cy="43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43800" cy="652934"/>
          </a:xfrm>
        </p:spPr>
        <p:txBody>
          <a:bodyPr/>
          <a:lstStyle/>
          <a:p>
            <a:r>
              <a:rPr lang="hu-HU" dirty="0" smtClean="0"/>
              <a:t>KARAKTER ADATFOLYAMOK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A byte adatfolyamot kezelő osztályok funkcionalitása habár elegendő a </a:t>
            </a:r>
            <a:r>
              <a:rPr lang="hu-HU" dirty="0" err="1" smtClean="0"/>
              <a:t>stream-ek</a:t>
            </a:r>
            <a:r>
              <a:rPr lang="hu-HU" dirty="0" smtClean="0"/>
              <a:t> kezelésére, </a:t>
            </a:r>
            <a:r>
              <a:rPr lang="hu-HU" dirty="0" err="1" smtClean="0"/>
              <a:t>unicode</a:t>
            </a:r>
            <a:r>
              <a:rPr lang="hu-HU" dirty="0" smtClean="0"/>
              <a:t> karakterekkel közvetlen módon nem tudunk dolgozni. A Java erre a problémára is nyújt megoldást.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Ehhez két absztrakt osztály kapunk, amelyek a hierarchia csúcsán helyezkednek el:</a:t>
            </a:r>
          </a:p>
          <a:p>
            <a:pPr marL="344487" lvl="1" indent="0">
              <a:buNone/>
            </a:pPr>
            <a:endParaRPr lang="hu-HU" dirty="0"/>
          </a:p>
          <a:p>
            <a:r>
              <a:rPr lang="hu-HU" b="1" dirty="0" err="1" smtClean="0"/>
              <a:t>Reader</a:t>
            </a:r>
            <a:r>
              <a:rPr lang="hu-HU" dirty="0" smtClean="0"/>
              <a:t>: karakter bemenet kezelése, implementálja a </a:t>
            </a:r>
            <a:r>
              <a:rPr lang="hu-HU" b="1" dirty="0" err="1" smtClean="0"/>
              <a:t>Closeable</a:t>
            </a:r>
            <a:r>
              <a:rPr lang="hu-HU" dirty="0" smtClean="0"/>
              <a:t> és </a:t>
            </a:r>
            <a:r>
              <a:rPr lang="hu-HU" b="1" dirty="0" err="1" smtClean="0"/>
              <a:t>Readable</a:t>
            </a:r>
            <a:r>
              <a:rPr lang="hu-HU" dirty="0" smtClean="0"/>
              <a:t> interfészeket.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b="1" dirty="0" err="1" smtClean="0"/>
              <a:t>Writer</a:t>
            </a:r>
            <a:r>
              <a:rPr lang="hu-HU" dirty="0" smtClean="0"/>
              <a:t>: karakter kimenet kezelése, implementálja a </a:t>
            </a:r>
            <a:r>
              <a:rPr lang="hu-HU" b="1" dirty="0" err="1" smtClean="0"/>
              <a:t>Closeable</a:t>
            </a:r>
            <a:r>
              <a:rPr lang="hu-HU" dirty="0" smtClean="0"/>
              <a:t>, </a:t>
            </a:r>
            <a:r>
              <a:rPr lang="hu-HU" b="1" dirty="0" err="1" smtClean="0"/>
              <a:t>Flushable</a:t>
            </a:r>
            <a:r>
              <a:rPr lang="hu-HU" dirty="0" smtClean="0"/>
              <a:t>, </a:t>
            </a:r>
            <a:r>
              <a:rPr lang="hu-HU" b="1" dirty="0" err="1" smtClean="0"/>
              <a:t>Appendable</a:t>
            </a:r>
            <a:r>
              <a:rPr lang="hu-HU" dirty="0" smtClean="0"/>
              <a:t> interfészeket.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Hiba esetén minden metódusuk </a:t>
            </a:r>
            <a:r>
              <a:rPr lang="hu-HU" dirty="0" err="1" smtClean="0"/>
              <a:t>IOException-t</a:t>
            </a:r>
            <a:r>
              <a:rPr lang="hu-HU" dirty="0" smtClean="0"/>
              <a:t> dob (kivéve a </a:t>
            </a:r>
            <a:r>
              <a:rPr lang="hu-HU" b="1" dirty="0" err="1" smtClean="0"/>
              <a:t>Reader</a:t>
            </a:r>
            <a:r>
              <a:rPr lang="hu-HU" dirty="0"/>
              <a:t> </a:t>
            </a:r>
            <a:r>
              <a:rPr lang="hu-HU" i="1" dirty="0" err="1"/>
              <a:t>markSupported</a:t>
            </a:r>
            <a:r>
              <a:rPr lang="hu-HU" i="1" dirty="0" smtClean="0"/>
              <a:t>() </a:t>
            </a:r>
            <a:r>
              <a:rPr lang="hu-HU" dirty="0" smtClean="0"/>
              <a:t>metódusát)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06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43800" cy="720080"/>
          </a:xfrm>
        </p:spPr>
        <p:txBody>
          <a:bodyPr/>
          <a:lstStyle/>
          <a:p>
            <a:pPr algn="ctr"/>
            <a:r>
              <a:rPr lang="hu-HU" dirty="0" smtClean="0"/>
              <a:t>READER METÓDUSOK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091919"/>
              </p:ext>
            </p:extLst>
          </p:nvPr>
        </p:nvGraphicFramePr>
        <p:xfrm>
          <a:off x="115659" y="1594984"/>
          <a:ext cx="8469087" cy="467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816"/>
                <a:gridCol w="5927271"/>
              </a:tblGrid>
              <a:tr h="280761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Metódus</a:t>
                      </a:r>
                      <a:endParaRPr lang="hu-HU" sz="14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Magyarázat</a:t>
                      </a:r>
                      <a:endParaRPr lang="hu-HU" sz="14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abstract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void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close</a:t>
                      </a:r>
                      <a:r>
                        <a:rPr lang="hu-HU" sz="1400" dirty="0" smtClean="0"/>
                        <a:t>( 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Adatfolyam lezárása. Lezárás után az olvasási művelet</a:t>
                      </a:r>
                      <a:r>
                        <a:rPr lang="hu-HU" sz="1400" baseline="0" dirty="0" smtClean="0"/>
                        <a:t> </a:t>
                      </a:r>
                      <a:r>
                        <a:rPr lang="hu-HU" sz="1400" baseline="0" dirty="0" err="1" smtClean="0"/>
                        <a:t>IOException-t</a:t>
                      </a:r>
                      <a:r>
                        <a:rPr lang="hu-HU" sz="1400" baseline="0" dirty="0" smtClean="0"/>
                        <a:t> fog adni.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void</a:t>
                      </a:r>
                      <a:r>
                        <a:rPr lang="hu-HU" sz="1400" dirty="0" smtClean="0"/>
                        <a:t> mark(int </a:t>
                      </a:r>
                      <a:r>
                        <a:rPr lang="hu-HU" sz="1400" dirty="0" err="1" smtClean="0"/>
                        <a:t>numChars</a:t>
                      </a:r>
                      <a:r>
                        <a:rPr lang="hu-HU" sz="1400" dirty="0" smtClean="0"/>
                        <a:t>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Jelenlegi pozíció megjelölése, amely a </a:t>
                      </a:r>
                      <a:r>
                        <a:rPr lang="hu-HU" sz="1400" dirty="0" err="1" smtClean="0"/>
                        <a:t>numChars-ban</a:t>
                      </a:r>
                      <a:r>
                        <a:rPr lang="hu-HU" sz="1400" dirty="0" smtClean="0"/>
                        <a:t> meghatározott karaktermennyiségig érvényes.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371615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boolean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markSupported</a:t>
                      </a:r>
                      <a:r>
                        <a:rPr lang="hu-HU" sz="1400" dirty="0" smtClean="0"/>
                        <a:t>( 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Igazzal tér vissza,</a:t>
                      </a:r>
                      <a:r>
                        <a:rPr lang="hu-HU" sz="1400" baseline="0" dirty="0" smtClean="0"/>
                        <a:t> ha a mark( )/</a:t>
                      </a:r>
                      <a:r>
                        <a:rPr lang="hu-HU" sz="1400" baseline="0" dirty="0" err="1" smtClean="0"/>
                        <a:t>reset</a:t>
                      </a:r>
                      <a:r>
                        <a:rPr lang="hu-HU" sz="1400" baseline="0" dirty="0" smtClean="0"/>
                        <a:t>( ) függvények támogatva vannak.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int </a:t>
                      </a:r>
                      <a:r>
                        <a:rPr lang="hu-HU" sz="1400" dirty="0" err="1" smtClean="0"/>
                        <a:t>read</a:t>
                      </a:r>
                      <a:r>
                        <a:rPr lang="hu-HU" sz="1400" dirty="0" smtClean="0"/>
                        <a:t>( 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Kiolvassa a következő elérhető karaktert. -1 visszatérési érték esetén nincs több.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int </a:t>
                      </a:r>
                      <a:r>
                        <a:rPr lang="hu-HU" sz="1400" dirty="0" err="1" smtClean="0"/>
                        <a:t>read</a:t>
                      </a:r>
                      <a:r>
                        <a:rPr lang="hu-HU" sz="1400" dirty="0" smtClean="0"/>
                        <a:t>(</a:t>
                      </a:r>
                      <a:r>
                        <a:rPr lang="hu-HU" sz="1400" dirty="0" err="1" smtClean="0"/>
                        <a:t>char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buffer</a:t>
                      </a:r>
                      <a:r>
                        <a:rPr lang="hu-HU" sz="1400" dirty="0" smtClean="0"/>
                        <a:t>[ ])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buffer.length</a:t>
                      </a:r>
                      <a:r>
                        <a:rPr lang="hu-HU" sz="1400" dirty="0" smtClean="0"/>
                        <a:t> mennyiségű adatot olvas ki a </a:t>
                      </a:r>
                      <a:r>
                        <a:rPr lang="hu-HU" sz="1400" dirty="0" err="1" smtClean="0"/>
                        <a:t>buffer</a:t>
                      </a:r>
                      <a:r>
                        <a:rPr lang="hu-HU" sz="1400" dirty="0" smtClean="0"/>
                        <a:t> tömbbe. Visszatérési</a:t>
                      </a:r>
                      <a:r>
                        <a:rPr lang="hu-HU" sz="1400" baseline="0" dirty="0" smtClean="0"/>
                        <a:t> értéke a sikeresen beolvasott karakterek száma, -1 ha nincs több adat.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</a:t>
                      </a:r>
                      <a:r>
                        <a:rPr lang="en-US" sz="1400" dirty="0" err="1" smtClean="0"/>
                        <a:t>int</a:t>
                      </a:r>
                      <a:r>
                        <a:rPr lang="en-US" sz="1400" dirty="0" smtClean="0"/>
                        <a:t> read(</a:t>
                      </a:r>
                      <a:endParaRPr lang="hu-HU" sz="1400" dirty="0" smtClean="0"/>
                    </a:p>
                    <a:p>
                      <a:r>
                        <a:rPr lang="hu-HU" sz="1400" dirty="0" smtClean="0"/>
                        <a:t>	</a:t>
                      </a:r>
                      <a:r>
                        <a:rPr lang="en-US" sz="1400" dirty="0" smtClean="0"/>
                        <a:t>char buffer[ ],</a:t>
                      </a:r>
                      <a:r>
                        <a:rPr lang="hu-HU" sz="1400" dirty="0" smtClean="0"/>
                        <a:t>	</a:t>
                      </a:r>
                      <a:r>
                        <a:rPr lang="en-US" sz="1400" dirty="0" err="1" smtClean="0"/>
                        <a:t>int</a:t>
                      </a:r>
                      <a:r>
                        <a:rPr lang="en-US" sz="1400" dirty="0" smtClean="0"/>
                        <a:t> offset,</a:t>
                      </a:r>
                    </a:p>
                    <a:p>
                      <a:r>
                        <a:rPr lang="hu-HU" sz="1400" dirty="0" smtClean="0"/>
                        <a:t>	</a:t>
                      </a:r>
                      <a:r>
                        <a:rPr lang="en-US" sz="1400" dirty="0" err="1" smtClean="0"/>
                        <a:t>int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numChars</a:t>
                      </a:r>
                      <a:r>
                        <a:rPr lang="en-US" sz="1400" dirty="0" smtClean="0"/>
                        <a:t>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err="1" smtClean="0"/>
                        <a:t>numChars</a:t>
                      </a:r>
                      <a:r>
                        <a:rPr lang="hu-HU" sz="1400" dirty="0" smtClean="0"/>
                        <a:t> darab karakter beolvasása a </a:t>
                      </a:r>
                      <a:r>
                        <a:rPr lang="hu-HU" sz="1400" dirty="0" err="1" smtClean="0"/>
                        <a:t>buffer-be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buffer</a:t>
                      </a:r>
                      <a:r>
                        <a:rPr lang="hu-HU" sz="1400" dirty="0" smtClean="0"/>
                        <a:t>[</a:t>
                      </a:r>
                      <a:r>
                        <a:rPr lang="hu-HU" sz="1400" dirty="0" err="1" smtClean="0"/>
                        <a:t>offset</a:t>
                      </a:r>
                      <a:r>
                        <a:rPr lang="hu-HU" sz="1400" dirty="0" smtClean="0"/>
                        <a:t>]</a:t>
                      </a:r>
                      <a:r>
                        <a:rPr lang="hu-HU" sz="1400" baseline="0" dirty="0" smtClean="0"/>
                        <a:t> pozíciótól. </a:t>
                      </a:r>
                      <a:r>
                        <a:rPr lang="hu-HU" sz="1400" dirty="0" smtClean="0"/>
                        <a:t>Visszatérési</a:t>
                      </a:r>
                      <a:r>
                        <a:rPr lang="hu-HU" sz="1400" baseline="0" dirty="0" smtClean="0"/>
                        <a:t> értéke a sikeresen beolvasott karakterek száma, -1 ha nincs több adat.</a:t>
                      </a:r>
                      <a:endParaRPr lang="hu-HU" sz="1400" dirty="0" smtClean="0"/>
                    </a:p>
                    <a:p>
                      <a:endParaRPr lang="hu-HU" sz="1400" dirty="0"/>
                    </a:p>
                  </a:txBody>
                  <a:tcPr marL="68580" marR="68580" marT="34290" marB="34290"/>
                </a:tc>
              </a:tr>
              <a:tr h="371615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boolean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ready</a:t>
                      </a:r>
                      <a:r>
                        <a:rPr lang="hu-HU" sz="1400" dirty="0" smtClean="0"/>
                        <a:t>( 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Igazzal tér vissza, ha a következő beolvasásra</a:t>
                      </a:r>
                      <a:r>
                        <a:rPr lang="hu-HU" sz="1400" baseline="0" dirty="0" smtClean="0"/>
                        <a:t> nem kell várni.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371615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void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reset</a:t>
                      </a:r>
                      <a:r>
                        <a:rPr lang="hu-HU" sz="1400" dirty="0" smtClean="0"/>
                        <a:t>( 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Visszaállítja az előző jelölőre</a:t>
                      </a:r>
                      <a:r>
                        <a:rPr lang="hu-HU" sz="1400" baseline="0" dirty="0" smtClean="0"/>
                        <a:t> a bemeneti olvasásához használt mutatót.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371615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long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skip</a:t>
                      </a:r>
                      <a:r>
                        <a:rPr lang="hu-HU" sz="1400" dirty="0" smtClean="0"/>
                        <a:t>(</a:t>
                      </a:r>
                      <a:r>
                        <a:rPr lang="hu-HU" sz="1400" dirty="0" err="1" smtClean="0"/>
                        <a:t>long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numChars</a:t>
                      </a:r>
                      <a:r>
                        <a:rPr lang="hu-HU" sz="1400" dirty="0" smtClean="0"/>
                        <a:t>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numChars</a:t>
                      </a:r>
                      <a:r>
                        <a:rPr lang="hu-HU" sz="1400" dirty="0" smtClean="0"/>
                        <a:t> mennyiségű karaktert lép át az adatfolyamból.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3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262"/>
            <a:ext cx="7355160" cy="714474"/>
          </a:xfrm>
        </p:spPr>
        <p:txBody>
          <a:bodyPr/>
          <a:lstStyle/>
          <a:p>
            <a:pPr algn="ctr"/>
            <a:r>
              <a:rPr lang="hu-HU" dirty="0" smtClean="0"/>
              <a:t>WRITER METÓDUSOK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8BB1-6D6B-42FB-920E-A0680AF9C919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46164"/>
              </p:ext>
            </p:extLst>
          </p:nvPr>
        </p:nvGraphicFramePr>
        <p:xfrm>
          <a:off x="70638" y="1555296"/>
          <a:ext cx="9037866" cy="497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955"/>
                <a:gridCol w="6306911"/>
              </a:tblGrid>
              <a:tr h="27432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Metódus</a:t>
                      </a:r>
                      <a:endParaRPr lang="hu-HU" sz="14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Magyarázat</a:t>
                      </a:r>
                      <a:endParaRPr lang="hu-HU" sz="14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Writer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append</a:t>
                      </a:r>
                      <a:r>
                        <a:rPr lang="hu-HU" sz="1400" dirty="0" smtClean="0"/>
                        <a:t>(</a:t>
                      </a:r>
                      <a:r>
                        <a:rPr lang="hu-HU" sz="1400" dirty="0" err="1" smtClean="0"/>
                        <a:t>char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ch</a:t>
                      </a:r>
                      <a:r>
                        <a:rPr lang="hu-HU" sz="1400" dirty="0" smtClean="0"/>
                        <a:t>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Adatfolyam végéhez hozzáad egy karaktert</a:t>
                      </a:r>
                      <a:r>
                        <a:rPr lang="hu-HU" sz="1400" baseline="0" dirty="0" smtClean="0"/>
                        <a:t> és visszaadja az adatfolyam referenciáját.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Writer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append</a:t>
                      </a:r>
                      <a:r>
                        <a:rPr lang="hu-HU" sz="1400" dirty="0" smtClean="0"/>
                        <a:t>(</a:t>
                      </a:r>
                      <a:r>
                        <a:rPr lang="hu-HU" sz="1400" dirty="0" err="1" smtClean="0"/>
                        <a:t>CharSequence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chars</a:t>
                      </a:r>
                      <a:r>
                        <a:rPr lang="hu-HU" sz="1400" dirty="0" smtClean="0"/>
                        <a:t>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Több karakter hozzáadása az adatfolyamhoz.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Writer append(</a:t>
                      </a:r>
                      <a:r>
                        <a:rPr lang="en-US" sz="1400" dirty="0" err="1" smtClean="0"/>
                        <a:t>CharSequence</a:t>
                      </a:r>
                      <a:r>
                        <a:rPr lang="en-US" sz="1400" dirty="0" smtClean="0"/>
                        <a:t> chars, </a:t>
                      </a:r>
                      <a:r>
                        <a:rPr lang="hu-HU" sz="1400" dirty="0" smtClean="0"/>
                        <a:t/>
                      </a:r>
                      <a:br>
                        <a:rPr lang="hu-HU" sz="1400" dirty="0" smtClean="0"/>
                      </a:br>
                      <a:r>
                        <a:rPr lang="hu-HU" sz="1400" dirty="0" smtClean="0"/>
                        <a:t>	</a:t>
                      </a:r>
                      <a:r>
                        <a:rPr lang="en-US" sz="1400" dirty="0" err="1" smtClean="0"/>
                        <a:t>int</a:t>
                      </a:r>
                      <a:r>
                        <a:rPr lang="en-US" sz="1400" dirty="0" smtClean="0"/>
                        <a:t> begin,</a:t>
                      </a:r>
                      <a:r>
                        <a:rPr lang="hu-HU" sz="1400" dirty="0" smtClean="0"/>
                        <a:t> </a:t>
                      </a:r>
                      <a:r>
                        <a:rPr lang="en-US" sz="1400" dirty="0" err="1" smtClean="0"/>
                        <a:t>int</a:t>
                      </a:r>
                      <a:r>
                        <a:rPr lang="en-US" sz="1400" dirty="0" smtClean="0"/>
                        <a:t> end)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Karakterek hozzáadása</a:t>
                      </a:r>
                      <a:r>
                        <a:rPr lang="hu-HU" sz="1400" baseline="0" dirty="0" smtClean="0"/>
                        <a:t> az adatfolyamhoz a </a:t>
                      </a:r>
                      <a:r>
                        <a:rPr lang="hu-HU" sz="1400" baseline="0" dirty="0" err="1" smtClean="0"/>
                        <a:t>begin-től</a:t>
                      </a:r>
                      <a:r>
                        <a:rPr lang="hu-HU" sz="1400" baseline="0" dirty="0" smtClean="0"/>
                        <a:t> az end-1 index-ig.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358914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abstract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void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close</a:t>
                      </a:r>
                      <a:r>
                        <a:rPr lang="hu-HU" sz="1400" dirty="0" smtClean="0"/>
                        <a:t>( 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Adatfolyam lezárása. Lezárás után az</a:t>
                      </a:r>
                      <a:r>
                        <a:rPr lang="hu-HU" sz="1400" baseline="0" dirty="0" smtClean="0"/>
                        <a:t> írási </a:t>
                      </a:r>
                      <a:r>
                        <a:rPr lang="hu-HU" sz="1400" dirty="0" smtClean="0"/>
                        <a:t>művelet </a:t>
                      </a:r>
                      <a:r>
                        <a:rPr lang="hu-HU" sz="1400" dirty="0" err="1" smtClean="0"/>
                        <a:t>IOException-t</a:t>
                      </a:r>
                      <a:r>
                        <a:rPr lang="hu-HU" sz="1400" dirty="0" smtClean="0"/>
                        <a:t> fog adni.</a:t>
                      </a:r>
                    </a:p>
                  </a:txBody>
                  <a:tcPr marL="68580" marR="68580" marT="34290" marB="34290"/>
                </a:tc>
              </a:tr>
              <a:tr h="358914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abstract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void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flush</a:t>
                      </a:r>
                      <a:r>
                        <a:rPr lang="hu-HU" sz="1400" dirty="0" smtClean="0"/>
                        <a:t>( 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Kiírja a </a:t>
                      </a:r>
                      <a:r>
                        <a:rPr lang="hu-HU" sz="1400" dirty="0" err="1" smtClean="0"/>
                        <a:t>buffer-ben</a:t>
                      </a:r>
                      <a:r>
                        <a:rPr lang="hu-HU" sz="1400" baseline="0" dirty="0" smtClean="0"/>
                        <a:t> található adatokat és véglegesíti az adatfolyam állapotát.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358914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void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write</a:t>
                      </a:r>
                      <a:r>
                        <a:rPr lang="hu-HU" sz="1400" dirty="0" smtClean="0"/>
                        <a:t>(int </a:t>
                      </a:r>
                      <a:r>
                        <a:rPr lang="hu-HU" sz="1400" dirty="0" err="1" smtClean="0"/>
                        <a:t>ch</a:t>
                      </a:r>
                      <a:r>
                        <a:rPr lang="hu-HU" sz="1400" dirty="0" smtClean="0"/>
                        <a:t>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Egy karakter kiírása (habár</a:t>
                      </a:r>
                      <a:r>
                        <a:rPr lang="hu-HU" sz="1400" baseline="0" dirty="0" smtClean="0"/>
                        <a:t> a paramétere int típusú</a:t>
                      </a:r>
                      <a:r>
                        <a:rPr lang="hu-HU" sz="1400" dirty="0" smtClean="0"/>
                        <a:t>).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358914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void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write</a:t>
                      </a:r>
                      <a:r>
                        <a:rPr lang="hu-HU" sz="1400" dirty="0" smtClean="0"/>
                        <a:t>(</a:t>
                      </a:r>
                      <a:r>
                        <a:rPr lang="hu-HU" sz="1400" dirty="0" err="1" smtClean="0"/>
                        <a:t>char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buffer</a:t>
                      </a:r>
                      <a:r>
                        <a:rPr lang="hu-HU" sz="1400" dirty="0" smtClean="0"/>
                        <a:t>[ ])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Karakter</a:t>
                      </a:r>
                      <a:r>
                        <a:rPr lang="hu-HU" sz="1400" baseline="0" dirty="0" smtClean="0"/>
                        <a:t> tömb kiírása.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abstract void write(char buffer[ ],</a:t>
                      </a:r>
                    </a:p>
                    <a:p>
                      <a:r>
                        <a:rPr lang="hu-HU" sz="1400" dirty="0" smtClean="0"/>
                        <a:t>	</a:t>
                      </a:r>
                      <a:r>
                        <a:rPr lang="en-US" sz="1400" dirty="0" err="1" smtClean="0"/>
                        <a:t>int</a:t>
                      </a:r>
                      <a:r>
                        <a:rPr lang="en-US" sz="1400" dirty="0" smtClean="0"/>
                        <a:t> offset,</a:t>
                      </a:r>
                    </a:p>
                    <a:p>
                      <a:r>
                        <a:rPr lang="hu-HU" sz="1400" dirty="0" smtClean="0"/>
                        <a:t>	</a:t>
                      </a:r>
                      <a:r>
                        <a:rPr lang="en-US" sz="1400" dirty="0" err="1" smtClean="0"/>
                        <a:t>int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numChars</a:t>
                      </a:r>
                      <a:r>
                        <a:rPr lang="en-US" sz="1400" dirty="0" smtClean="0"/>
                        <a:t>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Karakter tömbből</a:t>
                      </a:r>
                      <a:r>
                        <a:rPr lang="hu-HU" sz="1400" baseline="0" dirty="0" smtClean="0"/>
                        <a:t> </a:t>
                      </a:r>
                      <a:r>
                        <a:rPr lang="hu-HU" sz="1400" baseline="0" dirty="0" err="1" smtClean="0"/>
                        <a:t>numChars</a:t>
                      </a:r>
                      <a:r>
                        <a:rPr lang="hu-HU" sz="1400" baseline="0" dirty="0" smtClean="0"/>
                        <a:t> elemet írunk ki a </a:t>
                      </a:r>
                      <a:r>
                        <a:rPr lang="hu-HU" sz="1400" baseline="0" dirty="0" err="1" smtClean="0"/>
                        <a:t>buffer</a:t>
                      </a:r>
                      <a:r>
                        <a:rPr lang="hu-HU" sz="1400" baseline="0" dirty="0" smtClean="0"/>
                        <a:t>[</a:t>
                      </a:r>
                      <a:r>
                        <a:rPr lang="hu-HU" sz="1400" baseline="0" dirty="0" err="1" smtClean="0"/>
                        <a:t>offset</a:t>
                      </a:r>
                      <a:r>
                        <a:rPr lang="hu-HU" sz="1400" baseline="0" dirty="0" smtClean="0"/>
                        <a:t>]</a:t>
                      </a:r>
                      <a:r>
                        <a:rPr lang="hu-HU" sz="1400" baseline="0" dirty="0" err="1" smtClean="0"/>
                        <a:t>-től</a:t>
                      </a:r>
                      <a:r>
                        <a:rPr lang="hu-HU" sz="1400" baseline="0" dirty="0" smtClean="0"/>
                        <a:t> kezdődően.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358914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void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write</a:t>
                      </a:r>
                      <a:r>
                        <a:rPr lang="hu-HU" sz="1400" dirty="0" smtClean="0"/>
                        <a:t>(</a:t>
                      </a:r>
                      <a:r>
                        <a:rPr lang="hu-HU" sz="1400" dirty="0" err="1" smtClean="0"/>
                        <a:t>String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str</a:t>
                      </a:r>
                      <a:r>
                        <a:rPr lang="hu-HU" sz="1400" dirty="0" smtClean="0"/>
                        <a:t>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String</a:t>
                      </a:r>
                      <a:r>
                        <a:rPr lang="hu-HU" sz="1400" dirty="0" smtClean="0"/>
                        <a:t> kiírása az adatfolyamra.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void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write</a:t>
                      </a:r>
                      <a:r>
                        <a:rPr lang="hu-HU" sz="1400" dirty="0" smtClean="0"/>
                        <a:t>(</a:t>
                      </a:r>
                      <a:r>
                        <a:rPr lang="hu-HU" sz="1400" dirty="0" err="1" smtClean="0"/>
                        <a:t>String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str</a:t>
                      </a:r>
                      <a:r>
                        <a:rPr lang="hu-HU" sz="1400" dirty="0" smtClean="0"/>
                        <a:t>, int </a:t>
                      </a:r>
                      <a:r>
                        <a:rPr lang="hu-HU" sz="1400" dirty="0" err="1" smtClean="0"/>
                        <a:t>offset</a:t>
                      </a:r>
                      <a:r>
                        <a:rPr lang="hu-HU" sz="1400" dirty="0" smtClean="0"/>
                        <a:t>,</a:t>
                      </a:r>
                    </a:p>
                    <a:p>
                      <a:r>
                        <a:rPr lang="hu-HU" sz="1400" dirty="0" smtClean="0"/>
                        <a:t>	int </a:t>
                      </a:r>
                      <a:r>
                        <a:rPr lang="hu-HU" sz="1400" dirty="0" err="1" smtClean="0"/>
                        <a:t>numChars</a:t>
                      </a:r>
                      <a:r>
                        <a:rPr lang="hu-HU" sz="1400" dirty="0" smtClean="0"/>
                        <a:t>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numChars</a:t>
                      </a:r>
                      <a:r>
                        <a:rPr lang="hu-HU" sz="1400" dirty="0" smtClean="0"/>
                        <a:t> mennyiségű </a:t>
                      </a:r>
                      <a:r>
                        <a:rPr lang="hu-HU" sz="1400" dirty="0" err="1" smtClean="0"/>
                        <a:t>karkater</a:t>
                      </a:r>
                      <a:r>
                        <a:rPr lang="hu-HU" sz="1400" dirty="0" smtClean="0"/>
                        <a:t> kiírása az</a:t>
                      </a:r>
                      <a:r>
                        <a:rPr lang="hu-HU" sz="1400" baseline="0" dirty="0" smtClean="0"/>
                        <a:t> </a:t>
                      </a:r>
                      <a:r>
                        <a:rPr lang="hu-HU" sz="1400" baseline="0" dirty="0" err="1" smtClean="0"/>
                        <a:t>offset-től</a:t>
                      </a:r>
                      <a:r>
                        <a:rPr lang="hu-HU" sz="1400" baseline="0" dirty="0" smtClean="0"/>
                        <a:t> kiindulva.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6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543800" cy="724942"/>
          </a:xfrm>
        </p:spPr>
        <p:txBody>
          <a:bodyPr/>
          <a:lstStyle/>
          <a:p>
            <a:pPr algn="ctr"/>
            <a:r>
              <a:rPr lang="hu-HU" dirty="0" smtClean="0"/>
              <a:t>FILE KONSTRUKTOROK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05331"/>
            <a:ext cx="8665049" cy="3059526"/>
          </a:xfrm>
        </p:spPr>
        <p:txBody>
          <a:bodyPr/>
          <a:lstStyle/>
          <a:p>
            <a:r>
              <a:rPr lang="hu-HU" dirty="0" smtClean="0"/>
              <a:t>Több konstruktorral is inicializálhatunk egy File objektumot.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lvl="1"/>
            <a:r>
              <a:rPr lang="hu-HU" i="1" dirty="0" err="1" smtClean="0"/>
              <a:t>directoryPath</a:t>
            </a:r>
            <a:r>
              <a:rPr lang="hu-HU" dirty="0" smtClean="0"/>
              <a:t>: a fájl elérési útja</a:t>
            </a:r>
          </a:p>
          <a:p>
            <a:pPr lvl="1"/>
            <a:r>
              <a:rPr lang="hu-HU" i="1" dirty="0" err="1" smtClean="0"/>
              <a:t>filename</a:t>
            </a:r>
            <a:r>
              <a:rPr lang="hu-HU" dirty="0" smtClean="0"/>
              <a:t>: fájl vagy alkönyvtár neve</a:t>
            </a:r>
          </a:p>
          <a:p>
            <a:pPr lvl="1"/>
            <a:r>
              <a:rPr lang="hu-HU" i="1" dirty="0" err="1" smtClean="0"/>
              <a:t>dirObj</a:t>
            </a:r>
            <a:r>
              <a:rPr lang="hu-HU" dirty="0" smtClean="0"/>
              <a:t>: egy File objektum, amely egy könyvtárt tárol</a:t>
            </a:r>
          </a:p>
          <a:p>
            <a:pPr lvl="1"/>
            <a:r>
              <a:rPr lang="hu-HU" i="1" dirty="0" err="1" smtClean="0"/>
              <a:t>uriObj</a:t>
            </a:r>
            <a:r>
              <a:rPr lang="hu-HU" dirty="0" smtClean="0"/>
              <a:t>: URI objektum, amely leírja a fájlt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36912"/>
            <a:ext cx="4445615" cy="12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1693"/>
            <a:ext cx="7543800" cy="796950"/>
          </a:xfrm>
        </p:spPr>
        <p:txBody>
          <a:bodyPr/>
          <a:lstStyle/>
          <a:p>
            <a:pPr algn="ctr"/>
            <a:r>
              <a:rPr lang="hu-HU" dirty="0" smtClean="0"/>
              <a:t>FILEREADER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05331"/>
            <a:ext cx="8665049" cy="19088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b="1" dirty="0" err="1" smtClean="0"/>
              <a:t>FileReader</a:t>
            </a:r>
            <a:r>
              <a:rPr lang="hu-HU" sz="2400" dirty="0" err="1" smtClean="0"/>
              <a:t>-t</a:t>
            </a:r>
            <a:r>
              <a:rPr lang="hu-HU" sz="2400" dirty="0" smtClean="0"/>
              <a:t> fájlok karakter alapú olvasására használhatjuk. </a:t>
            </a:r>
            <a:r>
              <a:rPr lang="hu-HU" sz="2400" dirty="0" err="1" smtClean="0"/>
              <a:t>Reader</a:t>
            </a:r>
            <a:r>
              <a:rPr lang="hu-HU" sz="2400" dirty="0" smtClean="0"/>
              <a:t> osztálytól örököl.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2400" dirty="0" smtClean="0"/>
              <a:t>Két fontos konstruktora van, </a:t>
            </a:r>
            <a:r>
              <a:rPr lang="hu-HU" sz="2400" dirty="0"/>
              <a:t>amelyek hiba esetén </a:t>
            </a:r>
            <a:r>
              <a:rPr lang="hu-HU" sz="2400" dirty="0" err="1" smtClean="0"/>
              <a:t>FileNotFoundException-t</a:t>
            </a:r>
            <a:r>
              <a:rPr lang="hu-HU" sz="2400" dirty="0" smtClean="0"/>
              <a:t> dobnak.</a:t>
            </a:r>
            <a:endParaRPr lang="hu-HU" sz="24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44" y="3558165"/>
            <a:ext cx="4959464" cy="28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5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86482"/>
          </a:xfrm>
        </p:spPr>
        <p:txBody>
          <a:bodyPr/>
          <a:lstStyle/>
          <a:p>
            <a:pPr algn="ctr"/>
            <a:r>
              <a:rPr lang="hu-HU" dirty="0" smtClean="0"/>
              <a:t>FILEWRITER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05331"/>
            <a:ext cx="8665049" cy="205838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Fájlok karakter alapú írására használjuk a </a:t>
            </a:r>
            <a:r>
              <a:rPr lang="hu-HU" b="1" dirty="0" err="1" smtClean="0"/>
              <a:t>FileWriter</a:t>
            </a:r>
            <a:r>
              <a:rPr lang="hu-HU" dirty="0" err="1" smtClean="0"/>
              <a:t>-t</a:t>
            </a:r>
            <a:r>
              <a:rPr lang="hu-HU" dirty="0" smtClean="0"/>
              <a:t>, </a:t>
            </a:r>
            <a:r>
              <a:rPr lang="hu-HU" dirty="0" err="1" smtClean="0"/>
              <a:t>Writer</a:t>
            </a:r>
            <a:r>
              <a:rPr lang="hu-HU" dirty="0" smtClean="0"/>
              <a:t> osztály leszármazottja.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Négy fontosabb konstruktora van. Hiba esetén mindegyik </a:t>
            </a:r>
            <a:r>
              <a:rPr lang="hu-HU" dirty="0" err="1" smtClean="0"/>
              <a:t>IOException-t</a:t>
            </a:r>
            <a:r>
              <a:rPr lang="hu-HU" dirty="0" smtClean="0"/>
              <a:t> dob.</a:t>
            </a:r>
            <a:endParaRPr lang="hu-H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16" y="4440237"/>
            <a:ext cx="4779169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9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03" y="1859334"/>
            <a:ext cx="6807994" cy="452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86482"/>
          </a:xfrm>
        </p:spPr>
        <p:txBody>
          <a:bodyPr/>
          <a:lstStyle/>
          <a:p>
            <a:pPr algn="ctr"/>
            <a:r>
              <a:rPr lang="hu-HU" dirty="0" smtClean="0"/>
              <a:t>FILEWRITER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43608" y="1459224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Példa: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5037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43800" cy="732292"/>
          </a:xfrm>
        </p:spPr>
        <p:txBody>
          <a:bodyPr/>
          <a:lstStyle/>
          <a:p>
            <a:pPr algn="ctr"/>
            <a:r>
              <a:rPr lang="hu-HU" dirty="0" smtClean="0"/>
              <a:t>CHARARRAYREADER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712760"/>
            <a:ext cx="8665049" cy="772024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err="1" smtClean="0"/>
              <a:t>CharArrayReader</a:t>
            </a:r>
            <a:r>
              <a:rPr lang="hu-HU" sz="2000" dirty="0" smtClean="0"/>
              <a:t>: A </a:t>
            </a:r>
            <a:r>
              <a:rPr lang="hu-HU" sz="2000" b="1" dirty="0" err="1" smtClean="0"/>
              <a:t>Reader</a:t>
            </a:r>
            <a:r>
              <a:rPr lang="hu-HU" sz="2000" dirty="0" smtClean="0"/>
              <a:t> osztály egy leszármazottja, </a:t>
            </a:r>
          </a:p>
          <a:p>
            <a:pPr marL="0" indent="0">
              <a:buNone/>
            </a:pPr>
            <a:r>
              <a:rPr lang="hu-HU" sz="2000" dirty="0" smtClean="0"/>
              <a:t>bemeneteként egy karakter tömb szolgál. </a:t>
            </a:r>
          </a:p>
          <a:p>
            <a:pPr marL="0" indent="0">
              <a:buNone/>
            </a:pPr>
            <a:r>
              <a:rPr lang="hu-HU" sz="2000" dirty="0" smtClean="0"/>
              <a:t>Konstruktorai:</a:t>
            </a:r>
            <a:endParaRPr lang="hu-HU" sz="2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58" y="1484784"/>
            <a:ext cx="62293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0" y="2348880"/>
            <a:ext cx="8686800" cy="449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228184" y="3645024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program kimenete: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08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CHARARRAYWRITER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692696"/>
            <a:ext cx="8665049" cy="1123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b="1" dirty="0" err="1" smtClean="0"/>
              <a:t>CharArrayWriter</a:t>
            </a:r>
            <a:r>
              <a:rPr lang="hu-HU" sz="2000" dirty="0" smtClean="0"/>
              <a:t> a </a:t>
            </a:r>
            <a:r>
              <a:rPr lang="hu-HU" sz="2000" b="1" dirty="0" err="1" smtClean="0"/>
              <a:t>Writer</a:t>
            </a:r>
            <a:r>
              <a:rPr lang="hu-HU" sz="2000" dirty="0" smtClean="0"/>
              <a:t> egy leszármazottja.</a:t>
            </a:r>
          </a:p>
          <a:p>
            <a:pPr marL="0" indent="0">
              <a:buNone/>
            </a:pPr>
            <a:r>
              <a:rPr lang="hu-HU" sz="2000" dirty="0" smtClean="0"/>
              <a:t>Karakter adatfolyam írására használhatjuk, amely egy byte tömböt kezel.</a:t>
            </a:r>
          </a:p>
          <a:p>
            <a:pPr marL="0" indent="0">
              <a:buNone/>
            </a:pPr>
            <a:r>
              <a:rPr lang="hu-HU" sz="2000" dirty="0" smtClean="0"/>
              <a:t>Konstruktorai:</a:t>
            </a:r>
            <a:endParaRPr lang="hu-HU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03" y="1340768"/>
            <a:ext cx="37433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4618817" cy="448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2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54286"/>
            <a:ext cx="7543800" cy="642466"/>
          </a:xfrm>
        </p:spPr>
        <p:txBody>
          <a:bodyPr/>
          <a:lstStyle/>
          <a:p>
            <a:pPr algn="ctr"/>
            <a:r>
              <a:rPr lang="hu-HU" dirty="0" smtClean="0"/>
              <a:t>BUFFEREDREADER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47242"/>
            <a:ext cx="8665049" cy="2229830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b="1" dirty="0" err="1" smtClean="0"/>
              <a:t>BufferedReader</a:t>
            </a:r>
            <a:r>
              <a:rPr lang="hu-HU" sz="2400" b="1" dirty="0" smtClean="0"/>
              <a:t> </a:t>
            </a:r>
            <a:r>
              <a:rPr lang="hu-HU" sz="2400" dirty="0" err="1" smtClean="0"/>
              <a:t>a</a:t>
            </a:r>
            <a:r>
              <a:rPr lang="hu-HU" sz="2400" dirty="0" smtClean="0"/>
              <a:t> </a:t>
            </a:r>
            <a:r>
              <a:rPr lang="hu-HU" sz="2400" b="1" dirty="0" err="1" smtClean="0"/>
              <a:t>Reader</a:t>
            </a:r>
            <a:r>
              <a:rPr lang="hu-HU" sz="2400" dirty="0" smtClean="0"/>
              <a:t> leszármazottja, </a:t>
            </a:r>
            <a:r>
              <a:rPr lang="hu-HU" sz="2400" dirty="0" err="1" smtClean="0"/>
              <a:t>buffer-rel</a:t>
            </a:r>
            <a:r>
              <a:rPr lang="hu-HU" sz="2400" dirty="0" smtClean="0"/>
              <a:t> látja el a bemenetet.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2400" dirty="0" smtClean="0"/>
              <a:t>Az adatfolyamon előre és hátra is mozoghatunk.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2400" dirty="0" smtClean="0"/>
              <a:t>Támogatja a </a:t>
            </a:r>
            <a:r>
              <a:rPr lang="hu-HU" sz="2400" i="1" dirty="0" smtClean="0"/>
              <a:t>mark()</a:t>
            </a:r>
            <a:r>
              <a:rPr lang="hu-HU" sz="2400" dirty="0" smtClean="0"/>
              <a:t> és </a:t>
            </a:r>
            <a:r>
              <a:rPr lang="hu-HU" sz="2400" i="1" dirty="0" err="1" smtClean="0"/>
              <a:t>reset</a:t>
            </a:r>
            <a:r>
              <a:rPr lang="hu-HU" sz="2400" i="1" dirty="0" smtClean="0"/>
              <a:t>()</a:t>
            </a:r>
            <a:r>
              <a:rPr lang="hu-HU" sz="2400" dirty="0" smtClean="0"/>
              <a:t> funkciókat.</a:t>
            </a:r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2400" dirty="0" smtClean="0"/>
              <a:t>Konstruktorai:</a:t>
            </a:r>
            <a:endParaRPr lang="hu-HU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5817402" cy="68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0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543800" cy="648072"/>
          </a:xfrm>
        </p:spPr>
        <p:txBody>
          <a:bodyPr/>
          <a:lstStyle/>
          <a:p>
            <a:pPr algn="ctr"/>
            <a:r>
              <a:rPr lang="hu-HU" dirty="0"/>
              <a:t>BUFFEREDREADER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05331"/>
            <a:ext cx="8665049" cy="858230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Egy sor beolvasása konzolról:</a:t>
            </a:r>
            <a:endParaRPr lang="hu-HU" sz="2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24331"/>
            <a:ext cx="7016624" cy="104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2" y="1366432"/>
            <a:ext cx="8549640" cy="379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79512" y="980728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Példák: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203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543800" cy="724942"/>
          </a:xfrm>
        </p:spPr>
        <p:txBody>
          <a:bodyPr/>
          <a:lstStyle/>
          <a:p>
            <a:pPr algn="ctr"/>
            <a:r>
              <a:rPr lang="hu-HU" dirty="0" smtClean="0"/>
              <a:t>BUFFEREDWRITER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772816"/>
            <a:ext cx="8665049" cy="381642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b="1" dirty="0" err="1" smtClean="0"/>
              <a:t>BufferedWriter</a:t>
            </a:r>
            <a:r>
              <a:rPr lang="hu-HU" dirty="0" smtClean="0"/>
              <a:t> a </a:t>
            </a:r>
            <a:r>
              <a:rPr lang="hu-HU" b="1" dirty="0" err="1" smtClean="0"/>
              <a:t>Writer</a:t>
            </a:r>
            <a:r>
              <a:rPr lang="hu-HU" dirty="0" smtClean="0"/>
              <a:t> egy leszármazottja, amely </a:t>
            </a:r>
            <a:r>
              <a:rPr lang="hu-HU" dirty="0" err="1" smtClean="0"/>
              <a:t>buffer-t</a:t>
            </a:r>
            <a:r>
              <a:rPr lang="hu-HU" dirty="0" smtClean="0"/>
              <a:t> használ a kimeneti adatfolyam kezelésére.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r>
              <a:rPr lang="hu-HU" dirty="0" smtClean="0"/>
              <a:t>Konstruktorai:</a:t>
            </a:r>
            <a:endParaRPr lang="hu-H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1" y="4221088"/>
            <a:ext cx="5858525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0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3400"/>
            <a:ext cx="7543800" cy="1295400"/>
          </a:xfrm>
        </p:spPr>
        <p:txBody>
          <a:bodyPr/>
          <a:lstStyle/>
          <a:p>
            <a:pPr algn="ctr"/>
            <a:r>
              <a:rPr lang="hu-HU" dirty="0" smtClean="0"/>
              <a:t>EGYÉB KARAKTER ADATFOLYAMOK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439343"/>
            <a:ext cx="8229600" cy="2429817"/>
          </a:xfrm>
        </p:spPr>
        <p:txBody>
          <a:bodyPr/>
          <a:lstStyle/>
          <a:p>
            <a:r>
              <a:rPr lang="hu-HU" dirty="0" err="1" smtClean="0"/>
              <a:t>PushbackReader</a:t>
            </a:r>
            <a:endParaRPr lang="hu-HU" dirty="0" smtClean="0"/>
          </a:p>
          <a:p>
            <a:pPr marL="0" indent="0">
              <a:buNone/>
            </a:pPr>
            <a:endParaRPr lang="hu-HU" sz="1600" dirty="0" smtClean="0"/>
          </a:p>
          <a:p>
            <a:r>
              <a:rPr lang="hu-HU" dirty="0" err="1" smtClean="0"/>
              <a:t>StringReader</a:t>
            </a:r>
            <a:r>
              <a:rPr lang="hu-HU" dirty="0" smtClean="0"/>
              <a:t>, </a:t>
            </a:r>
            <a:r>
              <a:rPr lang="hu-HU" dirty="0" err="1" smtClean="0"/>
              <a:t>StringWriter</a:t>
            </a:r>
            <a:endParaRPr lang="hu-HU" dirty="0" smtClean="0"/>
          </a:p>
          <a:p>
            <a:pPr marL="0" indent="0">
              <a:buNone/>
            </a:pPr>
            <a:endParaRPr lang="hu-HU" sz="1600" dirty="0" smtClean="0"/>
          </a:p>
          <a:p>
            <a:r>
              <a:rPr lang="hu-HU" dirty="0" err="1" smtClean="0"/>
              <a:t>PrintWriter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291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543800" cy="796950"/>
          </a:xfrm>
        </p:spPr>
        <p:txBody>
          <a:bodyPr/>
          <a:lstStyle/>
          <a:p>
            <a:pPr algn="ctr"/>
            <a:r>
              <a:rPr lang="hu-HU" dirty="0" smtClean="0"/>
              <a:t>OSZTÁLY HIERARCHIA</a:t>
            </a:r>
            <a:endParaRPr lang="hu-HU" dirty="0"/>
          </a:p>
        </p:txBody>
      </p:sp>
      <p:sp>
        <p:nvSpPr>
          <p:cNvPr id="6" name="AutoShape 2" descr="graphics/09fig04.gif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8676" name="Picture 4" descr="http://flylib.com/books/2/33/1/html/2/files/09fig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00" y="2001910"/>
            <a:ext cx="4757397" cy="401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43800" cy="724942"/>
          </a:xfrm>
        </p:spPr>
        <p:txBody>
          <a:bodyPr/>
          <a:lstStyle/>
          <a:p>
            <a:pPr algn="ctr"/>
            <a:r>
              <a:rPr lang="hu-HU" dirty="0"/>
              <a:t>FILE KONSTRUKTOROK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296" y="1556792"/>
            <a:ext cx="8665049" cy="482453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Példák:</a:t>
            </a:r>
          </a:p>
          <a:p>
            <a:pPr marL="0" indent="0">
              <a:buNone/>
            </a:pPr>
            <a:r>
              <a:rPr lang="hu-HU" dirty="0" smtClean="0"/>
              <a:t>Hozzunk létre három File objektumot f1, f2 és f3 néven.</a:t>
            </a:r>
          </a:p>
          <a:p>
            <a:pPr lvl="1"/>
            <a:r>
              <a:rPr lang="hu-HU" dirty="0" smtClean="0"/>
              <a:t>Első: csak az elérési utat veszi át</a:t>
            </a:r>
          </a:p>
          <a:p>
            <a:pPr marL="344487" lvl="1" indent="0">
              <a:buNone/>
            </a:pPr>
            <a:endParaRPr lang="hu-HU" dirty="0" smtClean="0"/>
          </a:p>
          <a:p>
            <a:pPr lvl="1"/>
            <a:r>
              <a:rPr lang="hu-HU" dirty="0" smtClean="0"/>
              <a:t>Második: elérési </a:t>
            </a:r>
            <a:r>
              <a:rPr lang="hu-HU" dirty="0"/>
              <a:t>u</a:t>
            </a:r>
            <a:r>
              <a:rPr lang="hu-HU" dirty="0" smtClean="0"/>
              <a:t>tat és a fájlnevet adjuk át</a:t>
            </a:r>
          </a:p>
          <a:p>
            <a:pPr marL="344487" lvl="1" indent="0">
              <a:buNone/>
            </a:pPr>
            <a:endParaRPr lang="hu-HU" dirty="0" smtClean="0"/>
          </a:p>
          <a:p>
            <a:pPr lvl="1"/>
            <a:r>
              <a:rPr lang="hu-HU" dirty="0" smtClean="0"/>
              <a:t>Harmadik: első paramétere egy olyan File objektum, amely egy elérési utat tárolja, második pedig a fájl neve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639435"/>
            <a:ext cx="3028950" cy="2667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581128"/>
            <a:ext cx="4800600" cy="2667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6248400"/>
            <a:ext cx="46482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CONSOLE OSZTÁLY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dirty="0" smtClean="0"/>
              <a:t>Java 6-tól létezik egy </a:t>
            </a:r>
            <a:r>
              <a:rPr lang="hu-HU" sz="2400" b="1" dirty="0" err="1"/>
              <a:t>C</a:t>
            </a:r>
            <a:r>
              <a:rPr lang="hu-HU" sz="2400" b="1" dirty="0" err="1" smtClean="0"/>
              <a:t>onsole</a:t>
            </a:r>
            <a:r>
              <a:rPr lang="hu-HU" sz="2400" dirty="0" smtClean="0"/>
              <a:t> osztály is, amely a konzolról való olvasást és írást valósítja meg: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2400" dirty="0" smtClean="0"/>
              <a:t>Kényelmi szempontból jelent meg, viszont a legtöbb funkcionalitását a </a:t>
            </a:r>
            <a:r>
              <a:rPr lang="hu-HU" sz="2400" i="1" dirty="0" err="1" smtClean="0"/>
              <a:t>System.in</a:t>
            </a:r>
            <a:r>
              <a:rPr lang="hu-HU" sz="2400" dirty="0" smtClean="0"/>
              <a:t> és </a:t>
            </a:r>
            <a:r>
              <a:rPr lang="hu-HU" sz="2400" i="1" dirty="0" err="1" smtClean="0"/>
              <a:t>System.out</a:t>
            </a:r>
            <a:r>
              <a:rPr lang="hu-HU" sz="2400" dirty="0" smtClean="0"/>
              <a:t> már tudja.</a:t>
            </a:r>
          </a:p>
          <a:p>
            <a:pPr marL="0" indent="0">
              <a:buNone/>
            </a:pPr>
            <a:endParaRPr lang="hu-HU" sz="1300" dirty="0" smtClean="0"/>
          </a:p>
          <a:p>
            <a:r>
              <a:rPr lang="hu-HU" sz="2400" dirty="0" smtClean="0"/>
              <a:t>Megvalósítja a </a:t>
            </a:r>
            <a:r>
              <a:rPr lang="hu-HU" sz="2400" dirty="0" err="1" smtClean="0"/>
              <a:t>Flushable</a:t>
            </a:r>
            <a:r>
              <a:rPr lang="hu-HU" sz="2400" dirty="0" smtClean="0"/>
              <a:t> </a:t>
            </a:r>
            <a:r>
              <a:rPr lang="hu-HU" sz="2400" dirty="0" err="1" smtClean="0"/>
              <a:t>interface-t</a:t>
            </a:r>
            <a:r>
              <a:rPr lang="hu-HU" sz="2400" dirty="0" smtClean="0"/>
              <a:t>.</a:t>
            </a:r>
          </a:p>
          <a:p>
            <a:endParaRPr lang="hu-HU" sz="1300" dirty="0" smtClean="0"/>
          </a:p>
          <a:p>
            <a:r>
              <a:rPr lang="hu-HU" sz="2400" dirty="0" smtClean="0"/>
              <a:t>Nincs konstruktora csak a statikus </a:t>
            </a:r>
            <a:r>
              <a:rPr lang="hu-HU" sz="2400" i="1" dirty="0" err="1" smtClean="0"/>
              <a:t>console</a:t>
            </a:r>
            <a:r>
              <a:rPr lang="hu-HU" sz="2400" i="1" dirty="0" smtClean="0"/>
              <a:t>()</a:t>
            </a:r>
            <a:r>
              <a:rPr lang="hu-HU" sz="2400" dirty="0" smtClean="0"/>
              <a:t> függvénye, amellyel megkapjuk az aktuális </a:t>
            </a:r>
            <a:r>
              <a:rPr lang="hu-HU" sz="2400" dirty="0" err="1" smtClean="0"/>
              <a:t>Console</a:t>
            </a:r>
            <a:r>
              <a:rPr lang="hu-HU" sz="2400" dirty="0" smtClean="0"/>
              <a:t> objektumot. Ha nem elérhető a konzol akkor null-t kapunk vissza.</a:t>
            </a:r>
          </a:p>
          <a:p>
            <a:endParaRPr lang="hu-HU" sz="1300" dirty="0" smtClean="0"/>
          </a:p>
          <a:p>
            <a:r>
              <a:rPr lang="hu-HU" sz="2400" dirty="0" smtClean="0"/>
              <a:t>A leggyakrabban használt metódusai:</a:t>
            </a:r>
          </a:p>
          <a:p>
            <a:pPr marL="0" indent="0">
              <a:buNone/>
            </a:pPr>
            <a:endParaRPr lang="hu-HU" sz="900" dirty="0" smtClean="0"/>
          </a:p>
          <a:p>
            <a:pPr lvl="1"/>
            <a:r>
              <a:rPr lang="hu-HU" sz="2400" i="1" dirty="0" err="1"/>
              <a:t>readLine</a:t>
            </a:r>
            <a:r>
              <a:rPr lang="hu-HU" sz="2400" i="1" dirty="0" smtClean="0"/>
              <a:t>() – </a:t>
            </a:r>
            <a:r>
              <a:rPr lang="hu-HU" sz="2400" dirty="0" smtClean="0"/>
              <a:t>olvas egy sort a konzolról</a:t>
            </a:r>
          </a:p>
          <a:p>
            <a:pPr lvl="1"/>
            <a:endParaRPr lang="hu-HU" sz="900" i="1" dirty="0" smtClean="0"/>
          </a:p>
          <a:p>
            <a:pPr lvl="1"/>
            <a:r>
              <a:rPr lang="hu-HU" sz="2400" i="1" dirty="0" err="1" smtClean="0"/>
              <a:t>readPassword</a:t>
            </a:r>
            <a:r>
              <a:rPr lang="hu-HU" sz="2400" i="1" dirty="0" smtClean="0"/>
              <a:t>() </a:t>
            </a:r>
            <a:r>
              <a:rPr lang="hu-HU" sz="2400" dirty="0" smtClean="0"/>
              <a:t>– olvassa a jelszót a konzolról, a gépelt 			   karaktereket nem jeleníti meg a képernyőn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12417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642466"/>
          </a:xfrm>
        </p:spPr>
        <p:txBody>
          <a:bodyPr/>
          <a:lstStyle/>
          <a:p>
            <a:pPr algn="ctr"/>
            <a:r>
              <a:rPr lang="hu-HU" dirty="0"/>
              <a:t>CONSOLE OSZTÁLY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693068"/>
            <a:ext cx="5511397" cy="418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543800" cy="724942"/>
          </a:xfrm>
        </p:spPr>
        <p:txBody>
          <a:bodyPr/>
          <a:lstStyle/>
          <a:p>
            <a:pPr algn="ctr"/>
            <a:r>
              <a:rPr lang="hu-HU" dirty="0" smtClean="0"/>
              <a:t>IRODALOMJEGYZÉK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Nagy </a:t>
            </a:r>
            <a:r>
              <a:rPr lang="hu-HU" dirty="0" smtClean="0"/>
              <a:t>Gusztáv: </a:t>
            </a:r>
            <a:r>
              <a:rPr lang="hu-HU" dirty="0"/>
              <a:t>Java programozás v1.3,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Commons</a:t>
            </a:r>
            <a:r>
              <a:rPr lang="hu-HU" dirty="0"/>
              <a:t>, Kecskemét</a:t>
            </a:r>
            <a:r>
              <a:rPr lang="hu-HU" dirty="0" smtClean="0"/>
              <a:t>, 2007. (178 - 185)</a:t>
            </a:r>
          </a:p>
          <a:p>
            <a:r>
              <a:rPr lang="hu-HU" dirty="0" smtClean="0"/>
              <a:t>Herbert </a:t>
            </a:r>
            <a:r>
              <a:rPr lang="hu-HU" dirty="0" err="1" smtClean="0"/>
              <a:t>Schildt</a:t>
            </a:r>
            <a:r>
              <a:rPr lang="hu-HU" dirty="0" smtClean="0"/>
              <a:t>: Java - The </a:t>
            </a:r>
            <a:r>
              <a:rPr lang="hu-HU" dirty="0" err="1" smtClean="0"/>
              <a:t>Complete</a:t>
            </a:r>
            <a:r>
              <a:rPr lang="hu-HU" dirty="0" smtClean="0"/>
              <a:t> </a:t>
            </a:r>
            <a:r>
              <a:rPr lang="hu-HU" dirty="0" err="1" smtClean="0"/>
              <a:t>Reference</a:t>
            </a:r>
            <a:r>
              <a:rPr lang="hu-HU" dirty="0" smtClean="0"/>
              <a:t>, </a:t>
            </a:r>
            <a:r>
              <a:rPr lang="hu-HU" dirty="0" err="1" smtClean="0"/>
              <a:t>Seventh</a:t>
            </a:r>
            <a:r>
              <a:rPr lang="hu-HU" dirty="0" smtClean="0"/>
              <a:t> </a:t>
            </a:r>
            <a:r>
              <a:rPr lang="hu-HU" dirty="0" err="1" smtClean="0"/>
              <a:t>Edition</a:t>
            </a:r>
            <a:r>
              <a:rPr lang="hu-HU" dirty="0" smtClean="0"/>
              <a:t>, 2007. (555 - 599)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85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543800" cy="792088"/>
          </a:xfrm>
        </p:spPr>
        <p:txBody>
          <a:bodyPr/>
          <a:lstStyle/>
          <a:p>
            <a:pPr algn="ctr"/>
            <a:r>
              <a:rPr lang="hu-HU" dirty="0" smtClean="0"/>
              <a:t>FILE METÓDUSAI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File osztály néhány fontosabb metódusa:</a:t>
            </a:r>
          </a:p>
          <a:p>
            <a:pPr marL="0" indent="0">
              <a:buNone/>
            </a:pPr>
            <a:endParaRPr lang="hu-HU" dirty="0" smtClean="0"/>
          </a:p>
          <a:p>
            <a:pPr lvl="1"/>
            <a:r>
              <a:rPr lang="hu-HU" i="1" dirty="0" err="1" smtClean="0"/>
              <a:t>getName</a:t>
            </a:r>
            <a:r>
              <a:rPr lang="hu-HU" i="1" dirty="0" smtClean="0"/>
              <a:t>()</a:t>
            </a:r>
            <a:r>
              <a:rPr lang="hu-HU" dirty="0" smtClean="0"/>
              <a:t>: 	fájl neve</a:t>
            </a:r>
          </a:p>
          <a:p>
            <a:pPr marL="344487" lvl="1" indent="0">
              <a:buNone/>
            </a:pPr>
            <a:endParaRPr lang="hu-HU" dirty="0" smtClean="0"/>
          </a:p>
          <a:p>
            <a:pPr lvl="1"/>
            <a:r>
              <a:rPr lang="hu-HU" i="1" dirty="0" err="1" smtClean="0"/>
              <a:t>getParent</a:t>
            </a:r>
            <a:r>
              <a:rPr lang="hu-HU" i="1" dirty="0" smtClean="0"/>
              <a:t>()</a:t>
            </a:r>
            <a:r>
              <a:rPr lang="hu-HU" dirty="0" smtClean="0"/>
              <a:t>: 	tartalmazó könyvtár neve</a:t>
            </a:r>
          </a:p>
          <a:p>
            <a:pPr marL="344487" lvl="1" indent="0">
              <a:buNone/>
            </a:pPr>
            <a:endParaRPr lang="hu-HU" dirty="0" smtClean="0"/>
          </a:p>
          <a:p>
            <a:pPr lvl="1"/>
            <a:r>
              <a:rPr lang="hu-HU" i="1" dirty="0" err="1" smtClean="0"/>
              <a:t>exists</a:t>
            </a:r>
            <a:r>
              <a:rPr lang="hu-HU" i="1" dirty="0" smtClean="0"/>
              <a:t>()</a:t>
            </a:r>
            <a:r>
              <a:rPr lang="hu-HU" dirty="0" smtClean="0"/>
              <a:t>: 	igaz-hamissal tér vissza attól 				függően, hogy a megadott elérési 			úton található fájl létezik-e</a:t>
            </a:r>
          </a:p>
        </p:txBody>
      </p:sp>
    </p:spTree>
    <p:extLst>
      <p:ext uri="{BB962C8B-B14F-4D97-AF65-F5344CB8AC3E}">
        <p14:creationId xmlns:p14="http://schemas.microsoft.com/office/powerpoint/2010/main" val="53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196752"/>
            <a:ext cx="8665049" cy="1873664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/>
              <a:t>Példa:</a:t>
            </a:r>
          </a:p>
          <a:p>
            <a:r>
              <a:rPr lang="hu-HU" sz="2800" dirty="0" smtClean="0"/>
              <a:t>Kérdezzük le a </a:t>
            </a:r>
            <a:r>
              <a:rPr lang="hu-HU" sz="2800" dirty="0"/>
              <a:t>Java könyvtár </a:t>
            </a:r>
            <a:r>
              <a:rPr lang="hu-HU" sz="2800" dirty="0" smtClean="0"/>
              <a:t>COPYRIGHT állományát (ez egy szöveges állomány, amelynek nincs kiterjesztése)</a:t>
            </a:r>
          </a:p>
          <a:p>
            <a:pPr marL="0" indent="0">
              <a:buNone/>
            </a:pPr>
            <a:r>
              <a:rPr lang="hu-HU" sz="2800" dirty="0"/>
              <a:t> </a:t>
            </a:r>
            <a:r>
              <a:rPr lang="hu-HU" sz="2800" dirty="0" smtClean="0"/>
              <a:t>  Legyen az elérési útja: </a:t>
            </a:r>
          </a:p>
          <a:p>
            <a:pPr marL="0" indent="0">
              <a:buNone/>
            </a:pPr>
            <a:r>
              <a:rPr lang="hu-HU" sz="2800" dirty="0"/>
              <a:t> </a:t>
            </a:r>
            <a:r>
              <a:rPr lang="hu-HU" sz="2800" dirty="0" smtClean="0"/>
              <a:t>  c:\</a:t>
            </a:r>
            <a:r>
              <a:rPr lang="hu-HU" sz="2800" dirty="0"/>
              <a:t>Program </a:t>
            </a:r>
            <a:r>
              <a:rPr lang="hu-HU" sz="2800" dirty="0" err="1"/>
              <a:t>Files</a:t>
            </a:r>
            <a:r>
              <a:rPr lang="hu-HU" sz="2800" dirty="0"/>
              <a:t>\Java\jre1.8.0_111</a:t>
            </a:r>
            <a:r>
              <a:rPr lang="hu-HU" sz="2800" dirty="0" smtClean="0"/>
              <a:t>\</a:t>
            </a:r>
            <a:r>
              <a:rPr lang="hu-HU" sz="2800" dirty="0"/>
              <a:t> </a:t>
            </a:r>
            <a:r>
              <a:rPr lang="hu-HU" sz="2800" dirty="0" smtClean="0"/>
              <a:t>COPYRIGHT</a:t>
            </a:r>
            <a:endParaRPr lang="hu-H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93096"/>
            <a:ext cx="55864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41765" y="260648"/>
            <a:ext cx="7543800" cy="792088"/>
          </a:xfrm>
        </p:spPr>
        <p:txBody>
          <a:bodyPr/>
          <a:lstStyle/>
          <a:p>
            <a:pPr algn="ctr"/>
            <a:r>
              <a:rPr lang="hu-HU" dirty="0" smtClean="0"/>
              <a:t>FILE METÓDUSAI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02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41765" y="116632"/>
            <a:ext cx="7543800" cy="792088"/>
          </a:xfrm>
        </p:spPr>
        <p:txBody>
          <a:bodyPr/>
          <a:lstStyle/>
          <a:p>
            <a:pPr algn="ctr"/>
            <a:r>
              <a:rPr lang="hu-HU" dirty="0" smtClean="0"/>
              <a:t>FILE METÓDUSAI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20" y="1124744"/>
            <a:ext cx="43462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Példa program:</a:t>
            </a:r>
          </a:p>
          <a:p>
            <a:endParaRPr lang="hu-HU" dirty="0" smtClean="0"/>
          </a:p>
          <a:p>
            <a:r>
              <a:rPr lang="hu-HU" sz="1200" dirty="0" err="1" smtClean="0"/>
              <a:t>package</a:t>
            </a:r>
            <a:r>
              <a:rPr lang="hu-HU" sz="1200" dirty="0" smtClean="0"/>
              <a:t> </a:t>
            </a:r>
            <a:r>
              <a:rPr lang="hu-HU" sz="1200" dirty="0" err="1"/>
              <a:t>filedemo</a:t>
            </a:r>
            <a:r>
              <a:rPr lang="hu-HU" sz="1200" dirty="0"/>
              <a:t>;</a:t>
            </a:r>
          </a:p>
          <a:p>
            <a:endParaRPr lang="hu-HU" sz="1200" dirty="0"/>
          </a:p>
          <a:p>
            <a:r>
              <a:rPr lang="hu-HU" sz="1200" dirty="0"/>
              <a:t>import </a:t>
            </a:r>
            <a:r>
              <a:rPr lang="hu-HU" sz="1200" dirty="0" err="1"/>
              <a:t>java.io.File</a:t>
            </a:r>
            <a:r>
              <a:rPr lang="hu-HU" sz="1200" dirty="0"/>
              <a:t>;</a:t>
            </a:r>
          </a:p>
          <a:p>
            <a:endParaRPr lang="hu-HU" sz="1200" dirty="0"/>
          </a:p>
          <a:p>
            <a:r>
              <a:rPr lang="hu-HU" sz="1200" dirty="0" err="1" smtClean="0"/>
              <a:t>public</a:t>
            </a:r>
            <a:r>
              <a:rPr lang="hu-HU" sz="1200" dirty="0" smtClean="0"/>
              <a:t> </a:t>
            </a:r>
            <a:r>
              <a:rPr lang="hu-HU" sz="1200" dirty="0" err="1"/>
              <a:t>class</a:t>
            </a:r>
            <a:r>
              <a:rPr lang="hu-HU" sz="1200" dirty="0"/>
              <a:t> </a:t>
            </a:r>
            <a:r>
              <a:rPr lang="hu-HU" sz="1200" dirty="0" err="1"/>
              <a:t>FileDemo</a:t>
            </a:r>
            <a:r>
              <a:rPr lang="hu-HU" sz="1200" dirty="0"/>
              <a:t> {</a:t>
            </a:r>
          </a:p>
          <a:p>
            <a:r>
              <a:rPr lang="hu-HU" sz="1200" dirty="0"/>
              <a:t>    </a:t>
            </a:r>
          </a:p>
          <a:p>
            <a:r>
              <a:rPr lang="hu-HU" sz="1200" dirty="0"/>
              <a:t>    </a:t>
            </a:r>
            <a:r>
              <a:rPr lang="hu-HU" sz="1200" dirty="0" err="1"/>
              <a:t>static</a:t>
            </a:r>
            <a:r>
              <a:rPr lang="hu-HU" sz="1200" dirty="0"/>
              <a:t> </a:t>
            </a:r>
            <a:r>
              <a:rPr lang="hu-HU" sz="1200" dirty="0" err="1"/>
              <a:t>void</a:t>
            </a:r>
            <a:r>
              <a:rPr lang="hu-HU" sz="1200" dirty="0"/>
              <a:t> p(</a:t>
            </a:r>
            <a:r>
              <a:rPr lang="hu-HU" sz="1200" dirty="0" err="1"/>
              <a:t>String</a:t>
            </a:r>
            <a:r>
              <a:rPr lang="hu-HU" sz="1200" dirty="0"/>
              <a:t> s) {</a:t>
            </a:r>
          </a:p>
          <a:p>
            <a:r>
              <a:rPr lang="hu-HU" sz="1200" dirty="0"/>
              <a:t>        </a:t>
            </a:r>
            <a:r>
              <a:rPr lang="hu-HU" sz="1200" dirty="0" err="1"/>
              <a:t>System.out.println</a:t>
            </a:r>
            <a:r>
              <a:rPr lang="hu-HU" sz="1200" dirty="0"/>
              <a:t>(s);</a:t>
            </a:r>
          </a:p>
          <a:p>
            <a:r>
              <a:rPr lang="hu-HU" sz="1200" dirty="0"/>
              <a:t>    }</a:t>
            </a:r>
          </a:p>
          <a:p>
            <a:endParaRPr lang="hu-HU" sz="1200" dirty="0"/>
          </a:p>
          <a:p>
            <a:r>
              <a:rPr lang="hu-HU" sz="1200" dirty="0" smtClean="0"/>
              <a:t>    </a:t>
            </a:r>
            <a:r>
              <a:rPr lang="hu-HU" sz="1200" dirty="0" err="1" smtClean="0"/>
              <a:t>public</a:t>
            </a:r>
            <a:r>
              <a:rPr lang="hu-HU" sz="1200" dirty="0" smtClean="0"/>
              <a:t> </a:t>
            </a:r>
            <a:r>
              <a:rPr lang="hu-HU" sz="1200" dirty="0" err="1"/>
              <a:t>static</a:t>
            </a:r>
            <a:r>
              <a:rPr lang="hu-HU" sz="1200" dirty="0"/>
              <a:t> </a:t>
            </a:r>
            <a:r>
              <a:rPr lang="hu-HU" sz="1200" dirty="0" err="1"/>
              <a:t>void</a:t>
            </a:r>
            <a:r>
              <a:rPr lang="hu-HU" sz="1200" dirty="0"/>
              <a:t> main(</a:t>
            </a:r>
            <a:r>
              <a:rPr lang="hu-HU" sz="1200" dirty="0" err="1"/>
              <a:t>String</a:t>
            </a:r>
            <a:r>
              <a:rPr lang="hu-HU" sz="1200" dirty="0"/>
              <a:t>[] </a:t>
            </a:r>
            <a:r>
              <a:rPr lang="hu-HU" sz="1200" dirty="0" err="1"/>
              <a:t>args</a:t>
            </a:r>
            <a:r>
              <a:rPr lang="hu-HU" sz="1200" dirty="0"/>
              <a:t>) {</a:t>
            </a:r>
          </a:p>
          <a:p>
            <a:r>
              <a:rPr lang="hu-HU" sz="1200" dirty="0" smtClean="0"/>
              <a:t>        File </a:t>
            </a:r>
            <a:r>
              <a:rPr lang="hu-HU" sz="1200" dirty="0"/>
              <a:t>f1 = </a:t>
            </a:r>
            <a:r>
              <a:rPr lang="hu-HU" sz="1200" dirty="0" err="1"/>
              <a:t>new</a:t>
            </a:r>
            <a:r>
              <a:rPr lang="hu-HU" sz="1200" dirty="0"/>
              <a:t> File("</a:t>
            </a:r>
            <a:r>
              <a:rPr lang="hu-HU" sz="1200" dirty="0" err="1"/>
              <a:t>src</a:t>
            </a:r>
            <a:r>
              <a:rPr lang="hu-HU" sz="1200" dirty="0"/>
              <a:t>/</a:t>
            </a:r>
            <a:r>
              <a:rPr lang="hu-HU" sz="1200" dirty="0" err="1"/>
              <a:t>FileDemo</a:t>
            </a:r>
            <a:r>
              <a:rPr lang="hu-HU" sz="1200" dirty="0"/>
              <a:t>/</a:t>
            </a:r>
            <a:r>
              <a:rPr lang="hu-HU" sz="1200" dirty="0" err="1"/>
              <a:t>FileDemo.java</a:t>
            </a:r>
            <a:r>
              <a:rPr lang="hu-HU" sz="1200" dirty="0"/>
              <a:t>");</a:t>
            </a:r>
          </a:p>
          <a:p>
            <a:r>
              <a:rPr lang="hu-HU" sz="1200" dirty="0"/>
              <a:t>        p("File </a:t>
            </a:r>
            <a:r>
              <a:rPr lang="hu-HU" sz="1200" dirty="0" err="1"/>
              <a:t>Name</a:t>
            </a:r>
            <a:r>
              <a:rPr lang="hu-HU" sz="1200" dirty="0"/>
              <a:t>: " + f1.getName());</a:t>
            </a:r>
          </a:p>
          <a:p>
            <a:r>
              <a:rPr lang="hu-HU" sz="1200" dirty="0"/>
              <a:t>        p("</a:t>
            </a:r>
            <a:r>
              <a:rPr lang="hu-HU" sz="1200" dirty="0" err="1"/>
              <a:t>Path</a:t>
            </a:r>
            <a:r>
              <a:rPr lang="hu-HU" sz="1200" dirty="0"/>
              <a:t>: " + f1.getPath());</a:t>
            </a:r>
          </a:p>
          <a:p>
            <a:r>
              <a:rPr lang="hu-HU" sz="1200" dirty="0"/>
              <a:t>        p("</a:t>
            </a:r>
            <a:r>
              <a:rPr lang="hu-HU" sz="1200" dirty="0" err="1"/>
              <a:t>Abs</a:t>
            </a:r>
            <a:r>
              <a:rPr lang="hu-HU" sz="1200" dirty="0"/>
              <a:t>. </a:t>
            </a:r>
            <a:r>
              <a:rPr lang="hu-HU" sz="1200" dirty="0" err="1"/>
              <a:t>Path</a:t>
            </a:r>
            <a:r>
              <a:rPr lang="hu-HU" sz="1200" dirty="0"/>
              <a:t>: " + f1.getAbsolutePath());</a:t>
            </a:r>
          </a:p>
          <a:p>
            <a:r>
              <a:rPr lang="en-US" sz="1200" dirty="0"/>
              <a:t> </a:t>
            </a:r>
            <a:r>
              <a:rPr lang="hu-HU" sz="1200" dirty="0" smtClean="0"/>
              <a:t>       </a:t>
            </a:r>
            <a:r>
              <a:rPr lang="en-US" sz="1200" dirty="0" smtClean="0"/>
              <a:t>p</a:t>
            </a:r>
            <a:r>
              <a:rPr lang="en-US" sz="1200" dirty="0"/>
              <a:t>("Parent: " + f1.getParent());</a:t>
            </a:r>
          </a:p>
          <a:p>
            <a:r>
              <a:rPr lang="en-US" sz="1200" dirty="0"/>
              <a:t>        p(f1.exists() ? "exists" : "does not exist");</a:t>
            </a:r>
          </a:p>
          <a:p>
            <a:r>
              <a:rPr lang="en-US" sz="1200" dirty="0"/>
              <a:t>        p(f1.canWrite() ? "is writeable" : "is not writeable");</a:t>
            </a:r>
          </a:p>
          <a:p>
            <a:r>
              <a:rPr lang="en-US" sz="1200" dirty="0"/>
              <a:t>        p(f1.canRead() ? "is readable" : "is not readable");</a:t>
            </a:r>
          </a:p>
          <a:p>
            <a:r>
              <a:rPr lang="en-US" sz="1200" dirty="0"/>
              <a:t>        p("is" + (f1.isDirectory() ? "" : " not ") + " a directory");</a:t>
            </a:r>
          </a:p>
          <a:p>
            <a:r>
              <a:rPr lang="en-US" sz="1200" dirty="0"/>
              <a:t>        p(f1.isFile() ? "is normal file" : "might be a named pipe");</a:t>
            </a:r>
          </a:p>
          <a:p>
            <a:r>
              <a:rPr lang="en-US" sz="1200" dirty="0"/>
              <a:t>        p(f1.isAbsolute() ? "is absolute" : "is not absolute");</a:t>
            </a:r>
          </a:p>
          <a:p>
            <a:r>
              <a:rPr lang="en-US" sz="1200" dirty="0"/>
              <a:t>        p("File last modified: " + f1.lastModified());</a:t>
            </a:r>
          </a:p>
          <a:p>
            <a:r>
              <a:rPr lang="en-US" sz="1200" dirty="0"/>
              <a:t>        p("File size: " + f1.length() + " Bytes</a:t>
            </a:r>
            <a:r>
              <a:rPr lang="en-US" sz="1200" dirty="0" smtClean="0"/>
              <a:t>");</a:t>
            </a:r>
            <a:endParaRPr lang="hu-HU" sz="1200" dirty="0"/>
          </a:p>
          <a:p>
            <a:r>
              <a:rPr lang="hu-HU" sz="1200" dirty="0" smtClean="0"/>
              <a:t>    }</a:t>
            </a:r>
          </a:p>
          <a:p>
            <a:r>
              <a:rPr lang="hu-HU" sz="1200" dirty="0" smtClean="0"/>
              <a:t>} </a:t>
            </a:r>
            <a:endParaRPr lang="hu-HU" sz="12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644008" y="1128054"/>
            <a:ext cx="43204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Példa program kimenete:</a:t>
            </a:r>
          </a:p>
          <a:p>
            <a:endParaRPr lang="hu-HU" dirty="0" smtClean="0"/>
          </a:p>
          <a:p>
            <a:r>
              <a:rPr lang="hu-HU" sz="1200" dirty="0" err="1" smtClean="0"/>
              <a:t>run</a:t>
            </a:r>
            <a:r>
              <a:rPr lang="hu-HU" sz="1200" dirty="0"/>
              <a:t>:</a:t>
            </a:r>
          </a:p>
          <a:p>
            <a:r>
              <a:rPr lang="hu-HU" sz="1200" dirty="0"/>
              <a:t>File </a:t>
            </a:r>
            <a:r>
              <a:rPr lang="hu-HU" sz="1200" dirty="0" err="1"/>
              <a:t>Name</a:t>
            </a:r>
            <a:r>
              <a:rPr lang="hu-HU" sz="1200" dirty="0"/>
              <a:t>: </a:t>
            </a:r>
            <a:r>
              <a:rPr lang="hu-HU" sz="1200" dirty="0" err="1"/>
              <a:t>FileDemo.java</a:t>
            </a:r>
            <a:endParaRPr lang="hu-HU" sz="1200" dirty="0"/>
          </a:p>
          <a:p>
            <a:r>
              <a:rPr lang="hu-HU" sz="1200" dirty="0" err="1"/>
              <a:t>Path</a:t>
            </a:r>
            <a:r>
              <a:rPr lang="hu-HU" sz="1200" dirty="0"/>
              <a:t>: </a:t>
            </a:r>
            <a:r>
              <a:rPr lang="hu-HU" sz="1200" dirty="0" err="1"/>
              <a:t>src</a:t>
            </a:r>
            <a:r>
              <a:rPr lang="hu-HU" sz="1200" dirty="0"/>
              <a:t>\</a:t>
            </a:r>
            <a:r>
              <a:rPr lang="hu-HU" sz="1200" dirty="0" err="1"/>
              <a:t>FileDemo</a:t>
            </a:r>
            <a:r>
              <a:rPr lang="hu-HU" sz="1200" dirty="0"/>
              <a:t>\</a:t>
            </a:r>
            <a:r>
              <a:rPr lang="hu-HU" sz="1200" dirty="0" err="1"/>
              <a:t>FileDemo.java</a:t>
            </a:r>
            <a:endParaRPr lang="hu-HU" sz="1200" dirty="0"/>
          </a:p>
          <a:p>
            <a:r>
              <a:rPr lang="hu-HU" sz="1200" dirty="0" err="1"/>
              <a:t>Abs</a:t>
            </a:r>
            <a:r>
              <a:rPr lang="hu-HU" sz="1200" dirty="0"/>
              <a:t>. </a:t>
            </a:r>
            <a:r>
              <a:rPr lang="hu-HU" sz="1200" dirty="0" err="1"/>
              <a:t>Path</a:t>
            </a:r>
            <a:r>
              <a:rPr lang="hu-HU" sz="1200" dirty="0"/>
              <a:t>: E:\kfi\2017-2018-I\Nappali\Java\Java </a:t>
            </a:r>
            <a:r>
              <a:rPr lang="hu-HU" sz="1200" dirty="0" err="1"/>
              <a:t>Applications</a:t>
            </a:r>
            <a:r>
              <a:rPr lang="hu-HU" sz="1200" dirty="0" smtClean="0"/>
              <a:t>\</a:t>
            </a:r>
          </a:p>
          <a:p>
            <a:r>
              <a:rPr lang="hu-HU" sz="1200" dirty="0" err="1" smtClean="0"/>
              <a:t>FileDemo</a:t>
            </a:r>
            <a:r>
              <a:rPr lang="hu-HU" sz="1200" dirty="0" smtClean="0"/>
              <a:t>\</a:t>
            </a:r>
            <a:r>
              <a:rPr lang="hu-HU" sz="1200" dirty="0" err="1" smtClean="0"/>
              <a:t>src</a:t>
            </a:r>
            <a:r>
              <a:rPr lang="hu-HU" sz="1200" dirty="0" smtClean="0"/>
              <a:t>\</a:t>
            </a:r>
            <a:r>
              <a:rPr lang="hu-HU" sz="1200" dirty="0" err="1" smtClean="0"/>
              <a:t>FileDemo</a:t>
            </a:r>
            <a:r>
              <a:rPr lang="hu-HU" sz="1200" dirty="0" smtClean="0"/>
              <a:t>\</a:t>
            </a:r>
            <a:r>
              <a:rPr lang="hu-HU" sz="1200" dirty="0" err="1" smtClean="0"/>
              <a:t>FileDemo.java</a:t>
            </a:r>
            <a:endParaRPr lang="hu-HU" sz="1200" dirty="0"/>
          </a:p>
          <a:p>
            <a:r>
              <a:rPr lang="hu-HU" sz="1200" dirty="0" err="1"/>
              <a:t>Parent</a:t>
            </a:r>
            <a:r>
              <a:rPr lang="hu-HU" sz="1200" dirty="0"/>
              <a:t>: </a:t>
            </a:r>
            <a:r>
              <a:rPr lang="hu-HU" sz="1200" dirty="0" err="1"/>
              <a:t>src</a:t>
            </a:r>
            <a:r>
              <a:rPr lang="hu-HU" sz="1200" dirty="0"/>
              <a:t>\</a:t>
            </a:r>
            <a:r>
              <a:rPr lang="hu-HU" sz="1200" dirty="0" err="1"/>
              <a:t>FileDemo</a:t>
            </a:r>
            <a:endParaRPr lang="hu-HU" sz="1200" dirty="0"/>
          </a:p>
          <a:p>
            <a:r>
              <a:rPr lang="hu-HU" sz="1200" dirty="0" err="1"/>
              <a:t>exists</a:t>
            </a:r>
            <a:endParaRPr lang="hu-HU" sz="1200" dirty="0"/>
          </a:p>
          <a:p>
            <a:r>
              <a:rPr lang="hu-HU" sz="1200" dirty="0"/>
              <a:t>is </a:t>
            </a:r>
            <a:r>
              <a:rPr lang="hu-HU" sz="1200" dirty="0" err="1"/>
              <a:t>writeable</a:t>
            </a:r>
            <a:endParaRPr lang="hu-HU" sz="1200" dirty="0"/>
          </a:p>
          <a:p>
            <a:r>
              <a:rPr lang="hu-HU" sz="1200" dirty="0"/>
              <a:t>is </a:t>
            </a:r>
            <a:r>
              <a:rPr lang="hu-HU" sz="1200" dirty="0" err="1"/>
              <a:t>readable</a:t>
            </a:r>
            <a:endParaRPr lang="hu-HU" sz="1200" dirty="0"/>
          </a:p>
          <a:p>
            <a:r>
              <a:rPr lang="hu-HU" sz="1200" dirty="0"/>
              <a:t>is </a:t>
            </a:r>
            <a:r>
              <a:rPr lang="hu-HU" sz="1200" dirty="0" err="1"/>
              <a:t>not</a:t>
            </a:r>
            <a:r>
              <a:rPr lang="hu-HU" sz="1200" dirty="0"/>
              <a:t>  a </a:t>
            </a:r>
            <a:r>
              <a:rPr lang="hu-HU" sz="1200" dirty="0" err="1"/>
              <a:t>directory</a:t>
            </a:r>
            <a:endParaRPr lang="hu-HU" sz="1200" dirty="0"/>
          </a:p>
          <a:p>
            <a:r>
              <a:rPr lang="hu-HU" sz="1200" dirty="0"/>
              <a:t>is </a:t>
            </a:r>
            <a:r>
              <a:rPr lang="hu-HU" sz="1200" dirty="0" err="1"/>
              <a:t>normal</a:t>
            </a:r>
            <a:r>
              <a:rPr lang="hu-HU" sz="1200" dirty="0"/>
              <a:t> file</a:t>
            </a:r>
          </a:p>
          <a:p>
            <a:r>
              <a:rPr lang="hu-HU" sz="1200" dirty="0"/>
              <a:t>is </a:t>
            </a:r>
            <a:r>
              <a:rPr lang="hu-HU" sz="1200" dirty="0" err="1"/>
              <a:t>not</a:t>
            </a:r>
            <a:r>
              <a:rPr lang="hu-HU" sz="1200" dirty="0"/>
              <a:t> </a:t>
            </a:r>
            <a:r>
              <a:rPr lang="hu-HU" sz="1200" dirty="0" err="1"/>
              <a:t>absolute</a:t>
            </a:r>
            <a:endParaRPr lang="hu-HU" sz="1200" dirty="0"/>
          </a:p>
          <a:p>
            <a:r>
              <a:rPr lang="hu-HU" sz="1200" dirty="0"/>
              <a:t>File </a:t>
            </a:r>
            <a:r>
              <a:rPr lang="hu-HU" sz="1200" dirty="0" err="1"/>
              <a:t>last</a:t>
            </a:r>
            <a:r>
              <a:rPr lang="hu-HU" sz="1200" dirty="0"/>
              <a:t> </a:t>
            </a:r>
            <a:r>
              <a:rPr lang="hu-HU" sz="1200" dirty="0" err="1"/>
              <a:t>modified</a:t>
            </a:r>
            <a:r>
              <a:rPr lang="hu-HU" sz="1200" dirty="0"/>
              <a:t>: 1507648622443</a:t>
            </a:r>
          </a:p>
          <a:p>
            <a:r>
              <a:rPr lang="hu-HU" sz="1200" dirty="0"/>
              <a:t>File </a:t>
            </a:r>
            <a:r>
              <a:rPr lang="hu-HU" sz="1200" dirty="0" err="1"/>
              <a:t>size</a:t>
            </a:r>
            <a:r>
              <a:rPr lang="hu-HU" sz="1200" dirty="0"/>
              <a:t>: 1274 </a:t>
            </a:r>
            <a:r>
              <a:rPr lang="hu-HU" sz="1200" dirty="0" err="1"/>
              <a:t>Bytes</a:t>
            </a:r>
            <a:endParaRPr lang="hu-HU" sz="1200" dirty="0"/>
          </a:p>
          <a:p>
            <a:r>
              <a:rPr lang="hu-HU" sz="1200" dirty="0"/>
              <a:t>BUILD SUCCESSFUL (</a:t>
            </a:r>
            <a:r>
              <a:rPr lang="hu-HU" sz="1200" dirty="0" err="1"/>
              <a:t>total</a:t>
            </a:r>
            <a:r>
              <a:rPr lang="hu-HU" sz="1200" dirty="0"/>
              <a:t> </a:t>
            </a:r>
            <a:r>
              <a:rPr lang="hu-HU" sz="1200" dirty="0" err="1"/>
              <a:t>time</a:t>
            </a:r>
            <a:r>
              <a:rPr lang="hu-HU" sz="1200" dirty="0"/>
              <a:t>: 0 </a:t>
            </a:r>
            <a:r>
              <a:rPr lang="hu-HU" sz="1200" dirty="0" err="1"/>
              <a:t>seconds</a:t>
            </a:r>
            <a:r>
              <a:rPr lang="hu-HU" sz="1200" dirty="0"/>
              <a:t>)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4548886" y="1052736"/>
            <a:ext cx="95122" cy="5616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TOVÁBBI METÓDUSOK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3672408"/>
          </a:xfrm>
        </p:spPr>
        <p:txBody>
          <a:bodyPr/>
          <a:lstStyle/>
          <a:p>
            <a:r>
              <a:rPr lang="hu-HU" sz="2000" b="1" dirty="0" smtClean="0"/>
              <a:t>Átnevezés:</a:t>
            </a:r>
          </a:p>
          <a:p>
            <a:pPr marL="344487" lvl="1" indent="0">
              <a:buNone/>
            </a:pPr>
            <a:r>
              <a:rPr lang="hu-HU" sz="2000" i="1" dirty="0" err="1" smtClean="0"/>
              <a:t>boolean</a:t>
            </a:r>
            <a:r>
              <a:rPr lang="hu-HU" sz="2000" i="1" dirty="0" smtClean="0"/>
              <a:t> </a:t>
            </a:r>
            <a:r>
              <a:rPr lang="hu-HU" sz="2000" i="1" dirty="0" err="1"/>
              <a:t>renameTo</a:t>
            </a:r>
            <a:r>
              <a:rPr lang="hu-HU" sz="2000" i="1" dirty="0"/>
              <a:t>(File </a:t>
            </a:r>
            <a:r>
              <a:rPr lang="hu-HU" sz="2000" i="1" dirty="0" err="1"/>
              <a:t>newName</a:t>
            </a:r>
            <a:r>
              <a:rPr lang="hu-HU" sz="2000" i="1" dirty="0" smtClean="0"/>
              <a:t>)</a:t>
            </a:r>
            <a:r>
              <a:rPr lang="hu-HU" sz="2000" dirty="0" smtClean="0"/>
              <a:t>: a </a:t>
            </a:r>
            <a:r>
              <a:rPr lang="hu-HU" sz="2000" i="1" dirty="0" err="1" smtClean="0"/>
              <a:t>newName</a:t>
            </a:r>
            <a:r>
              <a:rPr lang="hu-HU" sz="2000" dirty="0" err="1" smtClean="0"/>
              <a:t>-ben</a:t>
            </a:r>
            <a:r>
              <a:rPr lang="hu-HU" sz="2000" dirty="0" smtClean="0"/>
              <a:t> megadott névre nevezi át az állományt. Ha sikerül igaz értékkel tér vissza.</a:t>
            </a:r>
          </a:p>
          <a:p>
            <a:r>
              <a:rPr lang="hu-HU" sz="2000" b="1" dirty="0" smtClean="0"/>
              <a:t>Törlés:</a:t>
            </a:r>
          </a:p>
          <a:p>
            <a:pPr marL="344487" lvl="1" indent="0">
              <a:buNone/>
            </a:pPr>
            <a:r>
              <a:rPr lang="hu-HU" sz="2000" i="1" dirty="0" err="1" smtClean="0"/>
              <a:t>boolean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delete</a:t>
            </a:r>
            <a:r>
              <a:rPr lang="hu-HU" sz="2000" i="1" dirty="0" smtClean="0"/>
              <a:t>( )</a:t>
            </a:r>
            <a:r>
              <a:rPr lang="hu-HU" sz="2000" dirty="0" smtClean="0"/>
              <a:t>: fájl törölése, de üres könyvtárakat is törölhetünk vele. Siker esetén igazzal tér vissza.</a:t>
            </a:r>
          </a:p>
          <a:p>
            <a:r>
              <a:rPr lang="hu-HU" sz="2400" b="1" dirty="0" smtClean="0"/>
              <a:t>További metódusok:</a:t>
            </a:r>
          </a:p>
          <a:p>
            <a:pPr marL="344487" lvl="1" indent="0">
              <a:buNone/>
            </a:pPr>
            <a:endParaRPr lang="hu-HU" dirty="0"/>
          </a:p>
        </p:txBody>
      </p:sp>
      <p:graphicFrame>
        <p:nvGraphicFramePr>
          <p:cNvPr id="6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922939"/>
              </p:ext>
            </p:extLst>
          </p:nvPr>
        </p:nvGraphicFramePr>
        <p:xfrm>
          <a:off x="302275" y="3332882"/>
          <a:ext cx="8579644" cy="3480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473"/>
                <a:gridCol w="5630171"/>
              </a:tblGrid>
              <a:tr h="403322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Metódus</a:t>
                      </a:r>
                      <a:endParaRPr lang="hu-HU" sz="14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Magyarázat</a:t>
                      </a:r>
                      <a:endParaRPr lang="hu-HU" sz="14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</a:tr>
              <a:tr h="512862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long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getFreeSpace</a:t>
                      </a:r>
                      <a:r>
                        <a:rPr lang="hu-HU" sz="1400" dirty="0" smtClean="0"/>
                        <a:t>( 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A rendelkezésre álló </a:t>
                      </a:r>
                      <a:r>
                        <a:rPr lang="hu-HU" sz="1400" baseline="0" dirty="0" smtClean="0"/>
                        <a:t>tárhely </a:t>
                      </a:r>
                      <a:r>
                        <a:rPr lang="hu-HU" sz="1400" baseline="0" dirty="0" err="1" smtClean="0"/>
                        <a:t>byte-ban</a:t>
                      </a:r>
                      <a:r>
                        <a:rPr lang="hu-HU" sz="1400" baseline="0" dirty="0" smtClean="0"/>
                        <a:t> a File objektumot tartalmazó partíción.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512862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long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getTotalSpace</a:t>
                      </a:r>
                      <a:r>
                        <a:rPr lang="hu-HU" sz="1400" dirty="0" smtClean="0"/>
                        <a:t>( 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A File objektumot tartalmazó partíció</a:t>
                      </a:r>
                      <a:r>
                        <a:rPr lang="hu-HU" sz="1400" baseline="0" dirty="0" smtClean="0"/>
                        <a:t> teljes tárhelye </a:t>
                      </a:r>
                      <a:r>
                        <a:rPr lang="hu-HU" sz="1400" baseline="0" dirty="0" err="1" smtClean="0"/>
                        <a:t>byte-ban</a:t>
                      </a:r>
                      <a:r>
                        <a:rPr lang="hu-HU" sz="1400" baseline="0" dirty="0" smtClean="0"/>
                        <a:t>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512862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long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getUsableSpace</a:t>
                      </a:r>
                      <a:r>
                        <a:rPr lang="hu-HU" sz="1400" dirty="0" smtClean="0"/>
                        <a:t>( 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A File objektumot tartalmazó partíción</a:t>
                      </a:r>
                      <a:r>
                        <a:rPr lang="hu-HU" sz="1400" baseline="0" dirty="0" smtClean="0"/>
                        <a:t> lefoglalt </a:t>
                      </a:r>
                      <a:r>
                        <a:rPr lang="hu-HU" sz="1400" dirty="0" smtClean="0"/>
                        <a:t>tárhelye </a:t>
                      </a:r>
                      <a:r>
                        <a:rPr lang="hu-HU" sz="1400" dirty="0" err="1" smtClean="0"/>
                        <a:t>byte-ban</a:t>
                      </a:r>
                      <a:r>
                        <a:rPr lang="hu-HU" sz="1400" dirty="0" smtClean="0"/>
                        <a:t>.</a:t>
                      </a:r>
                    </a:p>
                    <a:p>
                      <a:endParaRPr lang="hu-HU" sz="1400" dirty="0"/>
                    </a:p>
                  </a:txBody>
                  <a:tcPr marL="68580" marR="68580" marT="34290" marB="34290"/>
                </a:tc>
              </a:tr>
              <a:tr h="512862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boolean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isHidden</a:t>
                      </a:r>
                      <a:r>
                        <a:rPr lang="hu-HU" sz="1400" dirty="0" smtClean="0"/>
                        <a:t>( 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Rejtett-e a fájl/könyvtár.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512862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boolean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setLastModified</a:t>
                      </a:r>
                      <a:r>
                        <a:rPr lang="hu-HU" sz="1400" dirty="0" smtClean="0"/>
                        <a:t>(</a:t>
                      </a:r>
                      <a:r>
                        <a:rPr lang="hu-HU" sz="1400" dirty="0" err="1" smtClean="0"/>
                        <a:t>long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millisec</a:t>
                      </a:r>
                      <a:r>
                        <a:rPr lang="hu-HU" sz="1400" dirty="0" smtClean="0"/>
                        <a:t>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Utolsó módosítás dátumát változtatja meg. 1970. január</a:t>
                      </a:r>
                      <a:r>
                        <a:rPr lang="hu-HU" sz="1400" baseline="0" dirty="0" smtClean="0"/>
                        <a:t> elseje óta eltelt </a:t>
                      </a:r>
                      <a:r>
                        <a:rPr lang="hu-HU" sz="1400" baseline="0" dirty="0" err="1" smtClean="0"/>
                        <a:t>milliszekumdumok</a:t>
                      </a:r>
                      <a:r>
                        <a:rPr lang="hu-HU" sz="1400" baseline="0" dirty="0" smtClean="0"/>
                        <a:t> számát kell paraméterként megadni.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512862"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boolean</a:t>
                      </a:r>
                      <a:r>
                        <a:rPr lang="hu-HU" sz="1400" dirty="0" smtClean="0"/>
                        <a:t> </a:t>
                      </a:r>
                      <a:r>
                        <a:rPr lang="hu-HU" sz="1400" dirty="0" err="1" smtClean="0"/>
                        <a:t>setReadOnly</a:t>
                      </a:r>
                      <a:r>
                        <a:rPr lang="hu-HU" sz="1400" dirty="0" smtClean="0"/>
                        <a:t>( )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A fájlt csak</a:t>
                      </a:r>
                      <a:r>
                        <a:rPr lang="hu-HU" sz="1400" baseline="0" dirty="0" smtClean="0"/>
                        <a:t> olvashatóvá teszi.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3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ényes">
  <a:themeElements>
    <a:clrScheme name="Fényes 1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3262DA"/>
      </a:hlink>
      <a:folHlink>
        <a:srgbClr val="D8D8EC"/>
      </a:folHlink>
    </a:clrScheme>
    <a:fontScheme name="Fény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ényes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ényes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ényes 11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3262DA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6508</TotalTime>
  <Words>2654</Words>
  <Application>Microsoft Office PowerPoint</Application>
  <PresentationFormat>Diavetítés a képernyőre (4:3 oldalarány)</PresentationFormat>
  <Paragraphs>446</Paragraphs>
  <Slides>52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Fényes</vt:lpstr>
      <vt:lpstr>Java alkalmazások </vt:lpstr>
      <vt:lpstr>INPUT/OUTPUT</vt:lpstr>
      <vt:lpstr>FILE OSZTÁLY</vt:lpstr>
      <vt:lpstr>FILE KONSTRUKTOROK</vt:lpstr>
      <vt:lpstr>FILE KONSTRUKTOROK</vt:lpstr>
      <vt:lpstr>FILE METÓDUSAI</vt:lpstr>
      <vt:lpstr>FILE METÓDUSAI</vt:lpstr>
      <vt:lpstr>FILE METÓDUSAI</vt:lpstr>
      <vt:lpstr>TOVÁBBI METÓDUSOK</vt:lpstr>
      <vt:lpstr>KÖNYVTÁRAK</vt:lpstr>
      <vt:lpstr>KÖNYVTÁRAK</vt:lpstr>
      <vt:lpstr>KÖNYVTÁRAK</vt:lpstr>
      <vt:lpstr>KÖNYVTÁRAK</vt:lpstr>
      <vt:lpstr>KÖNYVTÁRAK LÉTREHOZÁSA</vt:lpstr>
      <vt:lpstr>ADATFOLYAMOK</vt:lpstr>
      <vt:lpstr>INTERFÉSZEK</vt:lpstr>
      <vt:lpstr>STREAM OSZTÁLYOK</vt:lpstr>
      <vt:lpstr>BYTE ADATFOLYAMOK</vt:lpstr>
      <vt:lpstr>INPUTSTREAM METÓDUSAI</vt:lpstr>
      <vt:lpstr>OUTPUTSTREAM METÓDUSAI</vt:lpstr>
      <vt:lpstr>FILEINPUTSTREAM</vt:lpstr>
      <vt:lpstr>FILEINPUTSTREAM</vt:lpstr>
      <vt:lpstr>FILEOUTPUTSTREAM</vt:lpstr>
      <vt:lpstr>FILEOUTPUTSTREAM</vt:lpstr>
      <vt:lpstr>BYTEARRAYINPUTSTREAM</vt:lpstr>
      <vt:lpstr>BYTEARRAYINPUTSTREAM</vt:lpstr>
      <vt:lpstr>BYTEARRAYOUTPUTSTREAM</vt:lpstr>
      <vt:lpstr>BYTEARRAYOUTPUTSTREAM</vt:lpstr>
      <vt:lpstr>SZŰRŐ ADATFOLYAMOK</vt:lpstr>
      <vt:lpstr>SZŰRŐ ADATFOLYAMOK</vt:lpstr>
      <vt:lpstr>BUFFERELT BYTE ADATFOLYAMOK</vt:lpstr>
      <vt:lpstr>BUFFEREDINPUTSTREAM</vt:lpstr>
      <vt:lpstr>BUFFEREDINPUTSTREAM</vt:lpstr>
      <vt:lpstr>BUFFEREDOUTPUTSTREAM</vt:lpstr>
      <vt:lpstr>EGYÉB BYTE ADATFOLYAMOK</vt:lpstr>
      <vt:lpstr>OSZTÁLY HIERARCHIA</vt:lpstr>
      <vt:lpstr>KARAKTER ADATFOLYAMOK</vt:lpstr>
      <vt:lpstr>READER METÓDUSOK</vt:lpstr>
      <vt:lpstr>WRITER METÓDUSOK</vt:lpstr>
      <vt:lpstr>FILEREADER</vt:lpstr>
      <vt:lpstr>FILEWRITER</vt:lpstr>
      <vt:lpstr>FILEWRITER</vt:lpstr>
      <vt:lpstr>CHARARRAYREADER</vt:lpstr>
      <vt:lpstr>CHARARRAYWRITER</vt:lpstr>
      <vt:lpstr>BUFFEREDREADER</vt:lpstr>
      <vt:lpstr>BUFFEREDREADER</vt:lpstr>
      <vt:lpstr>BUFFEREDWRITER</vt:lpstr>
      <vt:lpstr>EGYÉB KARAKTER ADATFOLYAMOK</vt:lpstr>
      <vt:lpstr>OSZTÁLY HIERARCHIA</vt:lpstr>
      <vt:lpstr>CONSOLE OSZTÁLY</vt:lpstr>
      <vt:lpstr>CONSOLE OSZTÁLY</vt:lpstr>
      <vt:lpstr>IRODALOMJEGYZÉK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programozás I.</dc:title>
  <dc:creator>Pap-Szigeti Róbert</dc:creator>
  <cp:lastModifiedBy>Alvarez Gil Rafael Pedro Dr.</cp:lastModifiedBy>
  <cp:revision>428</cp:revision>
  <dcterms:created xsi:type="dcterms:W3CDTF">2009-02-11T17:31:50Z</dcterms:created>
  <dcterms:modified xsi:type="dcterms:W3CDTF">2017-11-28T22:52:11Z</dcterms:modified>
</cp:coreProperties>
</file>