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2"/>
  </p:notesMasterIdLst>
  <p:sldIdLst>
    <p:sldId id="256" r:id="rId2"/>
    <p:sldId id="294" r:id="rId3"/>
    <p:sldId id="296" r:id="rId4"/>
    <p:sldId id="298" r:id="rId5"/>
    <p:sldId id="301" r:id="rId6"/>
    <p:sldId id="356" r:id="rId7"/>
    <p:sldId id="303" r:id="rId8"/>
    <p:sldId id="305" r:id="rId9"/>
    <p:sldId id="308" r:id="rId10"/>
    <p:sldId id="310" r:id="rId11"/>
    <p:sldId id="312" r:id="rId12"/>
    <p:sldId id="313" r:id="rId13"/>
    <p:sldId id="357" r:id="rId14"/>
    <p:sldId id="315" r:id="rId15"/>
    <p:sldId id="316" r:id="rId16"/>
    <p:sldId id="318" r:id="rId17"/>
    <p:sldId id="319" r:id="rId18"/>
    <p:sldId id="321" r:id="rId19"/>
    <p:sldId id="322" r:id="rId20"/>
    <p:sldId id="358" r:id="rId2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3" autoAdjust="0"/>
    <p:restoredTop sz="94660"/>
  </p:normalViewPr>
  <p:slideViewPr>
    <p:cSldViewPr>
      <p:cViewPr varScale="1">
        <p:scale>
          <a:sx n="89" d="100"/>
          <a:sy n="89" d="100"/>
        </p:scale>
        <p:origin x="979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596F7-16AD-4CB9-9ACF-DABC4A5527DC}" type="datetimeFigureOut">
              <a:rPr lang="hu-HU" smtClean="0"/>
              <a:t>2017.10.23.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9AE2B-77F1-41B1-80EA-B0100AA1A1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529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hu-HU" altLang="en-US"/>
              <a:t>Mintacím szerkesztése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hu-HU" altLang="en-US"/>
              <a:t>Alcím mintájának szerkesztése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3102AE-66F8-467A-BE4B-DBC558D0E58F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973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AAEC2-16FB-4787-BBED-0DCE1E3FA222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EF429-DDE8-4457-A6CE-6C78237158AA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EEF68-550B-4D1C-86C2-797CFFD9A36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81D94-02F3-4E5D-B519-75BD5212429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F2BA5-D207-4267-8688-20667E8A6A30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14348-338D-406C-ABE5-EBCBB0D5D90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59894-5D3C-4419-8C54-A0D1BC59F6E3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04B30-6BB2-4266-97DD-7E083C4D4F0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B70B0-BC41-4461-84B4-7827CEC131C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3976C-B35B-4590-AE90-80648B56022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Mintacím szerkesztése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Mintaszöveg szerkesztése</a:t>
            </a:r>
          </a:p>
          <a:p>
            <a:pPr lvl="1"/>
            <a:r>
              <a:rPr lang="hu-HU" altLang="en-US" smtClean="0"/>
              <a:t>Második szint</a:t>
            </a:r>
          </a:p>
          <a:p>
            <a:pPr lvl="2"/>
            <a:r>
              <a:rPr lang="hu-HU" altLang="en-US" smtClean="0"/>
              <a:t>Harmadik szint</a:t>
            </a:r>
          </a:p>
          <a:p>
            <a:pPr lvl="3"/>
            <a:r>
              <a:rPr lang="hu-HU" altLang="en-US" smtClean="0"/>
              <a:t>Negyedik szint</a:t>
            </a:r>
          </a:p>
          <a:p>
            <a:pPr lvl="4"/>
            <a:r>
              <a:rPr lang="hu-HU" altLang="en-US" smtClean="0"/>
              <a:t>Ötödik szint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hu-HU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hu-HU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ED1D5EB-FA72-4A25-AB49-7B0DBC75F570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Java alkalmazások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zövegdoboz 1"/>
          <p:cNvSpPr txBox="1"/>
          <p:nvPr/>
        </p:nvSpPr>
        <p:spPr>
          <a:xfrm>
            <a:off x="4427984" y="3140968"/>
            <a:ext cx="2736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6</a:t>
            </a:r>
            <a:r>
              <a:rPr lang="hu-HU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Előadás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980728"/>
            <a:ext cx="8665049" cy="5760640"/>
          </a:xfrm>
        </p:spPr>
        <p:txBody>
          <a:bodyPr/>
          <a:lstStyle/>
          <a:p>
            <a:pPr marL="0" indent="0">
              <a:buNone/>
            </a:pPr>
            <a:r>
              <a:rPr lang="hu-HU" sz="1800" dirty="0" smtClean="0"/>
              <a:t>Rövidebben: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r>
              <a:rPr lang="hu-HU" sz="1800" dirty="0" smtClean="0"/>
              <a:t>Megoldás </a:t>
            </a:r>
            <a:r>
              <a:rPr lang="hu-HU" sz="1800" dirty="0" err="1" smtClean="0"/>
              <a:t>lambda</a:t>
            </a:r>
            <a:r>
              <a:rPr lang="hu-HU" sz="1800" dirty="0" smtClean="0"/>
              <a:t> </a:t>
            </a:r>
            <a:r>
              <a:rPr lang="hu-HU" sz="1800" dirty="0"/>
              <a:t>kifejezéssel: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800" dirty="0" smtClean="0"/>
          </a:p>
          <a:p>
            <a:r>
              <a:rPr lang="hu-HU" sz="1800" dirty="0" smtClean="0"/>
              <a:t>A </a:t>
            </a:r>
            <a:r>
              <a:rPr lang="hu-HU" sz="1800" i="1" dirty="0"/>
              <a:t>sort </a:t>
            </a:r>
            <a:r>
              <a:rPr lang="hu-HU" sz="1800" dirty="0"/>
              <a:t>metódus második paraméterként a </a:t>
            </a:r>
            <a:r>
              <a:rPr lang="hu-HU" sz="1800" i="1" dirty="0" err="1"/>
              <a:t>Comparator</a:t>
            </a:r>
            <a:r>
              <a:rPr lang="hu-HU" sz="1800" i="1" dirty="0"/>
              <a:t> </a:t>
            </a:r>
            <a:r>
              <a:rPr lang="hu-HU" sz="1800" dirty="0"/>
              <a:t>interfésznek egy megvalósítását várja.</a:t>
            </a:r>
          </a:p>
          <a:p>
            <a:r>
              <a:rPr lang="hu-HU" sz="1800" dirty="0"/>
              <a:t>A </a:t>
            </a:r>
            <a:r>
              <a:rPr lang="hu-HU" sz="1800" i="1" dirty="0" err="1"/>
              <a:t>Comparator</a:t>
            </a:r>
            <a:r>
              <a:rPr lang="hu-HU" sz="1800" i="1" dirty="0"/>
              <a:t> </a:t>
            </a:r>
            <a:r>
              <a:rPr lang="hu-HU" sz="1800" dirty="0"/>
              <a:t>interfésznek két metódusa van: </a:t>
            </a:r>
            <a:r>
              <a:rPr lang="hu-HU" sz="1800" i="1" dirty="0" err="1"/>
              <a:t>compare</a:t>
            </a:r>
            <a:r>
              <a:rPr lang="hu-HU" sz="1800" i="1" dirty="0"/>
              <a:t> </a:t>
            </a:r>
            <a:r>
              <a:rPr lang="hu-HU" sz="1800" dirty="0"/>
              <a:t>és </a:t>
            </a:r>
            <a:r>
              <a:rPr lang="hu-HU" sz="1800" i="1" dirty="0" err="1"/>
              <a:t>equals</a:t>
            </a:r>
            <a:r>
              <a:rPr lang="hu-HU" sz="1800" dirty="0"/>
              <a:t>, de csak az első absztrakt, mert az </a:t>
            </a:r>
            <a:r>
              <a:rPr lang="hu-HU" sz="1800" i="1" dirty="0" err="1"/>
              <a:t>equals</a:t>
            </a:r>
            <a:r>
              <a:rPr lang="hu-HU" sz="1800" i="1" dirty="0"/>
              <a:t> </a:t>
            </a:r>
            <a:r>
              <a:rPr lang="hu-HU" sz="1800" dirty="0" smtClean="0"/>
              <a:t>neve és szignatúrája megegyezik az </a:t>
            </a:r>
            <a:r>
              <a:rPr lang="hu-HU" sz="1800" i="1" dirty="0" err="1"/>
              <a:t>Object</a:t>
            </a:r>
            <a:r>
              <a:rPr lang="hu-HU" sz="1800" dirty="0" err="1"/>
              <a:t>-ben</a:t>
            </a:r>
            <a:r>
              <a:rPr lang="hu-HU" sz="1800" dirty="0"/>
              <a:t> definiált </a:t>
            </a:r>
            <a:r>
              <a:rPr lang="hu-HU" sz="1800" dirty="0" smtClean="0"/>
              <a:t>metódus nevével és szignatúrájával, </a:t>
            </a:r>
            <a:r>
              <a:rPr lang="hu-HU" sz="1800" dirty="0"/>
              <a:t>így bármelyik a </a:t>
            </a:r>
            <a:r>
              <a:rPr lang="hu-HU" sz="1800" i="1" dirty="0" err="1"/>
              <a:t>Comparator</a:t>
            </a:r>
            <a:r>
              <a:rPr lang="hu-HU" sz="1800" dirty="0" err="1"/>
              <a:t>-t</a:t>
            </a:r>
            <a:r>
              <a:rPr lang="hu-HU" sz="1800" dirty="0"/>
              <a:t> megvalósító osztályban definiált</a:t>
            </a:r>
            <a:r>
              <a:rPr lang="hu-HU" sz="1800" dirty="0" smtClean="0"/>
              <a:t>.</a:t>
            </a:r>
          </a:p>
          <a:p>
            <a:r>
              <a:rPr lang="hu-HU" sz="1800" dirty="0" smtClean="0"/>
              <a:t>Mivel csak a </a:t>
            </a:r>
            <a:r>
              <a:rPr lang="hu-HU" sz="1800" i="1" dirty="0" err="1" smtClean="0"/>
              <a:t>comparator</a:t>
            </a:r>
            <a:r>
              <a:rPr lang="hu-HU" sz="1800" i="1" dirty="0" smtClean="0"/>
              <a:t> </a:t>
            </a:r>
            <a:r>
              <a:rPr lang="hu-HU" sz="1800" dirty="0" smtClean="0"/>
              <a:t>absztrakt, csak az definiálható a </a:t>
            </a:r>
            <a:r>
              <a:rPr lang="hu-HU" sz="1800" dirty="0" err="1"/>
              <a:t>l</a:t>
            </a:r>
            <a:r>
              <a:rPr lang="hu-HU" sz="1800" dirty="0" err="1" smtClean="0"/>
              <a:t>ambda</a:t>
            </a:r>
            <a:r>
              <a:rPr lang="hu-HU" sz="1800" dirty="0" smtClean="0"/>
              <a:t> kifejezésben a két paramétere és a törzse megadásával.</a:t>
            </a:r>
          </a:p>
          <a:p>
            <a:pPr marL="0" indent="0">
              <a:buNone/>
            </a:pPr>
            <a:r>
              <a:rPr lang="hu-HU" sz="1800" dirty="0" smtClean="0"/>
              <a:t>Nem szükséges megadni a paraméterek típusait, így rövidebben megadható:</a:t>
            </a:r>
            <a:endParaRPr lang="hu-HU" sz="1800" dirty="0"/>
          </a:p>
          <a:p>
            <a:pPr marL="0" indent="0">
              <a:buNone/>
            </a:pPr>
            <a:endParaRPr lang="hu-HU" sz="1200" dirty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94628"/>
            <a:ext cx="6847424" cy="60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8" y="6106382"/>
            <a:ext cx="6826100" cy="634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543800" cy="648072"/>
          </a:xfrm>
        </p:spPr>
        <p:txBody>
          <a:bodyPr/>
          <a:lstStyle/>
          <a:p>
            <a:pPr algn="ctr"/>
            <a:r>
              <a:rPr lang="hu-HU" dirty="0"/>
              <a:t>LAMBDA KIFEJEZÉSEK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68" y="1251024"/>
            <a:ext cx="7358063" cy="138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10270"/>
            <a:ext cx="7543800" cy="642466"/>
          </a:xfrm>
        </p:spPr>
        <p:txBody>
          <a:bodyPr/>
          <a:lstStyle/>
          <a:p>
            <a:pPr algn="ctr"/>
            <a:r>
              <a:rPr lang="hu-HU" dirty="0"/>
              <a:t>LAMBDA KIFEJEZÉSEK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Alapértelmezett (</a:t>
            </a:r>
            <a:r>
              <a:rPr lang="hu-HU" b="1" dirty="0" err="1" smtClean="0"/>
              <a:t>default</a:t>
            </a:r>
            <a:r>
              <a:rPr lang="hu-HU" b="1" dirty="0" smtClean="0"/>
              <a:t>) metódusok:</a:t>
            </a:r>
          </a:p>
          <a:p>
            <a:pPr marL="0" indent="0">
              <a:buNone/>
            </a:pPr>
            <a:endParaRPr lang="hu-HU" b="1" dirty="0" smtClean="0"/>
          </a:p>
          <a:p>
            <a:pPr marL="0" indent="0">
              <a:buNone/>
            </a:pPr>
            <a:r>
              <a:rPr lang="hu-HU" dirty="0" smtClean="0"/>
              <a:t>A Java 8 egy másik újdonsága az alapértelmezett metódusok.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Az alapértelmezett metódusok olyan konkrét függvények, amelyeket interfészek implementálnak, így hasonló viselkedést kaphatunk mintha absztrakt osztályokat használnánk.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b="1" dirty="0" err="1" smtClean="0"/>
              <a:t>default</a:t>
            </a:r>
            <a:r>
              <a:rPr lang="hu-HU" dirty="0" smtClean="0"/>
              <a:t> kulcsszóval jelöljük meg a függvényt, hogy alapértelmezett metódus legyen.</a:t>
            </a:r>
          </a:p>
          <a:p>
            <a:endParaRPr lang="hu-HU" dirty="0" smtClean="0"/>
          </a:p>
          <a:p>
            <a:r>
              <a:rPr lang="hu-HU" dirty="0" smtClean="0"/>
              <a:t>Alapértelmezett metódusok lehetővé teszik, hogy olyan interfészek megvalósítására is </a:t>
            </a:r>
            <a:r>
              <a:rPr lang="hu-HU" dirty="0" err="1" smtClean="0"/>
              <a:t>lambda</a:t>
            </a:r>
            <a:r>
              <a:rPr lang="hu-HU" dirty="0" smtClean="0"/>
              <a:t> kifejezéseket használjunk, ahol eddig nem lehetett (pl. két függvényt tartalmaz).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634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196752"/>
            <a:ext cx="8665049" cy="5400600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/>
              <a:t>Példa: </a:t>
            </a:r>
          </a:p>
          <a:p>
            <a:pPr marL="0" indent="0">
              <a:buNone/>
            </a:pPr>
            <a:r>
              <a:rPr lang="hu-HU" sz="2000" dirty="0" smtClean="0"/>
              <a:t>Egy interfész, amely két függvényt tartalmaz, így nem lehet </a:t>
            </a:r>
            <a:r>
              <a:rPr lang="hu-HU" sz="2000" dirty="0" err="1" smtClean="0"/>
              <a:t>lambda</a:t>
            </a:r>
            <a:r>
              <a:rPr lang="hu-HU" sz="2000" dirty="0" smtClean="0"/>
              <a:t> kifejezéssel megvalósítani:</a:t>
            </a: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A </a:t>
            </a:r>
            <a:r>
              <a:rPr lang="hu-HU" sz="2000" dirty="0"/>
              <a:t>második metódusnak adunk egy alapértelmezett viselkedést</a:t>
            </a:r>
            <a:r>
              <a:rPr lang="hu-HU" sz="2000" dirty="0" smtClean="0"/>
              <a:t>: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A </a:t>
            </a:r>
            <a:r>
              <a:rPr lang="hu-HU" sz="2000" dirty="0" err="1"/>
              <a:t>default</a:t>
            </a:r>
            <a:r>
              <a:rPr lang="hu-HU" sz="2000" dirty="0"/>
              <a:t> használatával egy úgynevezett „</a:t>
            </a:r>
            <a:r>
              <a:rPr lang="hu-HU" sz="2000" dirty="0" smtClean="0"/>
              <a:t>funkcionális interfészt” </a:t>
            </a:r>
            <a:r>
              <a:rPr lang="hu-HU" sz="2000" dirty="0"/>
              <a:t>hozunk </a:t>
            </a:r>
            <a:r>
              <a:rPr lang="hu-HU" sz="2000" dirty="0" smtClean="0"/>
              <a:t>létre, amelyet már használhatunk </a:t>
            </a:r>
            <a:r>
              <a:rPr lang="hu-HU" sz="2000" dirty="0" err="1" smtClean="0"/>
              <a:t>lambda</a:t>
            </a:r>
            <a:r>
              <a:rPr lang="hu-HU" sz="2000" dirty="0" smtClean="0"/>
              <a:t> kifejezéssel. Egy funkcionális interfésznek egyetlen egy absztrakt metódusa van.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1600" dirty="0" smtClean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364096"/>
            <a:ext cx="3371106" cy="920888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547" y="4065288"/>
            <a:ext cx="3587651" cy="1451944"/>
          </a:xfrm>
          <a:prstGeom prst="rect">
            <a:avLst/>
          </a:prstGeom>
        </p:spPr>
      </p:pic>
      <p:sp>
        <p:nvSpPr>
          <p:cNvPr id="10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543800" cy="642466"/>
          </a:xfrm>
        </p:spPr>
        <p:txBody>
          <a:bodyPr/>
          <a:lstStyle/>
          <a:p>
            <a:pPr algn="ctr"/>
            <a:r>
              <a:rPr lang="hu-HU" dirty="0"/>
              <a:t>LAMBDA KIFEJEZÉSEK</a:t>
            </a:r>
          </a:p>
        </p:txBody>
      </p:sp>
    </p:spTree>
    <p:extLst>
      <p:ext uri="{BB962C8B-B14F-4D97-AF65-F5344CB8AC3E}">
        <p14:creationId xmlns:p14="http://schemas.microsoft.com/office/powerpoint/2010/main" val="280331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908720"/>
            <a:ext cx="8665049" cy="5832648"/>
          </a:xfrm>
        </p:spPr>
        <p:txBody>
          <a:bodyPr/>
          <a:lstStyle/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r>
              <a:rPr lang="hu-HU" sz="1400" dirty="0" smtClean="0"/>
              <a:t>Megjegyzések:</a:t>
            </a:r>
          </a:p>
          <a:p>
            <a:pPr marL="0" indent="0">
              <a:buNone/>
            </a:pPr>
            <a:endParaRPr lang="hu-HU" sz="800" dirty="0" smtClean="0"/>
          </a:p>
          <a:p>
            <a:r>
              <a:rPr lang="hu-HU" sz="1400" dirty="0" smtClean="0"/>
              <a:t>Alapértelmezett metódus definíciójával bővíthetünk egy interfészt anélkül, hogy definiálni kelljen az új metódust azokban a megvalósításokban, amelyek az új metódus bevezetése előtt készültek.</a:t>
            </a:r>
          </a:p>
          <a:p>
            <a:endParaRPr lang="hu-HU" sz="800" dirty="0" smtClean="0"/>
          </a:p>
          <a:p>
            <a:r>
              <a:rPr lang="hu-HU" sz="1400" dirty="0" smtClean="0"/>
              <a:t>Ha két interfészt valósítunk meg, amelyek tartalmaznak egy azonos nevű és szignatúrájú függvény, amely legalább az egyik interfészben alapértelmezett, akkor a megvalósításban felül kell definiálni a függvényt.</a:t>
            </a:r>
          </a:p>
          <a:p>
            <a:endParaRPr lang="hu-HU" sz="1400" dirty="0"/>
          </a:p>
          <a:p>
            <a:pPr marL="0" indent="0">
              <a:buNone/>
            </a:pPr>
            <a:r>
              <a:rPr lang="hu-HU" sz="1400" dirty="0" smtClean="0"/>
              <a:t>	Példa:</a:t>
            </a:r>
          </a:p>
          <a:p>
            <a:pPr marL="0" indent="0">
              <a:buNone/>
            </a:pPr>
            <a:r>
              <a:rPr lang="hu-HU" sz="1400" dirty="0"/>
              <a:t>	</a:t>
            </a:r>
            <a:endParaRPr lang="hu-HU" sz="1400" dirty="0" smtClean="0"/>
          </a:p>
          <a:p>
            <a:pPr marL="0" indent="0">
              <a:buNone/>
            </a:pPr>
            <a:r>
              <a:rPr lang="hu-HU" sz="1400" dirty="0"/>
              <a:t>	</a:t>
            </a:r>
            <a:r>
              <a:rPr lang="hu-HU" sz="1400" dirty="0" smtClean="0"/>
              <a:t>Az </a:t>
            </a:r>
            <a:r>
              <a:rPr lang="hu-HU" sz="1400" i="1" dirty="0" err="1" smtClean="0"/>
              <a:t>ApplicationFacade</a:t>
            </a:r>
            <a:r>
              <a:rPr lang="hu-HU" sz="1400" i="1" dirty="0" smtClean="0"/>
              <a:t> </a:t>
            </a:r>
            <a:r>
              <a:rPr lang="hu-HU" sz="1400" dirty="0" smtClean="0"/>
              <a:t>osztály megvalósítja a </a:t>
            </a:r>
            <a:r>
              <a:rPr lang="hu-HU" sz="1400" i="1" dirty="0" err="1" smtClean="0"/>
              <a:t>ResourceController</a:t>
            </a:r>
            <a:r>
              <a:rPr lang="hu-HU" sz="1400" i="1" dirty="0" smtClean="0"/>
              <a:t> </a:t>
            </a:r>
            <a:r>
              <a:rPr lang="hu-HU" sz="1400" dirty="0" smtClean="0"/>
              <a:t>és a </a:t>
            </a:r>
            <a:r>
              <a:rPr lang="hu-HU" sz="1400" i="1" dirty="0" err="1" smtClean="0"/>
              <a:t>ApplicationManager</a:t>
            </a:r>
            <a:r>
              <a:rPr lang="hu-HU" sz="1400" i="1" dirty="0" smtClean="0"/>
              <a:t> 	</a:t>
            </a:r>
            <a:r>
              <a:rPr lang="hu-HU" sz="1400" dirty="0" smtClean="0"/>
              <a:t>interfészeket. Mind a két megvalósított interfészben szerepel azonos szignatúrával a 	</a:t>
            </a:r>
            <a:r>
              <a:rPr lang="hu-HU" sz="1400" i="1" dirty="0" err="1" smtClean="0"/>
              <a:t>deactivate</a:t>
            </a:r>
            <a:r>
              <a:rPr lang="hu-HU" sz="1400" i="1" dirty="0" smtClean="0"/>
              <a:t>()</a:t>
            </a:r>
            <a:r>
              <a:rPr lang="hu-HU" sz="1400" dirty="0" smtClean="0"/>
              <a:t> metódust, amely legalább az </a:t>
            </a:r>
            <a:r>
              <a:rPr lang="hu-HU" sz="1400" i="1" dirty="0" err="1" smtClean="0"/>
              <a:t>ApplicationManager</a:t>
            </a:r>
            <a:r>
              <a:rPr lang="hu-HU" sz="1400" i="1" dirty="0" smtClean="0"/>
              <a:t> </a:t>
            </a:r>
            <a:r>
              <a:rPr lang="hu-HU" sz="1400" dirty="0" smtClean="0"/>
              <a:t>interfészben alapértelmezett. Az 	</a:t>
            </a:r>
            <a:r>
              <a:rPr lang="hu-HU" sz="1400" i="1" dirty="0" err="1" smtClean="0"/>
              <a:t>ApplicationFacade</a:t>
            </a:r>
            <a:r>
              <a:rPr lang="hu-HU" sz="1400" i="1" dirty="0" smtClean="0"/>
              <a:t> </a:t>
            </a:r>
            <a:r>
              <a:rPr lang="hu-HU" sz="1400" dirty="0" smtClean="0"/>
              <a:t>osztályban felül kell </a:t>
            </a:r>
            <a:r>
              <a:rPr lang="hu-HU" sz="1400" dirty="0" err="1" smtClean="0"/>
              <a:t>definiaálnia</a:t>
            </a:r>
            <a:r>
              <a:rPr lang="hu-HU" sz="1400" dirty="0" smtClean="0"/>
              <a:t> a </a:t>
            </a:r>
            <a:r>
              <a:rPr lang="hu-HU" sz="1400" i="1" dirty="0" err="1" smtClean="0"/>
              <a:t>deactivate</a:t>
            </a:r>
            <a:r>
              <a:rPr lang="hu-HU" sz="1400" i="1" dirty="0" smtClean="0"/>
              <a:t> </a:t>
            </a:r>
            <a:r>
              <a:rPr lang="hu-HU" sz="1400" dirty="0" smtClean="0"/>
              <a:t>metódust:</a:t>
            </a:r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endParaRPr lang="hu-HU" sz="1400" dirty="0" smtClean="0"/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endParaRPr lang="hu-HU" sz="1400" dirty="0" smtClean="0"/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r>
              <a:rPr lang="hu-HU" sz="1400" dirty="0" smtClean="0"/>
              <a:t>	Az </a:t>
            </a:r>
            <a:r>
              <a:rPr lang="hu-HU" sz="1400" i="1" dirty="0" err="1" smtClean="0"/>
              <a:t>ApplicationFacade</a:t>
            </a:r>
            <a:r>
              <a:rPr lang="hu-HU" sz="1400" i="1" dirty="0" smtClean="0"/>
              <a:t> </a:t>
            </a:r>
            <a:r>
              <a:rPr lang="hu-HU" sz="1400" dirty="0" smtClean="0"/>
              <a:t>osztály az </a:t>
            </a:r>
            <a:r>
              <a:rPr lang="hu-HU" sz="1400" i="1" dirty="0" err="1" smtClean="0"/>
              <a:t>ApplicationManager</a:t>
            </a:r>
            <a:r>
              <a:rPr lang="hu-HU" sz="1400" i="1" dirty="0" smtClean="0"/>
              <a:t> </a:t>
            </a:r>
            <a:r>
              <a:rPr lang="hu-HU" sz="1400" smtClean="0"/>
              <a:t>interfészben definiált alapértelmezett 	</a:t>
            </a:r>
            <a:r>
              <a:rPr lang="hu-HU" sz="1400" i="1" dirty="0" err="1" smtClean="0"/>
              <a:t>deactivate</a:t>
            </a:r>
            <a:r>
              <a:rPr lang="hu-HU" sz="1400" i="1" dirty="0" smtClean="0"/>
              <a:t> </a:t>
            </a:r>
            <a:r>
              <a:rPr lang="hu-HU" sz="1400" dirty="0" smtClean="0"/>
              <a:t> metódust valósítja meg.</a:t>
            </a:r>
          </a:p>
          <a:p>
            <a:pPr marL="0" indent="0">
              <a:buNone/>
            </a:pPr>
            <a:r>
              <a:rPr lang="hu-HU" sz="1400" dirty="0" smtClean="0"/>
              <a:t>	</a:t>
            </a:r>
          </a:p>
          <a:p>
            <a:pPr marL="0" indent="0">
              <a:buNone/>
            </a:pPr>
            <a:r>
              <a:rPr lang="hu-HU" sz="1400" dirty="0"/>
              <a:t>	</a:t>
            </a:r>
            <a:endParaRPr lang="hu-HU" sz="1400" dirty="0" smtClean="0"/>
          </a:p>
          <a:p>
            <a:pPr marL="0" indent="0">
              <a:buNone/>
            </a:pPr>
            <a:r>
              <a:rPr lang="hu-HU" sz="1400" dirty="0"/>
              <a:t>	</a:t>
            </a: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</p:txBody>
      </p:sp>
      <p:sp>
        <p:nvSpPr>
          <p:cNvPr id="10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543800" cy="642466"/>
          </a:xfrm>
        </p:spPr>
        <p:txBody>
          <a:bodyPr/>
          <a:lstStyle/>
          <a:p>
            <a:pPr algn="ctr"/>
            <a:r>
              <a:rPr lang="hu-HU" dirty="0"/>
              <a:t>LAMBDA KIFEJEZÉSEK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653136"/>
            <a:ext cx="4810125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06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10270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STREAM API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 smtClean="0"/>
              <a:t>A </a:t>
            </a:r>
            <a:r>
              <a:rPr lang="hu-HU" sz="2400" dirty="0" err="1" smtClean="0"/>
              <a:t>Stream</a:t>
            </a:r>
            <a:r>
              <a:rPr lang="hu-HU" sz="2400" dirty="0" smtClean="0"/>
              <a:t> API is a Java 8 egy újdonsága, amelynek segítségével az adatokat tudjuk szűrni, azokon transzformációkat végrehajtani, stb.</a:t>
            </a:r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Egy </a:t>
            </a:r>
            <a:r>
              <a:rPr lang="hu-HU" sz="2400" dirty="0" err="1" smtClean="0"/>
              <a:t>stream</a:t>
            </a:r>
            <a:r>
              <a:rPr lang="hu-HU" sz="2400" dirty="0" smtClean="0"/>
              <a:t> három részből áll:</a:t>
            </a:r>
          </a:p>
          <a:p>
            <a:pPr marL="0" indent="0">
              <a:buNone/>
            </a:pPr>
            <a:endParaRPr lang="hu-HU" sz="1200" dirty="0" smtClean="0"/>
          </a:p>
          <a:p>
            <a:r>
              <a:rPr lang="hu-HU" sz="2400" dirty="0" smtClean="0"/>
              <a:t>Adatforrás (pl.: egy lista)</a:t>
            </a:r>
          </a:p>
          <a:p>
            <a:pPr marL="0" indent="0">
              <a:buNone/>
            </a:pPr>
            <a:endParaRPr lang="hu-HU" sz="1200" dirty="0" smtClean="0"/>
          </a:p>
          <a:p>
            <a:r>
              <a:rPr lang="hu-HU" sz="2400" dirty="0" smtClean="0"/>
              <a:t>Közbülső műveletek, amelyből több is lehet (pl.: adatok szűrése)</a:t>
            </a:r>
          </a:p>
          <a:p>
            <a:endParaRPr lang="hu-HU" sz="1200" dirty="0" smtClean="0"/>
          </a:p>
          <a:p>
            <a:r>
              <a:rPr lang="hu-HU" sz="2400" dirty="0" smtClean="0"/>
              <a:t>Végső művelet (pl.: sorba rendezés)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65296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96752"/>
            <a:ext cx="8665049" cy="5616624"/>
          </a:xfrm>
        </p:spPr>
        <p:txBody>
          <a:bodyPr/>
          <a:lstStyle/>
          <a:p>
            <a:pPr marL="0" indent="0">
              <a:buNone/>
            </a:pPr>
            <a:r>
              <a:rPr lang="hu-HU" sz="1600" dirty="0" smtClean="0"/>
              <a:t>Példa:</a:t>
            </a:r>
          </a:p>
          <a:p>
            <a:pPr marL="0" indent="0">
              <a:buNone/>
            </a:pPr>
            <a:endParaRPr lang="hu-HU" sz="800" dirty="0" smtClean="0"/>
          </a:p>
          <a:p>
            <a:pPr marL="0" indent="0">
              <a:buNone/>
            </a:pPr>
            <a:r>
              <a:rPr lang="hu-HU" sz="1600" dirty="0" smtClean="0"/>
              <a:t>Egy </a:t>
            </a:r>
            <a:r>
              <a:rPr lang="hu-HU" sz="1600" dirty="0" err="1" smtClean="0"/>
              <a:t>String-eket</a:t>
            </a:r>
            <a:r>
              <a:rPr lang="hu-HU" sz="1600" dirty="0" smtClean="0"/>
              <a:t> tartalmazó listát szeretnénk szűrni úgy, hogy egy-egy megadott kezdő és vég szöveggel rendelkezzenek.</a:t>
            </a: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/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r>
              <a:rPr lang="hu-HU" sz="1600" i="1" dirty="0"/>
              <a:t>List&lt;</a:t>
            </a:r>
            <a:r>
              <a:rPr lang="hu-HU" sz="1600" i="1" dirty="0" err="1"/>
              <a:t>String</a:t>
            </a:r>
            <a:r>
              <a:rPr lang="hu-HU" sz="1600" i="1" dirty="0"/>
              <a:t>&gt; </a:t>
            </a:r>
            <a:r>
              <a:rPr lang="hu-HU" sz="1600" i="1" dirty="0" err="1" smtClean="0"/>
              <a:t>filteredList</a:t>
            </a:r>
            <a:r>
              <a:rPr lang="hu-HU" sz="1600" i="1" dirty="0"/>
              <a:t>	</a:t>
            </a:r>
            <a:r>
              <a:rPr lang="hu-HU" sz="1600" i="1" dirty="0" smtClean="0"/>
              <a:t>	- </a:t>
            </a:r>
            <a:r>
              <a:rPr lang="hu-HU" sz="1600" dirty="0" smtClean="0"/>
              <a:t>Lokális </a:t>
            </a:r>
            <a:r>
              <a:rPr lang="hu-HU" sz="1600" dirty="0"/>
              <a:t>változó, ahol majd tároljuk a végeredményt</a:t>
            </a:r>
          </a:p>
          <a:p>
            <a:r>
              <a:rPr lang="hu-HU" sz="1600" i="1" dirty="0" err="1"/>
              <a:t>items.stream</a:t>
            </a:r>
            <a:r>
              <a:rPr lang="hu-HU" sz="1600" i="1" dirty="0" smtClean="0"/>
              <a:t>()			- </a:t>
            </a:r>
            <a:r>
              <a:rPr lang="hu-HU" sz="1600" dirty="0" err="1" smtClean="0"/>
              <a:t>Stream</a:t>
            </a:r>
            <a:r>
              <a:rPr lang="hu-HU" sz="1600" dirty="0" smtClean="0"/>
              <a:t> </a:t>
            </a:r>
            <a:r>
              <a:rPr lang="hu-HU" sz="1600" dirty="0" err="1"/>
              <a:t>API-val</a:t>
            </a:r>
            <a:r>
              <a:rPr lang="hu-HU" sz="1600" dirty="0"/>
              <a:t> akarjuk kezelni az adatforrást</a:t>
            </a:r>
          </a:p>
          <a:p>
            <a:r>
              <a:rPr lang="hu-HU" sz="1600" i="1" dirty="0"/>
              <a:t>filter(e -&gt; (</a:t>
            </a:r>
            <a:r>
              <a:rPr lang="hu-HU" sz="1600" i="1" dirty="0" err="1"/>
              <a:t>e.startsWith</a:t>
            </a:r>
            <a:r>
              <a:rPr lang="hu-HU" sz="1600" i="1" dirty="0"/>
              <a:t>(</a:t>
            </a:r>
            <a:r>
              <a:rPr lang="hu-HU" sz="1600" i="1" dirty="0" err="1"/>
              <a:t>prefix</a:t>
            </a:r>
            <a:r>
              <a:rPr lang="hu-HU" sz="1600" i="1" dirty="0" smtClean="0"/>
              <a:t>))) 	- </a:t>
            </a:r>
            <a:r>
              <a:rPr lang="hu-HU" sz="1600" dirty="0" smtClean="0"/>
              <a:t>Közbülső </a:t>
            </a:r>
            <a:r>
              <a:rPr lang="hu-HU" sz="1600" dirty="0"/>
              <a:t>művelet, amelyben a </a:t>
            </a:r>
            <a:r>
              <a:rPr lang="hu-HU" sz="1600" dirty="0" err="1" smtClean="0"/>
              <a:t>prefix-xel</a:t>
            </a:r>
            <a:r>
              <a:rPr lang="hu-HU" sz="1600" dirty="0" smtClean="0"/>
              <a:t> kezdődő 				</a:t>
            </a:r>
            <a:r>
              <a:rPr lang="hu-HU" sz="1600" dirty="0"/>
              <a:t> </a:t>
            </a:r>
            <a:r>
              <a:rPr lang="hu-HU" sz="1600" dirty="0" smtClean="0"/>
              <a:t> </a:t>
            </a:r>
            <a:r>
              <a:rPr lang="hu-HU" sz="1600" dirty="0" err="1" smtClean="0"/>
              <a:t>String-eket</a:t>
            </a:r>
            <a:r>
              <a:rPr lang="hu-HU" sz="1600" dirty="0" smtClean="0"/>
              <a:t> </a:t>
            </a:r>
            <a:r>
              <a:rPr lang="hu-HU" sz="1600" dirty="0"/>
              <a:t>válogatjuk ki</a:t>
            </a:r>
          </a:p>
          <a:p>
            <a:r>
              <a:rPr lang="hu-HU" sz="1600" i="1" dirty="0"/>
              <a:t>filter(e -&gt; (</a:t>
            </a:r>
            <a:r>
              <a:rPr lang="hu-HU" sz="1600" i="1" dirty="0" err="1"/>
              <a:t>e.endsWith</a:t>
            </a:r>
            <a:r>
              <a:rPr lang="hu-HU" sz="1600" i="1" dirty="0"/>
              <a:t>(</a:t>
            </a:r>
            <a:r>
              <a:rPr lang="hu-HU" sz="1600" i="1" dirty="0" err="1"/>
              <a:t>suffix</a:t>
            </a:r>
            <a:r>
              <a:rPr lang="hu-HU" sz="1600" i="1" dirty="0" smtClean="0"/>
              <a:t>)))	- </a:t>
            </a:r>
            <a:r>
              <a:rPr lang="hu-HU" sz="1600" dirty="0" smtClean="0"/>
              <a:t>Közbülső </a:t>
            </a:r>
            <a:r>
              <a:rPr lang="hu-HU" sz="1600" dirty="0"/>
              <a:t>művelet, </a:t>
            </a:r>
            <a:r>
              <a:rPr lang="hu-HU" sz="1600" dirty="0" smtClean="0"/>
              <a:t>amelyben a </a:t>
            </a:r>
            <a:r>
              <a:rPr lang="hu-HU" sz="1600" dirty="0" err="1" smtClean="0"/>
              <a:t>suffix-xel</a:t>
            </a:r>
            <a:r>
              <a:rPr lang="hu-HU" sz="1600" dirty="0" smtClean="0"/>
              <a:t> befejeződő 				  </a:t>
            </a:r>
            <a:r>
              <a:rPr lang="hu-HU" sz="1600" dirty="0" err="1" smtClean="0"/>
              <a:t>String-eket</a:t>
            </a:r>
            <a:r>
              <a:rPr lang="hu-HU" sz="1600" dirty="0" smtClean="0"/>
              <a:t> válogatjuk ki</a:t>
            </a:r>
          </a:p>
          <a:p>
            <a:r>
              <a:rPr lang="hu-HU" sz="1600" i="1" dirty="0" err="1" smtClean="0"/>
              <a:t>collect</a:t>
            </a:r>
            <a:r>
              <a:rPr lang="hu-HU" sz="1600" i="1" dirty="0" smtClean="0"/>
              <a:t>(</a:t>
            </a:r>
            <a:r>
              <a:rPr lang="hu-HU" sz="1600" i="1" dirty="0" err="1" smtClean="0"/>
              <a:t>Collectors.toList</a:t>
            </a:r>
            <a:r>
              <a:rPr lang="hu-HU" sz="1600" i="1" dirty="0" smtClean="0"/>
              <a:t>())		- </a:t>
            </a:r>
            <a:r>
              <a:rPr lang="hu-HU" sz="1600" dirty="0" smtClean="0"/>
              <a:t>Végső </a:t>
            </a:r>
            <a:r>
              <a:rPr lang="hu-HU" sz="1600" dirty="0"/>
              <a:t>művelet; egy új listában szeretnénk tárolni az </a:t>
            </a:r>
            <a:r>
              <a:rPr lang="hu-HU" sz="1600" dirty="0" smtClean="0"/>
              <a:t>				  eredményeket</a:t>
            </a:r>
            <a:endParaRPr lang="hu-HU" sz="1600" dirty="0"/>
          </a:p>
          <a:p>
            <a:pPr marL="0" indent="0">
              <a:buNone/>
            </a:pPr>
            <a:endParaRPr lang="hu-HU" sz="2000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156081"/>
            <a:ext cx="4000068" cy="228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STREAM API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47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STREAM API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3307" y="980728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smtClean="0"/>
              <a:t>Több metódust is biztosít a </a:t>
            </a:r>
            <a:r>
              <a:rPr lang="hu-HU" sz="2400" dirty="0" err="1" smtClean="0"/>
              <a:t>Stream</a:t>
            </a:r>
            <a:r>
              <a:rPr lang="hu-HU" sz="2400" dirty="0" smtClean="0"/>
              <a:t> API. Ezekből néhány fontosabb:</a:t>
            </a:r>
          </a:p>
          <a:p>
            <a:r>
              <a:rPr lang="hu-HU" sz="2400" dirty="0" err="1" smtClean="0"/>
              <a:t>distinct</a:t>
            </a:r>
            <a:r>
              <a:rPr lang="hu-HU" sz="2400" dirty="0" smtClean="0"/>
              <a:t>()</a:t>
            </a:r>
          </a:p>
          <a:p>
            <a:pPr marL="344487" lvl="1" indent="0">
              <a:buNone/>
            </a:pPr>
            <a:r>
              <a:rPr lang="hu-HU" sz="2400" dirty="0" smtClean="0"/>
              <a:t>Az ugyanolyan elemeket kiszűri (</a:t>
            </a:r>
            <a:r>
              <a:rPr lang="hu-HU" sz="2400" dirty="0" err="1" smtClean="0"/>
              <a:t>toString</a:t>
            </a:r>
            <a:r>
              <a:rPr lang="hu-HU" sz="2400" dirty="0" smtClean="0"/>
              <a:t>() alapján), így csak különböző elemünk lesz.</a:t>
            </a:r>
          </a:p>
          <a:p>
            <a:r>
              <a:rPr lang="hu-HU" sz="2400" dirty="0" smtClean="0"/>
              <a:t>limit(n)</a:t>
            </a:r>
          </a:p>
          <a:p>
            <a:pPr marL="344487" lvl="1" indent="0">
              <a:buNone/>
            </a:pPr>
            <a:r>
              <a:rPr lang="hu-HU" sz="2400" dirty="0" smtClean="0"/>
              <a:t>Az első n db elemet engedjük tovább.</a:t>
            </a:r>
          </a:p>
          <a:p>
            <a:r>
              <a:rPr lang="hu-HU" sz="2400" dirty="0" err="1" smtClean="0"/>
              <a:t>skip</a:t>
            </a:r>
            <a:r>
              <a:rPr lang="hu-HU" sz="2400" dirty="0" smtClean="0"/>
              <a:t> (n)</a:t>
            </a:r>
          </a:p>
          <a:p>
            <a:pPr marL="344487" lvl="1" indent="0">
              <a:buNone/>
            </a:pPr>
            <a:r>
              <a:rPr lang="hu-HU" sz="2400" dirty="0" smtClean="0"/>
              <a:t>Az első n elemet elhagyjuk. A </a:t>
            </a:r>
            <a:r>
              <a:rPr lang="hu-HU" sz="2400" dirty="0" err="1" smtClean="0"/>
              <a:t>limit-tel</a:t>
            </a:r>
            <a:r>
              <a:rPr lang="hu-HU" sz="2400" dirty="0" smtClean="0"/>
              <a:t> kombinálva </a:t>
            </a:r>
            <a:r>
              <a:rPr lang="hu-HU" sz="2400" dirty="0" err="1" smtClean="0"/>
              <a:t>page-elés</a:t>
            </a:r>
            <a:r>
              <a:rPr lang="hu-HU" sz="2400" dirty="0" smtClean="0"/>
              <a:t> funkciót tudunk létrehozni.</a:t>
            </a:r>
          </a:p>
          <a:p>
            <a:r>
              <a:rPr lang="hu-HU" sz="2400" dirty="0" err="1" smtClean="0"/>
              <a:t>sorted</a:t>
            </a:r>
            <a:r>
              <a:rPr lang="hu-HU" sz="2400" dirty="0" smtClean="0"/>
              <a:t>()</a:t>
            </a:r>
          </a:p>
          <a:p>
            <a:pPr marL="344487" lvl="1" indent="0">
              <a:buNone/>
            </a:pPr>
            <a:r>
              <a:rPr lang="hu-HU" sz="2400" dirty="0" smtClean="0"/>
              <a:t>Rendezés megvalósítása.</a:t>
            </a:r>
          </a:p>
          <a:p>
            <a:pPr marL="344487" lvl="1" indent="0">
              <a:buNone/>
            </a:pPr>
            <a:endParaRPr lang="hu-HU" sz="2400" dirty="0"/>
          </a:p>
          <a:p>
            <a:pPr marL="0" indent="-4763">
              <a:buNone/>
            </a:pPr>
            <a:endParaRPr lang="hu-HU" sz="2800" dirty="0" smtClean="0"/>
          </a:p>
          <a:p>
            <a:pPr lvl="2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707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8262"/>
            <a:ext cx="7543800" cy="714474"/>
          </a:xfrm>
        </p:spPr>
        <p:txBody>
          <a:bodyPr/>
          <a:lstStyle/>
          <a:p>
            <a:pPr algn="ctr"/>
            <a:r>
              <a:rPr lang="hu-HU" dirty="0"/>
              <a:t>STREAM API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665049" cy="5256584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/>
              <a:t>A </a:t>
            </a:r>
            <a:r>
              <a:rPr lang="hu-HU" sz="2000" dirty="0" err="1" smtClean="0"/>
              <a:t>Stream</a:t>
            </a:r>
            <a:r>
              <a:rPr lang="hu-HU" sz="2000" dirty="0" smtClean="0"/>
              <a:t> API rendelkezik tovább végső műveletekkel is. Ilyen például a </a:t>
            </a:r>
            <a:r>
              <a:rPr lang="hu-HU" sz="2000" dirty="0" err="1" smtClean="0"/>
              <a:t>count</a:t>
            </a:r>
            <a:r>
              <a:rPr lang="hu-HU" sz="2000" dirty="0" smtClean="0"/>
              <a:t>():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/>
              <a:t>Egy másik hasznos művelet a </a:t>
            </a:r>
            <a:r>
              <a:rPr lang="hu-HU" sz="2000" dirty="0" err="1"/>
              <a:t>findFirst</a:t>
            </a:r>
            <a:r>
              <a:rPr lang="hu-HU" sz="2000" dirty="0" smtClean="0"/>
              <a:t>(). A </a:t>
            </a:r>
            <a:r>
              <a:rPr lang="hu-HU" sz="2000" dirty="0"/>
              <a:t>példában az első olyan elemet kapjuk vissza, amely a szűrőfeltételeknek megfelelt</a:t>
            </a:r>
            <a:r>
              <a:rPr lang="hu-HU" sz="2000" dirty="0" smtClean="0"/>
              <a:t>: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A </a:t>
            </a:r>
            <a:r>
              <a:rPr lang="hu-HU" sz="2000" dirty="0" err="1"/>
              <a:t>findFirst</a:t>
            </a:r>
            <a:r>
              <a:rPr lang="hu-HU" sz="2000" dirty="0"/>
              <a:t>() hatására elemeken végigiterálunk addig, amíg az első egyezést meg nem </a:t>
            </a:r>
            <a:r>
              <a:rPr lang="hu-HU" sz="2000" dirty="0" smtClean="0"/>
              <a:t>találjuk.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421" y="2225868"/>
            <a:ext cx="4753358" cy="1203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421" y="4329421"/>
            <a:ext cx="4477332" cy="1043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34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543800" cy="642466"/>
          </a:xfrm>
        </p:spPr>
        <p:txBody>
          <a:bodyPr/>
          <a:lstStyle/>
          <a:p>
            <a:pPr algn="ctr"/>
            <a:r>
              <a:rPr lang="hu-HU" dirty="0" smtClean="0"/>
              <a:t>OPTIONAL OSZTÁLY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908720"/>
            <a:ext cx="8665049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800" dirty="0"/>
              <a:t>Az </a:t>
            </a:r>
            <a:r>
              <a:rPr lang="hu-HU" sz="1800" i="1" dirty="0" err="1"/>
              <a:t>Optional</a:t>
            </a:r>
            <a:r>
              <a:rPr lang="hu-HU" sz="1800" dirty="0"/>
              <a:t> osztály egy másik Java 8 újdonság, amely:</a:t>
            </a:r>
          </a:p>
          <a:p>
            <a:pPr marL="0" indent="0">
              <a:buNone/>
            </a:pPr>
            <a:endParaRPr lang="hu-HU" sz="1800" dirty="0"/>
          </a:p>
          <a:p>
            <a:r>
              <a:rPr lang="hu-HU" sz="1800" dirty="0"/>
              <a:t>Burkolóként működik a referencia és primitív típusokhoz.</a:t>
            </a:r>
          </a:p>
          <a:p>
            <a:pPr marL="0" indent="0">
              <a:buNone/>
            </a:pPr>
            <a:endParaRPr lang="hu-HU" sz="1800" dirty="0"/>
          </a:p>
          <a:p>
            <a:r>
              <a:rPr lang="hu-HU" sz="1800" dirty="0"/>
              <a:t>Segítségével csökkenthetjük a programunkban keletkezett </a:t>
            </a:r>
            <a:r>
              <a:rPr lang="hu-HU" sz="1800" i="1" dirty="0" err="1"/>
              <a:t>NullPointerException</a:t>
            </a:r>
            <a:r>
              <a:rPr lang="hu-HU" sz="1800" dirty="0" err="1"/>
              <a:t>-ök</a:t>
            </a:r>
            <a:r>
              <a:rPr lang="hu-HU" sz="1800" dirty="0"/>
              <a:t> számát.</a:t>
            </a:r>
          </a:p>
          <a:p>
            <a:endParaRPr lang="hu-HU" sz="1800" dirty="0"/>
          </a:p>
          <a:p>
            <a:r>
              <a:rPr lang="hu-HU" sz="1800" dirty="0"/>
              <a:t>Az </a:t>
            </a:r>
            <a:r>
              <a:rPr lang="hu-HU" sz="1800" i="1" dirty="0" err="1"/>
              <a:t>Optional</a:t>
            </a:r>
            <a:r>
              <a:rPr lang="hu-HU" sz="1800" dirty="0"/>
              <a:t> osztály </a:t>
            </a:r>
            <a:r>
              <a:rPr lang="hu-HU" sz="1800" i="1" dirty="0" err="1"/>
              <a:t>isPresent</a:t>
            </a:r>
            <a:r>
              <a:rPr lang="hu-HU" sz="1800" i="1" dirty="0"/>
              <a:t>() </a:t>
            </a:r>
            <a:r>
              <a:rPr lang="hu-HU" sz="1800" dirty="0"/>
              <a:t>függvényével kérdezhetünk rá, hogy nem null értéket tartalmaz, illetve a </a:t>
            </a:r>
            <a:r>
              <a:rPr lang="hu-HU" sz="1800" i="1" dirty="0" err="1"/>
              <a:t>get</a:t>
            </a:r>
            <a:r>
              <a:rPr lang="hu-HU" sz="1800" i="1" dirty="0"/>
              <a:t>() </a:t>
            </a:r>
            <a:r>
              <a:rPr lang="hu-HU" sz="1800" dirty="0"/>
              <a:t>metódussal kérdezhetjük le annak értékét.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r>
              <a:rPr lang="hu-HU" sz="1800" dirty="0"/>
              <a:t>Az előző példára visszatérve:</a:t>
            </a:r>
          </a:p>
          <a:p>
            <a:pPr marL="0" indent="0">
              <a:buNone/>
            </a:pPr>
            <a:endParaRPr lang="hu-HU" sz="900" dirty="0"/>
          </a:p>
          <a:p>
            <a:r>
              <a:rPr lang="hu-HU" sz="1800" dirty="0"/>
              <a:t>Ha nem talál elemet a </a:t>
            </a:r>
            <a:r>
              <a:rPr lang="hu-HU" sz="1800" dirty="0" err="1"/>
              <a:t>Stream</a:t>
            </a:r>
            <a:r>
              <a:rPr lang="hu-HU" sz="1800" dirty="0"/>
              <a:t> API </a:t>
            </a:r>
            <a:r>
              <a:rPr lang="hu-HU" sz="1800" dirty="0" err="1"/>
              <a:t>null-lal</a:t>
            </a:r>
            <a:r>
              <a:rPr lang="hu-HU" sz="1800" dirty="0"/>
              <a:t> tér vissza.</a:t>
            </a:r>
          </a:p>
          <a:p>
            <a:pPr marL="0" indent="-4763">
              <a:buNone/>
            </a:pPr>
            <a:endParaRPr lang="hu-HU" sz="900" dirty="0"/>
          </a:p>
          <a:p>
            <a:r>
              <a:rPr lang="hu-HU" sz="1800" dirty="0"/>
              <a:t>Az </a:t>
            </a:r>
            <a:r>
              <a:rPr lang="hu-HU" sz="1800" dirty="0" err="1"/>
              <a:t>Optional</a:t>
            </a:r>
            <a:r>
              <a:rPr lang="hu-HU" sz="1800" dirty="0"/>
              <a:t> miatt a </a:t>
            </a:r>
            <a:r>
              <a:rPr lang="hu-HU" sz="1800" dirty="0" err="1"/>
              <a:t>firstItem</a:t>
            </a:r>
            <a:r>
              <a:rPr lang="hu-HU" sz="1800" dirty="0"/>
              <a:t> változó sosem lesz null értékű.</a:t>
            </a:r>
          </a:p>
          <a:p>
            <a:pPr marL="0" indent="-4763">
              <a:buNone/>
            </a:pPr>
            <a:endParaRPr lang="hu-HU" sz="900" dirty="0"/>
          </a:p>
          <a:p>
            <a:r>
              <a:rPr lang="hu-HU" sz="1800" dirty="0"/>
              <a:t>Legrosszabb esetben egy olyan </a:t>
            </a:r>
            <a:r>
              <a:rPr lang="hu-HU" sz="1800" dirty="0" err="1"/>
              <a:t>Optional</a:t>
            </a:r>
            <a:r>
              <a:rPr lang="hu-HU" sz="1800" dirty="0"/>
              <a:t> típust kapunk vissza, amely egy null értéket burkol</a:t>
            </a:r>
            <a:r>
              <a:rPr lang="hu-HU" sz="1800" dirty="0" smtClean="0"/>
              <a:t>.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33114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PARALLEL STREAM API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/>
              <a:t>Az előbbi megoldások csak egyszálú végrehajtást tesznek lehetővé.</a:t>
            </a:r>
          </a:p>
          <a:p>
            <a:pPr marL="0" indent="0">
              <a:buNone/>
            </a:pPr>
            <a:r>
              <a:rPr lang="hu-HU" sz="2000" dirty="0" smtClean="0"/>
              <a:t>Mikor használjuk a párhuzamos végrehajtást:</a:t>
            </a:r>
          </a:p>
          <a:p>
            <a:r>
              <a:rPr lang="hu-HU" sz="2000" dirty="0" smtClean="0"/>
              <a:t>Ha szeretnénk használni a processzor több magját is.</a:t>
            </a:r>
          </a:p>
          <a:p>
            <a:r>
              <a:rPr lang="hu-HU" sz="2000" dirty="0" smtClean="0"/>
              <a:t>Nagyméretű adathalmazokon való művelet végrehajtására.</a:t>
            </a:r>
          </a:p>
          <a:p>
            <a:pPr marL="0" indent="0">
              <a:buNone/>
            </a:pPr>
            <a:r>
              <a:rPr lang="hu-HU" sz="2000" dirty="0"/>
              <a:t>A párhuzamos végrehajtás csak annyiban </a:t>
            </a:r>
            <a:r>
              <a:rPr lang="hu-HU" sz="2000" dirty="0" smtClean="0"/>
              <a:t>különbözik, </a:t>
            </a:r>
            <a:r>
              <a:rPr lang="hu-HU" sz="2000" dirty="0"/>
              <a:t>hogy a </a:t>
            </a:r>
            <a:r>
              <a:rPr lang="hu-HU" sz="2000" i="1" dirty="0" err="1"/>
              <a:t>stream</a:t>
            </a:r>
            <a:r>
              <a:rPr lang="hu-HU" sz="2000" i="1" dirty="0"/>
              <a:t>() </a:t>
            </a:r>
            <a:r>
              <a:rPr lang="hu-HU" sz="2000" dirty="0"/>
              <a:t>helyett a </a:t>
            </a:r>
            <a:r>
              <a:rPr lang="hu-HU" sz="2000" i="1" dirty="0" err="1"/>
              <a:t>parallelStream</a:t>
            </a:r>
            <a:r>
              <a:rPr lang="hu-HU" sz="2000" i="1" dirty="0"/>
              <a:t>() </a:t>
            </a:r>
            <a:r>
              <a:rPr lang="hu-HU" sz="2000" dirty="0"/>
              <a:t>függvényt hívjuk meg</a:t>
            </a:r>
            <a:r>
              <a:rPr lang="hu-HU" sz="2000" dirty="0" smtClean="0"/>
              <a:t>. A </a:t>
            </a:r>
            <a:r>
              <a:rPr lang="hu-HU" sz="2000" i="1" dirty="0" err="1" smtClean="0"/>
              <a:t>parallelStream</a:t>
            </a:r>
            <a:r>
              <a:rPr lang="hu-HU" sz="2000" i="1" dirty="0" smtClean="0"/>
              <a:t>() </a:t>
            </a:r>
            <a:r>
              <a:rPr lang="hu-HU" sz="2000" dirty="0" smtClean="0"/>
              <a:t>előnye, hogy nem </a:t>
            </a:r>
            <a:r>
              <a:rPr lang="hu-HU" sz="2000" dirty="0"/>
              <a:t>kell a párhuzamos végrehajtást nekünk végrehajtani, így kevesebb hibát tartalmaz majd a kódunk</a:t>
            </a:r>
            <a:r>
              <a:rPr lang="hu-HU" sz="2000" dirty="0" smtClean="0"/>
              <a:t>.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Csak akkor érdemes használni ha tényleg sok adaton dolgozunk, különben lassabb végrehajtást kapunk mint </a:t>
            </a:r>
            <a:r>
              <a:rPr lang="hu-HU" sz="2000" dirty="0" smtClean="0"/>
              <a:t>az egyszálú esetben.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933056"/>
            <a:ext cx="5647526" cy="1161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30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543800" cy="714474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FELSOROLÁSI TÍPUS (ENUM)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052736"/>
            <a:ext cx="8665049" cy="5616624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/>
              <a:t>A </a:t>
            </a:r>
            <a:r>
              <a:rPr lang="hu-HU" sz="2000" dirty="0" smtClean="0"/>
              <a:t>felsorolási </a:t>
            </a:r>
            <a:r>
              <a:rPr lang="hu-HU" sz="2000" dirty="0"/>
              <a:t>típus egy olyan típus, melynek megengedett értékei fix konstansokból </a:t>
            </a:r>
            <a:r>
              <a:rPr lang="hu-HU" sz="2000" dirty="0" smtClean="0"/>
              <a:t>állnak. </a:t>
            </a:r>
            <a:r>
              <a:rPr lang="hu-HU" sz="2000" dirty="0" err="1" smtClean="0"/>
              <a:t>Java-ban</a:t>
            </a:r>
            <a:r>
              <a:rPr lang="hu-HU" sz="2000" dirty="0" smtClean="0"/>
              <a:t> </a:t>
            </a:r>
            <a:r>
              <a:rPr lang="hu-HU" sz="2000" dirty="0" err="1" smtClean="0"/>
              <a:t>enum</a:t>
            </a:r>
            <a:r>
              <a:rPr lang="hu-HU" sz="2000" dirty="0" smtClean="0"/>
              <a:t> kulcsszóval definiáljuk.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Példa: hét napjainak hozzunk létre egy enumerációt:</a:t>
            </a:r>
          </a:p>
          <a:p>
            <a:endParaRPr lang="hu-HU" sz="1800" dirty="0"/>
          </a:p>
          <a:p>
            <a:endParaRPr lang="hu-HU" sz="1800" dirty="0" smtClean="0"/>
          </a:p>
          <a:p>
            <a:endParaRPr lang="hu-HU" sz="1800" dirty="0" smtClean="0"/>
          </a:p>
          <a:p>
            <a:pPr marL="0" indent="0">
              <a:buNone/>
            </a:pPr>
            <a:r>
              <a:rPr lang="hu-HU" sz="1800" dirty="0" smtClean="0"/>
              <a:t>Használatukkal </a:t>
            </a:r>
            <a:r>
              <a:rPr lang="hu-HU" sz="1800" dirty="0"/>
              <a:t>a kódunk jobban olvashatóbb lesz, mivel könnyebben fel tudjuk ismerni ezeket a konstansokat</a:t>
            </a:r>
            <a:r>
              <a:rPr lang="hu-HU" sz="1800" dirty="0" smtClean="0"/>
              <a:t>.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r>
              <a:rPr lang="hu-HU" sz="1800" dirty="0"/>
              <a:t>A Java nyelvben a felsorolási típus nem csak nevesített egész számok. Az </a:t>
            </a:r>
            <a:r>
              <a:rPr lang="hu-HU" sz="1800" dirty="0" err="1"/>
              <a:t>enum</a:t>
            </a:r>
            <a:r>
              <a:rPr lang="hu-HU" sz="1800" dirty="0"/>
              <a:t> deklaráció egy osztályt definiál, amelyre az alábbi tulajdonságok igazak</a:t>
            </a:r>
            <a:r>
              <a:rPr lang="hu-HU" sz="1800" dirty="0" smtClean="0"/>
              <a:t>:</a:t>
            </a:r>
          </a:p>
          <a:p>
            <a:pPr marL="0" indent="0">
              <a:buNone/>
            </a:pPr>
            <a:endParaRPr lang="hu-HU" sz="1000" dirty="0"/>
          </a:p>
          <a:p>
            <a:r>
              <a:rPr lang="hu-HU" sz="2000" dirty="0"/>
              <a:t>Beszédesebbek az egyszerű literáloknál</a:t>
            </a:r>
          </a:p>
          <a:p>
            <a:r>
              <a:rPr lang="hu-HU" sz="2000" dirty="0" err="1"/>
              <a:t>Típusbiztosak</a:t>
            </a:r>
            <a:endParaRPr lang="hu-HU" sz="2000" dirty="0"/>
          </a:p>
          <a:p>
            <a:r>
              <a:rPr lang="hu-HU" sz="2000" dirty="0"/>
              <a:t>Saját névterük van</a:t>
            </a:r>
          </a:p>
          <a:p>
            <a:r>
              <a:rPr lang="hu-HU" sz="2000" dirty="0"/>
              <a:t>Érdemes </a:t>
            </a:r>
            <a:r>
              <a:rPr lang="hu-HU" sz="2000" dirty="0" err="1"/>
              <a:t>switch-case</a:t>
            </a:r>
            <a:r>
              <a:rPr lang="hu-HU" sz="2000" dirty="0"/>
              <a:t> szerkezetben felsorolási típus alapján szervezni</a:t>
            </a:r>
          </a:p>
          <a:p>
            <a:endParaRPr lang="hu-HU" sz="18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29" y="2636912"/>
            <a:ext cx="7000875" cy="62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3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543800" cy="786482"/>
          </a:xfrm>
        </p:spPr>
        <p:txBody>
          <a:bodyPr/>
          <a:lstStyle/>
          <a:p>
            <a:pPr algn="ctr"/>
            <a:r>
              <a:rPr lang="hu-HU" dirty="0" smtClean="0"/>
              <a:t>IRODALOMJEGYZÉK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Nagy </a:t>
            </a:r>
            <a:r>
              <a:rPr lang="hu-HU" dirty="0" smtClean="0"/>
              <a:t>Gusztáv.: </a:t>
            </a:r>
            <a:r>
              <a:rPr lang="hu-HU" dirty="0"/>
              <a:t>Java programozás v1.3, </a:t>
            </a:r>
            <a:r>
              <a:rPr lang="hu-HU" dirty="0" err="1"/>
              <a:t>Creative</a:t>
            </a:r>
            <a:r>
              <a:rPr lang="hu-HU" dirty="0"/>
              <a:t> </a:t>
            </a:r>
            <a:r>
              <a:rPr lang="hu-HU" dirty="0" err="1"/>
              <a:t>Commons</a:t>
            </a:r>
            <a:r>
              <a:rPr lang="hu-HU" dirty="0"/>
              <a:t>, Kecskemét,2007</a:t>
            </a:r>
            <a:r>
              <a:rPr lang="hu-HU" dirty="0" smtClean="0"/>
              <a:t>. (133 - 134)</a:t>
            </a:r>
          </a:p>
          <a:p>
            <a:pPr marL="0" indent="0">
              <a:buNone/>
            </a:pPr>
            <a:r>
              <a:rPr lang="hu-HU" dirty="0" err="1" smtClean="0"/>
              <a:t>Brett</a:t>
            </a:r>
            <a:r>
              <a:rPr lang="hu-HU" dirty="0" smtClean="0"/>
              <a:t> </a:t>
            </a:r>
            <a:r>
              <a:rPr lang="hu-HU" dirty="0" err="1" smtClean="0"/>
              <a:t>Spell</a:t>
            </a:r>
            <a:r>
              <a:rPr lang="hu-HU" dirty="0" smtClean="0"/>
              <a:t>.: Pro Java 8 </a:t>
            </a:r>
            <a:r>
              <a:rPr lang="hu-HU" dirty="0" err="1" smtClean="0"/>
              <a:t>Programming</a:t>
            </a:r>
            <a:r>
              <a:rPr lang="hu-HU" dirty="0" smtClean="0"/>
              <a:t>, 3th, 2015. (81 </a:t>
            </a:r>
            <a:r>
              <a:rPr lang="hu-HU" smtClean="0"/>
              <a:t>- </a:t>
            </a:r>
            <a:r>
              <a:rPr lang="hu-HU" smtClean="0"/>
              <a:t>92</a:t>
            </a:r>
            <a:r>
              <a:rPr lang="hu-HU" smtClean="0"/>
              <a:t>)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9412-F16F-4FDD-962D-43D8546D370A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31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FELSOROLÁSI TÍPUS (ENUM)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hu-HU" sz="1800" dirty="0" smtClean="0"/>
              <a:t>Egyéb fontos tulajdonságok:</a:t>
            </a:r>
          </a:p>
          <a:p>
            <a:r>
              <a:rPr lang="hu-HU" sz="1800" dirty="0"/>
              <a:t>Van egy statikus </a:t>
            </a:r>
            <a:r>
              <a:rPr lang="hu-HU" sz="1800" b="1" dirty="0" err="1"/>
              <a:t>values</a:t>
            </a:r>
            <a:r>
              <a:rPr lang="hu-HU" sz="1800" dirty="0"/>
              <a:t> metódusuk, mely egy tömböt ad vissza, melyben a típus </a:t>
            </a:r>
            <a:r>
              <a:rPr lang="hu-HU" sz="1800" dirty="0" smtClean="0"/>
              <a:t>értékei szerepelnek </a:t>
            </a:r>
            <a:r>
              <a:rPr lang="hu-HU" sz="1800" dirty="0"/>
              <a:t>deklarálási sorrendben. Ez a módszer pl. </a:t>
            </a:r>
            <a:r>
              <a:rPr lang="hu-HU" sz="1800" dirty="0" err="1"/>
              <a:t>for-each</a:t>
            </a:r>
            <a:r>
              <a:rPr lang="hu-HU" sz="1800" dirty="0"/>
              <a:t> ciklussal </a:t>
            </a:r>
            <a:r>
              <a:rPr lang="hu-HU" sz="1800" dirty="0" smtClean="0"/>
              <a:t>nagyon hasznos.</a:t>
            </a:r>
          </a:p>
          <a:p>
            <a:r>
              <a:rPr lang="hu-HU" sz="1800" dirty="0"/>
              <a:t>Tartalmazhat metódusokat, adattagokat, </a:t>
            </a:r>
            <a:r>
              <a:rPr lang="hu-HU" sz="1800" dirty="0" smtClean="0"/>
              <a:t>konstansokat, implementálhat </a:t>
            </a:r>
            <a:r>
              <a:rPr lang="hu-HU" sz="1800" dirty="0"/>
              <a:t>interfészeket stb</a:t>
            </a:r>
            <a:r>
              <a:rPr lang="hu-HU" sz="1800" dirty="0" smtClean="0"/>
              <a:t>.</a:t>
            </a:r>
          </a:p>
          <a:p>
            <a:r>
              <a:rPr lang="hu-HU" sz="1800" dirty="0" smtClean="0"/>
              <a:t>Minden </a:t>
            </a:r>
            <a:r>
              <a:rPr lang="hu-HU" sz="1800" dirty="0" err="1" smtClean="0"/>
              <a:t>Object</a:t>
            </a:r>
            <a:r>
              <a:rPr lang="hu-HU" sz="1800" dirty="0" smtClean="0"/>
              <a:t> metódust implementálnak. Összehasonlíthatók és </a:t>
            </a:r>
            <a:r>
              <a:rPr lang="hu-HU" sz="1800" dirty="0" err="1" smtClean="0"/>
              <a:t>szerializálhatók</a:t>
            </a:r>
            <a:r>
              <a:rPr lang="hu-HU" sz="1800" dirty="0" smtClean="0"/>
              <a:t>.</a:t>
            </a:r>
            <a:endParaRPr lang="hu-HU" sz="1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45" y="3429000"/>
            <a:ext cx="8581109" cy="3245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28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700808"/>
            <a:ext cx="8229600" cy="2952328"/>
          </a:xfrm>
        </p:spPr>
        <p:txBody>
          <a:bodyPr/>
          <a:lstStyle/>
          <a:p>
            <a:r>
              <a:rPr lang="hu-HU" sz="2000" dirty="0" smtClean="0"/>
              <a:t>Észrevehettük, hogy az enumeráció konstruktor privát, ha publikusra állítanánk fordítási hibát kapnánk.</a:t>
            </a:r>
          </a:p>
          <a:p>
            <a:r>
              <a:rPr lang="hu-HU" sz="2000" dirty="0" smtClean="0"/>
              <a:t>Habár </a:t>
            </a:r>
            <a:r>
              <a:rPr lang="hu-HU" sz="2000" dirty="0"/>
              <a:t>a felsorolás típusok osztályok</a:t>
            </a:r>
            <a:r>
              <a:rPr lang="hu-HU" sz="2000" dirty="0" smtClean="0"/>
              <a:t>, nem </a:t>
            </a:r>
            <a:r>
              <a:rPr lang="hu-HU" sz="2000" dirty="0"/>
              <a:t>definiálható hierarchia számukra. Más szavakkal: nem lehet leszármazottja a </a:t>
            </a:r>
            <a:r>
              <a:rPr lang="hu-HU" sz="2000" dirty="0" smtClean="0"/>
              <a:t>felsorolási típusnak.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Példa</a:t>
            </a:r>
            <a:r>
              <a:rPr lang="hu-HU" sz="2000" dirty="0"/>
              <a:t>: egy ember Földön mért súlya alapján számoljuk ki, hogy a többi bolygón mekkora súlya </a:t>
            </a:r>
            <a:r>
              <a:rPr lang="hu-HU" sz="2000" dirty="0" smtClean="0"/>
              <a:t>van:</a:t>
            </a: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FELSOROLÁSI TÍPUS (ENUM)</a:t>
            </a:r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389462"/>
            <a:ext cx="88392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27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1820" y="44624"/>
            <a:ext cx="7543800" cy="576064"/>
          </a:xfrm>
        </p:spPr>
        <p:txBody>
          <a:bodyPr/>
          <a:lstStyle/>
          <a:p>
            <a:pPr algn="ctr"/>
            <a:r>
              <a:rPr lang="hu-HU" dirty="0" smtClean="0"/>
              <a:t>LAMBDA KIFEJEZÉSEK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8545" y="476672"/>
            <a:ext cx="8377893" cy="288032"/>
          </a:xfrm>
        </p:spPr>
        <p:txBody>
          <a:bodyPr/>
          <a:lstStyle/>
          <a:p>
            <a:pPr marL="0" indent="0">
              <a:buNone/>
            </a:pPr>
            <a:r>
              <a:rPr lang="hu-HU" sz="1200" dirty="0" smtClean="0"/>
              <a:t>Java 8 legjobban várt újdonsága: lehetővé teszi a funkcionális programozást a Javában.</a:t>
            </a:r>
          </a:p>
          <a:p>
            <a:pPr marL="0" indent="0">
              <a:buNone/>
            </a:pPr>
            <a:endParaRPr lang="hu-HU" sz="1400" dirty="0" smtClean="0"/>
          </a:p>
          <a:p>
            <a:pPr marL="0" indent="0">
              <a:buNone/>
            </a:pPr>
            <a:r>
              <a:rPr lang="hu-HU" sz="1400" dirty="0"/>
              <a:t>	</a:t>
            </a:r>
            <a:r>
              <a:rPr lang="hu-HU" sz="1400" dirty="0" smtClean="0"/>
              <a:t>				</a:t>
            </a:r>
            <a:r>
              <a:rPr lang="hu-HU" sz="1200" dirty="0" smtClean="0"/>
              <a:t>A program outputja:</a:t>
            </a:r>
          </a:p>
          <a:p>
            <a:pPr marL="0" indent="0">
              <a:buNone/>
            </a:pPr>
            <a:endParaRPr lang="hu-HU" sz="18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4418" y="1268760"/>
            <a:ext cx="923925" cy="1333500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323528" y="692696"/>
            <a:ext cx="4230645" cy="6170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dirty="0" err="1"/>
              <a:t>public</a:t>
            </a:r>
            <a:r>
              <a:rPr lang="hu-HU" sz="1000" dirty="0"/>
              <a:t> </a:t>
            </a:r>
            <a:r>
              <a:rPr lang="hu-HU" sz="1000" dirty="0" err="1"/>
              <a:t>class</a:t>
            </a:r>
            <a:r>
              <a:rPr lang="hu-HU" sz="1000" dirty="0"/>
              <a:t> Java8Tester {</a:t>
            </a:r>
          </a:p>
          <a:p>
            <a:r>
              <a:rPr lang="hu-HU" sz="1000" dirty="0"/>
              <a:t>   </a:t>
            </a:r>
            <a:r>
              <a:rPr lang="hu-HU" sz="1000" dirty="0" err="1"/>
              <a:t>public</a:t>
            </a:r>
            <a:r>
              <a:rPr lang="hu-HU" sz="1000" dirty="0"/>
              <a:t> </a:t>
            </a:r>
            <a:r>
              <a:rPr lang="hu-HU" sz="1000" dirty="0" err="1"/>
              <a:t>static</a:t>
            </a:r>
            <a:r>
              <a:rPr lang="hu-HU" sz="1000" dirty="0"/>
              <a:t> </a:t>
            </a:r>
            <a:r>
              <a:rPr lang="hu-HU" sz="1000" dirty="0" err="1"/>
              <a:t>void</a:t>
            </a:r>
            <a:r>
              <a:rPr lang="hu-HU" sz="1000" dirty="0"/>
              <a:t> main(</a:t>
            </a:r>
            <a:r>
              <a:rPr lang="hu-HU" sz="1000" dirty="0" err="1"/>
              <a:t>String</a:t>
            </a:r>
            <a:r>
              <a:rPr lang="hu-HU" sz="1000" dirty="0"/>
              <a:t> </a:t>
            </a:r>
            <a:r>
              <a:rPr lang="hu-HU" sz="1000" dirty="0" err="1"/>
              <a:t>args</a:t>
            </a:r>
            <a:r>
              <a:rPr lang="hu-HU" sz="1000" dirty="0"/>
              <a:t>[]){</a:t>
            </a:r>
          </a:p>
          <a:p>
            <a:r>
              <a:rPr lang="hu-HU" sz="1000" dirty="0"/>
              <a:t>      Java8Tester </a:t>
            </a:r>
            <a:r>
              <a:rPr lang="hu-HU" sz="1000" dirty="0" err="1"/>
              <a:t>tester</a:t>
            </a:r>
            <a:r>
              <a:rPr lang="hu-HU" sz="1000" dirty="0"/>
              <a:t> = </a:t>
            </a:r>
            <a:r>
              <a:rPr lang="hu-HU" sz="1000" dirty="0" err="1"/>
              <a:t>new</a:t>
            </a:r>
            <a:r>
              <a:rPr lang="hu-HU" sz="1000" dirty="0"/>
              <a:t> </a:t>
            </a:r>
            <a:r>
              <a:rPr lang="hu-HU" sz="1000" dirty="0" err="1"/>
              <a:t>Java8Tester</a:t>
            </a:r>
            <a:r>
              <a:rPr lang="hu-HU" sz="1000" dirty="0"/>
              <a:t>();</a:t>
            </a:r>
          </a:p>
          <a:p>
            <a:r>
              <a:rPr lang="hu-HU" sz="500" dirty="0"/>
              <a:t>		</a:t>
            </a:r>
          </a:p>
          <a:p>
            <a:r>
              <a:rPr lang="hu-HU" sz="1000" dirty="0"/>
              <a:t>      //</a:t>
            </a:r>
            <a:r>
              <a:rPr lang="hu-HU" sz="1000" dirty="0" err="1"/>
              <a:t>with</a:t>
            </a:r>
            <a:r>
              <a:rPr lang="hu-HU" sz="1000" dirty="0"/>
              <a:t> </a:t>
            </a:r>
            <a:r>
              <a:rPr lang="hu-HU" sz="1000" dirty="0" err="1"/>
              <a:t>type</a:t>
            </a:r>
            <a:r>
              <a:rPr lang="hu-HU" sz="1000" dirty="0"/>
              <a:t> </a:t>
            </a:r>
            <a:r>
              <a:rPr lang="hu-HU" sz="1000" dirty="0" err="1"/>
              <a:t>declaration</a:t>
            </a:r>
            <a:endParaRPr lang="hu-HU" sz="1000" dirty="0"/>
          </a:p>
          <a:p>
            <a:r>
              <a:rPr lang="hu-HU" sz="1000" dirty="0"/>
              <a:t>      </a:t>
            </a:r>
            <a:r>
              <a:rPr lang="hu-HU" sz="1000" dirty="0" err="1"/>
              <a:t>MathOperation</a:t>
            </a:r>
            <a:r>
              <a:rPr lang="hu-HU" sz="1000" dirty="0"/>
              <a:t> </a:t>
            </a:r>
            <a:r>
              <a:rPr lang="hu-HU" sz="1000" dirty="0" err="1"/>
              <a:t>addition</a:t>
            </a:r>
            <a:r>
              <a:rPr lang="hu-HU" sz="1000" dirty="0"/>
              <a:t> = (int a, int b) -&gt; a + b;</a:t>
            </a:r>
          </a:p>
          <a:p>
            <a:r>
              <a:rPr lang="hu-HU" sz="500" dirty="0"/>
              <a:t>		</a:t>
            </a:r>
          </a:p>
          <a:p>
            <a:r>
              <a:rPr lang="hu-HU" sz="1000" dirty="0"/>
              <a:t>      //</a:t>
            </a:r>
            <a:r>
              <a:rPr lang="hu-HU" sz="1000" dirty="0" err="1"/>
              <a:t>with</a:t>
            </a:r>
            <a:r>
              <a:rPr lang="hu-HU" sz="1000" dirty="0"/>
              <a:t> out </a:t>
            </a:r>
            <a:r>
              <a:rPr lang="hu-HU" sz="1000" dirty="0" err="1"/>
              <a:t>type</a:t>
            </a:r>
            <a:r>
              <a:rPr lang="hu-HU" sz="1000" dirty="0"/>
              <a:t> </a:t>
            </a:r>
            <a:r>
              <a:rPr lang="hu-HU" sz="1000" dirty="0" err="1"/>
              <a:t>declaration</a:t>
            </a:r>
            <a:endParaRPr lang="hu-HU" sz="1000" dirty="0"/>
          </a:p>
          <a:p>
            <a:r>
              <a:rPr lang="hu-HU" sz="1000" dirty="0"/>
              <a:t>      </a:t>
            </a:r>
            <a:r>
              <a:rPr lang="hu-HU" sz="1000" dirty="0" err="1"/>
              <a:t>MathOperation</a:t>
            </a:r>
            <a:r>
              <a:rPr lang="hu-HU" sz="1000" dirty="0"/>
              <a:t> </a:t>
            </a:r>
            <a:r>
              <a:rPr lang="hu-HU" sz="1000" dirty="0" err="1"/>
              <a:t>subtraction</a:t>
            </a:r>
            <a:r>
              <a:rPr lang="hu-HU" sz="1000" dirty="0"/>
              <a:t> = (a, b) -&gt; a - b;</a:t>
            </a:r>
          </a:p>
          <a:p>
            <a:r>
              <a:rPr lang="hu-HU" sz="500" dirty="0"/>
              <a:t>		</a:t>
            </a:r>
          </a:p>
          <a:p>
            <a:r>
              <a:rPr lang="hu-HU" sz="1000" dirty="0"/>
              <a:t>      //</a:t>
            </a:r>
            <a:r>
              <a:rPr lang="hu-HU" sz="1000" dirty="0" err="1"/>
              <a:t>with</a:t>
            </a:r>
            <a:r>
              <a:rPr lang="hu-HU" sz="1000" dirty="0"/>
              <a:t> </a:t>
            </a:r>
            <a:r>
              <a:rPr lang="hu-HU" sz="1000" dirty="0" err="1"/>
              <a:t>return</a:t>
            </a:r>
            <a:r>
              <a:rPr lang="hu-HU" sz="1000" dirty="0"/>
              <a:t> </a:t>
            </a:r>
            <a:r>
              <a:rPr lang="hu-HU" sz="1000" dirty="0" err="1"/>
              <a:t>statement</a:t>
            </a:r>
            <a:r>
              <a:rPr lang="hu-HU" sz="1000" dirty="0"/>
              <a:t> </a:t>
            </a:r>
            <a:r>
              <a:rPr lang="hu-HU" sz="1000" dirty="0" err="1"/>
              <a:t>along</a:t>
            </a:r>
            <a:r>
              <a:rPr lang="hu-HU" sz="1000" dirty="0"/>
              <a:t> </a:t>
            </a:r>
            <a:r>
              <a:rPr lang="hu-HU" sz="1000" dirty="0" err="1"/>
              <a:t>with</a:t>
            </a:r>
            <a:r>
              <a:rPr lang="hu-HU" sz="1000" dirty="0"/>
              <a:t> </a:t>
            </a:r>
            <a:r>
              <a:rPr lang="hu-HU" sz="1000" dirty="0" err="1"/>
              <a:t>curly</a:t>
            </a:r>
            <a:r>
              <a:rPr lang="hu-HU" sz="1000" dirty="0"/>
              <a:t> </a:t>
            </a:r>
            <a:r>
              <a:rPr lang="hu-HU" sz="1000" dirty="0" err="1"/>
              <a:t>braces</a:t>
            </a:r>
            <a:endParaRPr lang="hu-HU" sz="1000" dirty="0"/>
          </a:p>
          <a:p>
            <a:r>
              <a:rPr lang="hu-HU" sz="1000" dirty="0"/>
              <a:t>      </a:t>
            </a:r>
            <a:r>
              <a:rPr lang="hu-HU" sz="1000" dirty="0" err="1"/>
              <a:t>MathOperation</a:t>
            </a:r>
            <a:r>
              <a:rPr lang="hu-HU" sz="1000" dirty="0"/>
              <a:t> </a:t>
            </a:r>
            <a:r>
              <a:rPr lang="hu-HU" sz="1000" dirty="0" err="1"/>
              <a:t>multiplication</a:t>
            </a:r>
            <a:r>
              <a:rPr lang="hu-HU" sz="1000" dirty="0"/>
              <a:t> = (int a, int b) -&gt; { </a:t>
            </a:r>
            <a:r>
              <a:rPr lang="hu-HU" sz="1000" dirty="0" err="1"/>
              <a:t>return</a:t>
            </a:r>
            <a:r>
              <a:rPr lang="hu-HU" sz="1000" dirty="0"/>
              <a:t> a * b; };</a:t>
            </a:r>
          </a:p>
          <a:p>
            <a:r>
              <a:rPr lang="hu-HU" sz="500" dirty="0"/>
              <a:t>		</a:t>
            </a:r>
          </a:p>
          <a:p>
            <a:r>
              <a:rPr lang="hu-HU" sz="1000" dirty="0"/>
              <a:t>      //</a:t>
            </a:r>
            <a:r>
              <a:rPr lang="hu-HU" sz="1000" dirty="0" err="1"/>
              <a:t>without</a:t>
            </a:r>
            <a:r>
              <a:rPr lang="hu-HU" sz="1000" dirty="0"/>
              <a:t> </a:t>
            </a:r>
            <a:r>
              <a:rPr lang="hu-HU" sz="1000" dirty="0" err="1"/>
              <a:t>return</a:t>
            </a:r>
            <a:r>
              <a:rPr lang="hu-HU" sz="1000" dirty="0"/>
              <a:t> </a:t>
            </a:r>
            <a:r>
              <a:rPr lang="hu-HU" sz="1000" dirty="0" err="1"/>
              <a:t>statement</a:t>
            </a:r>
            <a:r>
              <a:rPr lang="hu-HU" sz="1000" dirty="0"/>
              <a:t> and </a:t>
            </a:r>
            <a:r>
              <a:rPr lang="hu-HU" sz="1000" dirty="0" err="1"/>
              <a:t>without</a:t>
            </a:r>
            <a:r>
              <a:rPr lang="hu-HU" sz="1000" dirty="0"/>
              <a:t> </a:t>
            </a:r>
            <a:r>
              <a:rPr lang="hu-HU" sz="1000" dirty="0" err="1"/>
              <a:t>curly</a:t>
            </a:r>
            <a:r>
              <a:rPr lang="hu-HU" sz="1000" dirty="0"/>
              <a:t> </a:t>
            </a:r>
            <a:r>
              <a:rPr lang="hu-HU" sz="1000" dirty="0" err="1"/>
              <a:t>braces</a:t>
            </a:r>
            <a:endParaRPr lang="hu-HU" sz="1000" dirty="0"/>
          </a:p>
          <a:p>
            <a:r>
              <a:rPr lang="hu-HU" sz="1000" dirty="0"/>
              <a:t>      </a:t>
            </a:r>
            <a:r>
              <a:rPr lang="hu-HU" sz="1000" dirty="0" err="1"/>
              <a:t>MathOperation</a:t>
            </a:r>
            <a:r>
              <a:rPr lang="hu-HU" sz="1000" dirty="0"/>
              <a:t> </a:t>
            </a:r>
            <a:r>
              <a:rPr lang="hu-HU" sz="1000" dirty="0" err="1"/>
              <a:t>division</a:t>
            </a:r>
            <a:r>
              <a:rPr lang="hu-HU" sz="1000" dirty="0"/>
              <a:t> = (int a, int b) -&gt; a / b;</a:t>
            </a:r>
          </a:p>
          <a:p>
            <a:r>
              <a:rPr lang="hu-HU" sz="500" dirty="0"/>
              <a:t>		</a:t>
            </a:r>
          </a:p>
          <a:p>
            <a:r>
              <a:rPr lang="hu-HU" sz="1000" dirty="0"/>
              <a:t>      </a:t>
            </a:r>
            <a:r>
              <a:rPr lang="hu-HU" sz="1000" dirty="0" err="1"/>
              <a:t>System.out.println</a:t>
            </a:r>
            <a:r>
              <a:rPr lang="hu-HU" sz="1000" dirty="0"/>
              <a:t>("10 + 5 = " + </a:t>
            </a:r>
            <a:r>
              <a:rPr lang="hu-HU" sz="1000" dirty="0" err="1"/>
              <a:t>tester.operate</a:t>
            </a:r>
            <a:r>
              <a:rPr lang="hu-HU" sz="1000" dirty="0"/>
              <a:t>(10, 5, </a:t>
            </a:r>
            <a:r>
              <a:rPr lang="hu-HU" sz="1000" dirty="0" err="1"/>
              <a:t>addition</a:t>
            </a:r>
            <a:r>
              <a:rPr lang="hu-HU" sz="1000" dirty="0"/>
              <a:t>));</a:t>
            </a:r>
          </a:p>
          <a:p>
            <a:r>
              <a:rPr lang="hu-HU" sz="1000" dirty="0"/>
              <a:t>      </a:t>
            </a:r>
            <a:r>
              <a:rPr lang="hu-HU" sz="1000" dirty="0" err="1"/>
              <a:t>System.out.println</a:t>
            </a:r>
            <a:r>
              <a:rPr lang="hu-HU" sz="1000" dirty="0"/>
              <a:t>("10 - 5 = " + </a:t>
            </a:r>
            <a:r>
              <a:rPr lang="hu-HU" sz="1000" dirty="0" err="1"/>
              <a:t>tester.operate</a:t>
            </a:r>
            <a:r>
              <a:rPr lang="hu-HU" sz="1000" dirty="0"/>
              <a:t>(10, 5, </a:t>
            </a:r>
            <a:r>
              <a:rPr lang="hu-HU" sz="1000" dirty="0" err="1"/>
              <a:t>subtraction</a:t>
            </a:r>
            <a:r>
              <a:rPr lang="hu-HU" sz="1000" dirty="0"/>
              <a:t>));</a:t>
            </a:r>
          </a:p>
          <a:p>
            <a:r>
              <a:rPr lang="hu-HU" sz="1000" dirty="0"/>
              <a:t>      </a:t>
            </a:r>
            <a:r>
              <a:rPr lang="hu-HU" sz="1000" dirty="0" err="1"/>
              <a:t>System.out.println</a:t>
            </a:r>
            <a:r>
              <a:rPr lang="hu-HU" sz="1000" dirty="0"/>
              <a:t>("10 x 5 = " + </a:t>
            </a:r>
            <a:r>
              <a:rPr lang="hu-HU" sz="1000" dirty="0" err="1"/>
              <a:t>tester.operate</a:t>
            </a:r>
            <a:r>
              <a:rPr lang="hu-HU" sz="1000" dirty="0"/>
              <a:t>(10, 5, </a:t>
            </a:r>
            <a:r>
              <a:rPr lang="hu-HU" sz="1000" dirty="0" err="1"/>
              <a:t>multiplication</a:t>
            </a:r>
            <a:r>
              <a:rPr lang="hu-HU" sz="1000" dirty="0"/>
              <a:t>));</a:t>
            </a:r>
          </a:p>
          <a:p>
            <a:r>
              <a:rPr lang="hu-HU" sz="1000" dirty="0"/>
              <a:t>      </a:t>
            </a:r>
            <a:r>
              <a:rPr lang="hu-HU" sz="1000" dirty="0" err="1"/>
              <a:t>System.out.println</a:t>
            </a:r>
            <a:r>
              <a:rPr lang="hu-HU" sz="1000" dirty="0"/>
              <a:t>("10 / 5 = " + </a:t>
            </a:r>
            <a:r>
              <a:rPr lang="hu-HU" sz="1000" dirty="0" err="1"/>
              <a:t>tester.operate</a:t>
            </a:r>
            <a:r>
              <a:rPr lang="hu-HU" sz="1000" dirty="0"/>
              <a:t>(10, 5, </a:t>
            </a:r>
            <a:r>
              <a:rPr lang="hu-HU" sz="1000" dirty="0" err="1"/>
              <a:t>division</a:t>
            </a:r>
            <a:r>
              <a:rPr lang="hu-HU" sz="1000" dirty="0"/>
              <a:t>));</a:t>
            </a:r>
          </a:p>
          <a:p>
            <a:r>
              <a:rPr lang="hu-HU" sz="500" dirty="0"/>
              <a:t>		</a:t>
            </a:r>
          </a:p>
          <a:p>
            <a:r>
              <a:rPr lang="hu-HU" sz="1000" dirty="0"/>
              <a:t>      //</a:t>
            </a:r>
            <a:r>
              <a:rPr lang="hu-HU" sz="1000" dirty="0" err="1"/>
              <a:t>without</a:t>
            </a:r>
            <a:r>
              <a:rPr lang="hu-HU" sz="1000" dirty="0"/>
              <a:t> </a:t>
            </a:r>
            <a:r>
              <a:rPr lang="hu-HU" sz="1000" dirty="0" err="1"/>
              <a:t>parenthesis</a:t>
            </a:r>
            <a:endParaRPr lang="hu-HU" sz="1000" dirty="0"/>
          </a:p>
          <a:p>
            <a:r>
              <a:rPr lang="hu-HU" sz="1000" dirty="0"/>
              <a:t>      </a:t>
            </a:r>
            <a:r>
              <a:rPr lang="hu-HU" sz="1000" dirty="0" err="1"/>
              <a:t>GreetingService</a:t>
            </a:r>
            <a:r>
              <a:rPr lang="hu-HU" sz="1000" dirty="0"/>
              <a:t> greetService1 = </a:t>
            </a:r>
            <a:r>
              <a:rPr lang="hu-HU" sz="1000" dirty="0" err="1"/>
              <a:t>message</a:t>
            </a:r>
            <a:r>
              <a:rPr lang="hu-HU" sz="1000" dirty="0"/>
              <a:t> -&gt;</a:t>
            </a:r>
          </a:p>
          <a:p>
            <a:r>
              <a:rPr lang="hu-HU" sz="1000" dirty="0"/>
              <a:t>      </a:t>
            </a:r>
            <a:r>
              <a:rPr lang="hu-HU" sz="1000" dirty="0" err="1"/>
              <a:t>System.out.println</a:t>
            </a:r>
            <a:r>
              <a:rPr lang="hu-HU" sz="1000" dirty="0"/>
              <a:t>("Hello " + </a:t>
            </a:r>
            <a:r>
              <a:rPr lang="hu-HU" sz="1000" dirty="0" err="1"/>
              <a:t>message</a:t>
            </a:r>
            <a:r>
              <a:rPr lang="hu-HU" sz="1000" dirty="0"/>
              <a:t>);</a:t>
            </a:r>
          </a:p>
          <a:p>
            <a:r>
              <a:rPr lang="hu-HU" sz="500" dirty="0"/>
              <a:t>		</a:t>
            </a:r>
          </a:p>
          <a:p>
            <a:r>
              <a:rPr lang="hu-HU" sz="1000" dirty="0"/>
              <a:t>      //</a:t>
            </a:r>
            <a:r>
              <a:rPr lang="hu-HU" sz="1000" dirty="0" err="1"/>
              <a:t>with</a:t>
            </a:r>
            <a:r>
              <a:rPr lang="hu-HU" sz="1000" dirty="0"/>
              <a:t> </a:t>
            </a:r>
            <a:r>
              <a:rPr lang="hu-HU" sz="1000" dirty="0" err="1"/>
              <a:t>parenthesis</a:t>
            </a:r>
            <a:endParaRPr lang="hu-HU" sz="1000" dirty="0"/>
          </a:p>
          <a:p>
            <a:r>
              <a:rPr lang="hu-HU" sz="1000" dirty="0"/>
              <a:t>      </a:t>
            </a:r>
            <a:r>
              <a:rPr lang="hu-HU" sz="1000" dirty="0" err="1"/>
              <a:t>GreetingService</a:t>
            </a:r>
            <a:r>
              <a:rPr lang="hu-HU" sz="1000" dirty="0"/>
              <a:t> greetService2 = (</a:t>
            </a:r>
            <a:r>
              <a:rPr lang="hu-HU" sz="1000" dirty="0" err="1"/>
              <a:t>message</a:t>
            </a:r>
            <a:r>
              <a:rPr lang="hu-HU" sz="1000" dirty="0"/>
              <a:t>) -&gt;</a:t>
            </a:r>
          </a:p>
          <a:p>
            <a:r>
              <a:rPr lang="hu-HU" sz="1000" dirty="0"/>
              <a:t>      </a:t>
            </a:r>
            <a:r>
              <a:rPr lang="hu-HU" sz="1000" dirty="0" err="1"/>
              <a:t>System.out.println</a:t>
            </a:r>
            <a:r>
              <a:rPr lang="hu-HU" sz="1000" dirty="0"/>
              <a:t>("Hello " + </a:t>
            </a:r>
            <a:r>
              <a:rPr lang="hu-HU" sz="1000" dirty="0" err="1"/>
              <a:t>message</a:t>
            </a:r>
            <a:r>
              <a:rPr lang="hu-HU" sz="1000" dirty="0"/>
              <a:t>);</a:t>
            </a:r>
          </a:p>
          <a:p>
            <a:r>
              <a:rPr lang="hu-HU" sz="500" dirty="0"/>
              <a:t>		</a:t>
            </a:r>
          </a:p>
          <a:p>
            <a:r>
              <a:rPr lang="hu-HU" sz="1000" dirty="0"/>
              <a:t>      greetService1.sayMessage("</a:t>
            </a:r>
            <a:r>
              <a:rPr lang="hu-HU" sz="1000" dirty="0" err="1"/>
              <a:t>Mahesh</a:t>
            </a:r>
            <a:r>
              <a:rPr lang="hu-HU" sz="1000" dirty="0"/>
              <a:t>");</a:t>
            </a:r>
          </a:p>
          <a:p>
            <a:r>
              <a:rPr lang="hu-HU" sz="1000" dirty="0"/>
              <a:t>      greetService2.sayMessage("</a:t>
            </a:r>
            <a:r>
              <a:rPr lang="hu-HU" sz="1000" dirty="0" err="1"/>
              <a:t>Suresh</a:t>
            </a:r>
            <a:r>
              <a:rPr lang="hu-HU" sz="1000" dirty="0"/>
              <a:t>");</a:t>
            </a:r>
          </a:p>
          <a:p>
            <a:r>
              <a:rPr lang="hu-HU" sz="1000" dirty="0"/>
              <a:t>   }</a:t>
            </a:r>
          </a:p>
          <a:p>
            <a:r>
              <a:rPr lang="hu-HU" sz="500" dirty="0"/>
              <a:t>	</a:t>
            </a:r>
          </a:p>
          <a:p>
            <a:r>
              <a:rPr lang="hu-HU" sz="1000" dirty="0"/>
              <a:t>   </a:t>
            </a:r>
            <a:r>
              <a:rPr lang="hu-HU" sz="1000" dirty="0" err="1"/>
              <a:t>interface</a:t>
            </a:r>
            <a:r>
              <a:rPr lang="hu-HU" sz="1000" dirty="0"/>
              <a:t> </a:t>
            </a:r>
            <a:r>
              <a:rPr lang="hu-HU" sz="1000" dirty="0" err="1"/>
              <a:t>MathOperation</a:t>
            </a:r>
            <a:r>
              <a:rPr lang="hu-HU" sz="1000" dirty="0"/>
              <a:t> {</a:t>
            </a:r>
          </a:p>
          <a:p>
            <a:r>
              <a:rPr lang="hu-HU" sz="1000" dirty="0"/>
              <a:t>      int </a:t>
            </a:r>
            <a:r>
              <a:rPr lang="hu-HU" sz="1000" dirty="0" err="1"/>
              <a:t>operation</a:t>
            </a:r>
            <a:r>
              <a:rPr lang="hu-HU" sz="1000" dirty="0"/>
              <a:t>(</a:t>
            </a:r>
            <a:r>
              <a:rPr lang="hu-HU" sz="1000" dirty="0" err="1"/>
              <a:t>int</a:t>
            </a:r>
            <a:r>
              <a:rPr lang="hu-HU" sz="1000" dirty="0"/>
              <a:t> a, int b);</a:t>
            </a:r>
          </a:p>
          <a:p>
            <a:r>
              <a:rPr lang="hu-HU" sz="1000" dirty="0"/>
              <a:t>   }</a:t>
            </a:r>
          </a:p>
          <a:p>
            <a:r>
              <a:rPr lang="hu-HU" sz="500" dirty="0"/>
              <a:t>	</a:t>
            </a:r>
          </a:p>
          <a:p>
            <a:r>
              <a:rPr lang="hu-HU" sz="1000" dirty="0"/>
              <a:t>   </a:t>
            </a:r>
            <a:r>
              <a:rPr lang="hu-HU" sz="1000" dirty="0" err="1"/>
              <a:t>interface</a:t>
            </a:r>
            <a:r>
              <a:rPr lang="hu-HU" sz="1000" dirty="0"/>
              <a:t> </a:t>
            </a:r>
            <a:r>
              <a:rPr lang="hu-HU" sz="1000" dirty="0" err="1"/>
              <a:t>GreetingService</a:t>
            </a:r>
            <a:r>
              <a:rPr lang="hu-HU" sz="1000" dirty="0"/>
              <a:t> {</a:t>
            </a:r>
          </a:p>
          <a:p>
            <a:r>
              <a:rPr lang="hu-HU" sz="1000" dirty="0"/>
              <a:t>      </a:t>
            </a:r>
            <a:r>
              <a:rPr lang="hu-HU" sz="1000" dirty="0" err="1"/>
              <a:t>void</a:t>
            </a:r>
            <a:r>
              <a:rPr lang="hu-HU" sz="1000" dirty="0"/>
              <a:t> </a:t>
            </a:r>
            <a:r>
              <a:rPr lang="hu-HU" sz="1000" dirty="0" err="1"/>
              <a:t>sayMessage</a:t>
            </a:r>
            <a:r>
              <a:rPr lang="hu-HU" sz="1000" dirty="0"/>
              <a:t>(</a:t>
            </a:r>
            <a:r>
              <a:rPr lang="hu-HU" sz="1000" dirty="0" err="1"/>
              <a:t>String</a:t>
            </a:r>
            <a:r>
              <a:rPr lang="hu-HU" sz="1000" dirty="0"/>
              <a:t> </a:t>
            </a:r>
            <a:r>
              <a:rPr lang="hu-HU" sz="1000" dirty="0" err="1"/>
              <a:t>message</a:t>
            </a:r>
            <a:r>
              <a:rPr lang="hu-HU" sz="1000" dirty="0"/>
              <a:t>);</a:t>
            </a:r>
          </a:p>
          <a:p>
            <a:r>
              <a:rPr lang="hu-HU" sz="1000" dirty="0"/>
              <a:t>   }</a:t>
            </a:r>
          </a:p>
          <a:p>
            <a:r>
              <a:rPr lang="hu-HU" sz="500" dirty="0"/>
              <a:t>	</a:t>
            </a:r>
          </a:p>
          <a:p>
            <a:r>
              <a:rPr lang="hu-HU" sz="1000" dirty="0"/>
              <a:t>   </a:t>
            </a:r>
            <a:r>
              <a:rPr lang="hu-HU" sz="1000" dirty="0" err="1"/>
              <a:t>private</a:t>
            </a:r>
            <a:r>
              <a:rPr lang="hu-HU" sz="1000" dirty="0"/>
              <a:t> int </a:t>
            </a:r>
            <a:r>
              <a:rPr lang="hu-HU" sz="1000" dirty="0" err="1"/>
              <a:t>operate</a:t>
            </a:r>
            <a:r>
              <a:rPr lang="hu-HU" sz="1000" dirty="0"/>
              <a:t>(</a:t>
            </a:r>
            <a:r>
              <a:rPr lang="hu-HU" sz="1000" dirty="0" err="1"/>
              <a:t>int</a:t>
            </a:r>
            <a:r>
              <a:rPr lang="hu-HU" sz="1000" dirty="0"/>
              <a:t> a, int b, </a:t>
            </a:r>
            <a:r>
              <a:rPr lang="hu-HU" sz="1000" dirty="0" err="1"/>
              <a:t>MathOperation</a:t>
            </a:r>
            <a:r>
              <a:rPr lang="hu-HU" sz="1000" dirty="0"/>
              <a:t> </a:t>
            </a:r>
            <a:r>
              <a:rPr lang="hu-HU" sz="1000" dirty="0" err="1"/>
              <a:t>mathOperation</a:t>
            </a:r>
            <a:r>
              <a:rPr lang="hu-HU" sz="1000" dirty="0"/>
              <a:t>){</a:t>
            </a:r>
          </a:p>
          <a:p>
            <a:r>
              <a:rPr lang="hu-HU" sz="1000" dirty="0"/>
              <a:t>      </a:t>
            </a:r>
            <a:r>
              <a:rPr lang="hu-HU" sz="1000" dirty="0" err="1"/>
              <a:t>return</a:t>
            </a:r>
            <a:r>
              <a:rPr lang="hu-HU" sz="1000" dirty="0"/>
              <a:t> </a:t>
            </a:r>
            <a:r>
              <a:rPr lang="hu-HU" sz="1000" dirty="0" err="1"/>
              <a:t>mathOperation.operation</a:t>
            </a:r>
            <a:r>
              <a:rPr lang="hu-HU" sz="1000" dirty="0"/>
              <a:t>(a, b);</a:t>
            </a:r>
          </a:p>
          <a:p>
            <a:r>
              <a:rPr lang="hu-HU" sz="1000" dirty="0"/>
              <a:t>   }</a:t>
            </a:r>
          </a:p>
          <a:p>
            <a:r>
              <a:rPr lang="hu-HU" sz="1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1157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543800" cy="786482"/>
          </a:xfrm>
        </p:spPr>
        <p:txBody>
          <a:bodyPr/>
          <a:lstStyle/>
          <a:p>
            <a:pPr algn="ctr"/>
            <a:r>
              <a:rPr lang="hu-HU" dirty="0" smtClean="0"/>
              <a:t>LAMBDA KIFEJEZÉSEK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312368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/>
              <a:t>Más nyelvekben már korábban elérhetők voltak a </a:t>
            </a:r>
            <a:r>
              <a:rPr lang="hu-HU" sz="2000" dirty="0" err="1" smtClean="0"/>
              <a:t>lambda</a:t>
            </a:r>
            <a:r>
              <a:rPr lang="hu-HU" sz="2000" dirty="0" smtClean="0"/>
              <a:t> kifejezések (pl.: C#). Függvények definiálását és referenciaként való átadását valósíthatjuk meg vele. Korábban csak objektumok referenciáit lehetett csak továbbadni.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b="1" dirty="0" err="1" smtClean="0"/>
              <a:t>Lambda</a:t>
            </a:r>
            <a:r>
              <a:rPr lang="hu-HU" sz="2000" b="1" dirty="0" smtClean="0"/>
              <a:t> előtti idők:</a:t>
            </a:r>
          </a:p>
          <a:p>
            <a:pPr marL="0" indent="0">
              <a:buNone/>
            </a:pPr>
            <a:r>
              <a:rPr lang="hu-HU" sz="2000" dirty="0" smtClean="0"/>
              <a:t>Egy plusz </a:t>
            </a:r>
            <a:r>
              <a:rPr lang="hu-HU" sz="2000" dirty="0"/>
              <a:t>osztályunk – amely </a:t>
            </a:r>
            <a:r>
              <a:rPr lang="hu-HU" sz="2000" dirty="0" smtClean="0"/>
              <a:t>megvalósítja </a:t>
            </a:r>
            <a:r>
              <a:rPr lang="hu-HU" sz="2000" dirty="0"/>
              <a:t>a </a:t>
            </a:r>
            <a:r>
              <a:rPr lang="hu-HU" sz="2000" i="1" dirty="0" err="1"/>
              <a:t>Runnable</a:t>
            </a:r>
            <a:r>
              <a:rPr lang="hu-HU" sz="2000" dirty="0"/>
              <a:t> </a:t>
            </a:r>
            <a:r>
              <a:rPr lang="hu-HU" sz="2000" dirty="0" err="1" smtClean="0"/>
              <a:t>iterfészt</a:t>
            </a:r>
            <a:r>
              <a:rPr lang="hu-HU" sz="2000" dirty="0" smtClean="0"/>
              <a:t> – </a:t>
            </a:r>
            <a:r>
              <a:rPr lang="hu-HU" sz="2000" dirty="0"/>
              <a:t>csak azért, hogy a </a:t>
            </a:r>
            <a:r>
              <a:rPr lang="hu-HU" sz="2000" i="1" dirty="0" err="1"/>
              <a:t>run</a:t>
            </a:r>
            <a:r>
              <a:rPr lang="hu-HU" sz="2000" i="1" dirty="0"/>
              <a:t>()</a:t>
            </a:r>
            <a:r>
              <a:rPr lang="hu-HU" sz="2000" dirty="0"/>
              <a:t> függvényt meg tudják majd hívni</a:t>
            </a:r>
            <a:r>
              <a:rPr lang="hu-HU" sz="2000" dirty="0" smtClean="0"/>
              <a:t>. A paraméter </a:t>
            </a:r>
            <a:r>
              <a:rPr lang="hu-HU" sz="2000" i="1" dirty="0" err="1" smtClean="0"/>
              <a:t>newInstance</a:t>
            </a:r>
            <a:r>
              <a:rPr lang="hu-HU" sz="2000" dirty="0" smtClean="0"/>
              <a:t> egy objektum referencia, de valóban a </a:t>
            </a:r>
            <a:r>
              <a:rPr lang="hu-HU" sz="2000" i="1" dirty="0" err="1" smtClean="0"/>
              <a:t>run</a:t>
            </a:r>
            <a:r>
              <a:rPr lang="hu-HU" sz="2000" i="1" dirty="0" smtClean="0"/>
              <a:t> </a:t>
            </a:r>
            <a:r>
              <a:rPr lang="hu-HU" sz="2000" dirty="0" smtClean="0"/>
              <a:t>metódus hívását szolgálja, mintha egy függvény referencia lenne.</a:t>
            </a:r>
            <a:endParaRPr lang="hu-HU" sz="20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64" y="4509120"/>
            <a:ext cx="7764692" cy="215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9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543800" cy="714474"/>
          </a:xfrm>
        </p:spPr>
        <p:txBody>
          <a:bodyPr/>
          <a:lstStyle/>
          <a:p>
            <a:pPr algn="ctr"/>
            <a:r>
              <a:rPr lang="hu-HU" dirty="0"/>
              <a:t>LAMBDA KIFEJEZÉSEK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980728"/>
            <a:ext cx="8665049" cy="5832648"/>
          </a:xfrm>
        </p:spPr>
        <p:txBody>
          <a:bodyPr/>
          <a:lstStyle/>
          <a:p>
            <a:pPr marL="0" indent="0">
              <a:buNone/>
            </a:pPr>
            <a:r>
              <a:rPr lang="hu-HU" sz="1800" dirty="0" smtClean="0"/>
              <a:t>Sok esetben a </a:t>
            </a:r>
            <a:r>
              <a:rPr lang="hu-HU" sz="1800" i="1" dirty="0" err="1" smtClean="0"/>
              <a:t>Runnable</a:t>
            </a:r>
            <a:r>
              <a:rPr lang="hu-HU" sz="1800" i="1" dirty="0" smtClean="0"/>
              <a:t> </a:t>
            </a:r>
            <a:r>
              <a:rPr lang="hu-HU" sz="1800" dirty="0" smtClean="0"/>
              <a:t>interfész megvalósítását csak egy osztályban </a:t>
            </a:r>
          </a:p>
          <a:p>
            <a:pPr marL="0" indent="0">
              <a:buNone/>
            </a:pPr>
            <a:r>
              <a:rPr lang="hu-HU" sz="1800" dirty="0" smtClean="0"/>
              <a:t>használjuk. Ilyenkor szokás alkalmazni egy belső </a:t>
            </a:r>
            <a:r>
              <a:rPr lang="hu-HU" sz="1800" dirty="0" err="1"/>
              <a:t>a</a:t>
            </a:r>
            <a:r>
              <a:rPr lang="hu-HU" sz="1800" dirty="0" err="1" smtClean="0"/>
              <a:t>nonymus</a:t>
            </a:r>
            <a:r>
              <a:rPr lang="hu-HU" sz="1800" dirty="0" smtClean="0"/>
              <a:t> definíciót.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r>
              <a:rPr lang="hu-HU" sz="1800" dirty="0" smtClean="0"/>
              <a:t>Összefoglalva:</a:t>
            </a:r>
          </a:p>
          <a:p>
            <a:r>
              <a:rPr lang="hu-HU" sz="1800" dirty="0"/>
              <a:t>A </a:t>
            </a:r>
            <a:r>
              <a:rPr lang="hu-HU" sz="1800" i="1" dirty="0" err="1"/>
              <a:t>Runnable</a:t>
            </a:r>
            <a:r>
              <a:rPr lang="hu-HU" sz="1800" dirty="0"/>
              <a:t> </a:t>
            </a:r>
            <a:r>
              <a:rPr lang="hu-HU" sz="1800" dirty="0" smtClean="0"/>
              <a:t>interfész </a:t>
            </a:r>
            <a:r>
              <a:rPr lang="hu-HU" sz="1800" dirty="0"/>
              <a:t>csak a </a:t>
            </a:r>
            <a:r>
              <a:rPr lang="hu-HU" sz="1800" i="1" dirty="0" err="1"/>
              <a:t>run</a:t>
            </a:r>
            <a:r>
              <a:rPr lang="hu-HU" sz="1800" i="1" dirty="0"/>
              <a:t>()</a:t>
            </a:r>
            <a:r>
              <a:rPr lang="hu-HU" sz="1800" dirty="0"/>
              <a:t> függvényt tartalmazza.</a:t>
            </a:r>
          </a:p>
          <a:p>
            <a:r>
              <a:rPr lang="hu-HU" sz="1800" dirty="0"/>
              <a:t>Ahhoz, hogy a </a:t>
            </a:r>
            <a:r>
              <a:rPr lang="hu-HU" sz="1800" i="1" dirty="0" err="1"/>
              <a:t>run</a:t>
            </a:r>
            <a:r>
              <a:rPr lang="hu-HU" sz="1800" i="1" dirty="0"/>
              <a:t>()</a:t>
            </a:r>
            <a:r>
              <a:rPr lang="hu-HU" sz="1800" dirty="0"/>
              <a:t> függvényt használni tudjuk (illetve megvalósítani) egy új típust kellett létrehozunk, amely örökölt a </a:t>
            </a:r>
            <a:r>
              <a:rPr lang="hu-HU" sz="1800" i="1" dirty="0" err="1"/>
              <a:t>Runnable</a:t>
            </a:r>
            <a:r>
              <a:rPr lang="hu-HU" sz="1800" dirty="0" err="1"/>
              <a:t>-től</a:t>
            </a:r>
            <a:r>
              <a:rPr lang="hu-HU" sz="1800" dirty="0"/>
              <a:t>. Ez csak azért kellett, mert eddig csak típust tudtunk továbbadni.</a:t>
            </a:r>
          </a:p>
          <a:p>
            <a:r>
              <a:rPr lang="hu-HU" sz="1800" dirty="0"/>
              <a:t>A </a:t>
            </a:r>
            <a:r>
              <a:rPr lang="hu-HU" sz="1800" i="1" dirty="0" err="1"/>
              <a:t>Runnable</a:t>
            </a:r>
            <a:r>
              <a:rPr lang="hu-HU" sz="1800" dirty="0"/>
              <a:t> </a:t>
            </a:r>
            <a:r>
              <a:rPr lang="hu-HU" sz="1800" dirty="0" smtClean="0"/>
              <a:t>interfész </a:t>
            </a:r>
            <a:r>
              <a:rPr lang="hu-HU" sz="1800" dirty="0"/>
              <a:t>csak egy burkolóként szolgál (semmi más szerepe nincs), így tudjuk a </a:t>
            </a:r>
            <a:r>
              <a:rPr lang="hu-HU" sz="1800" i="1" dirty="0" err="1"/>
              <a:t>run</a:t>
            </a:r>
            <a:r>
              <a:rPr lang="hu-HU" sz="1800" i="1" dirty="0"/>
              <a:t>()</a:t>
            </a:r>
            <a:r>
              <a:rPr lang="hu-HU" sz="1800" dirty="0" err="1"/>
              <a:t>-t</a:t>
            </a:r>
            <a:r>
              <a:rPr lang="hu-HU" sz="1800" dirty="0"/>
              <a:t> meghívni</a:t>
            </a:r>
            <a:r>
              <a:rPr lang="hu-HU" sz="1800" dirty="0" smtClean="0"/>
              <a:t>.</a:t>
            </a:r>
            <a:endParaRPr lang="hu-HU" sz="18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772816"/>
            <a:ext cx="4308938" cy="282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 txBox="1">
            <a:spLocks/>
          </p:cNvSpPr>
          <p:nvPr/>
        </p:nvSpPr>
        <p:spPr>
          <a:xfrm>
            <a:off x="251520" y="3212976"/>
            <a:ext cx="8665049" cy="252028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1600" dirty="0" smtClean="0">
                <a:solidFill>
                  <a:schemeClr val="tx1"/>
                </a:solidFill>
              </a:rPr>
              <a:t>A </a:t>
            </a:r>
            <a:r>
              <a:rPr lang="hu-HU" sz="1600" dirty="0" err="1">
                <a:solidFill>
                  <a:schemeClr val="tx1"/>
                </a:solidFill>
              </a:rPr>
              <a:t>lambda</a:t>
            </a:r>
            <a:r>
              <a:rPr lang="hu-HU" sz="1600" dirty="0">
                <a:solidFill>
                  <a:schemeClr val="tx1"/>
                </a:solidFill>
              </a:rPr>
              <a:t> kifejezésnél a </a:t>
            </a:r>
            <a:r>
              <a:rPr lang="hu-HU" sz="1600" i="1" dirty="0" err="1">
                <a:solidFill>
                  <a:schemeClr val="tx1"/>
                </a:solidFill>
              </a:rPr>
              <a:t>run</a:t>
            </a:r>
            <a:r>
              <a:rPr lang="hu-HU" sz="1600" i="1" dirty="0">
                <a:solidFill>
                  <a:schemeClr val="tx1"/>
                </a:solidFill>
              </a:rPr>
              <a:t>()</a:t>
            </a:r>
            <a:r>
              <a:rPr lang="hu-HU" sz="1600" dirty="0">
                <a:solidFill>
                  <a:schemeClr val="tx1"/>
                </a:solidFill>
              </a:rPr>
              <a:t> függvényre nem kell hivatkozni, mert az </a:t>
            </a:r>
            <a:r>
              <a:rPr lang="hu-HU" sz="1600" i="1" dirty="0" err="1">
                <a:solidFill>
                  <a:schemeClr val="tx1"/>
                </a:solidFill>
              </a:rPr>
              <a:t>execute</a:t>
            </a:r>
            <a:r>
              <a:rPr lang="hu-HU" sz="1600" i="1" dirty="0">
                <a:solidFill>
                  <a:schemeClr val="tx1"/>
                </a:solidFill>
              </a:rPr>
              <a:t>()</a:t>
            </a:r>
            <a:r>
              <a:rPr lang="hu-HU" sz="1600" dirty="0">
                <a:solidFill>
                  <a:schemeClr val="tx1"/>
                </a:solidFill>
              </a:rPr>
              <a:t> egy </a:t>
            </a:r>
            <a:r>
              <a:rPr lang="hu-HU" sz="1600" i="1" dirty="0" err="1">
                <a:solidFill>
                  <a:schemeClr val="tx1"/>
                </a:solidFill>
              </a:rPr>
              <a:t>Runnable</a:t>
            </a:r>
            <a:r>
              <a:rPr lang="hu-HU" sz="1600" dirty="0">
                <a:solidFill>
                  <a:schemeClr val="tx1"/>
                </a:solidFill>
              </a:rPr>
              <a:t> típust vár, és tudja, hogy csak egy </a:t>
            </a:r>
            <a:r>
              <a:rPr lang="hu-HU" sz="1600" i="1" dirty="0" err="1">
                <a:solidFill>
                  <a:schemeClr val="tx1"/>
                </a:solidFill>
              </a:rPr>
              <a:t>run</a:t>
            </a:r>
            <a:r>
              <a:rPr lang="hu-HU" sz="1600" i="1" dirty="0">
                <a:solidFill>
                  <a:schemeClr val="tx1"/>
                </a:solidFill>
              </a:rPr>
              <a:t>()</a:t>
            </a:r>
            <a:r>
              <a:rPr lang="hu-HU" sz="1600" dirty="0">
                <a:solidFill>
                  <a:schemeClr val="tx1"/>
                </a:solidFill>
              </a:rPr>
              <a:t> függvény található benne</a:t>
            </a:r>
            <a:r>
              <a:rPr lang="hu-HU" sz="1600" dirty="0" smtClean="0">
                <a:solidFill>
                  <a:schemeClr val="tx1"/>
                </a:solidFill>
              </a:rPr>
              <a:t>. A </a:t>
            </a:r>
            <a:r>
              <a:rPr lang="hu-HU" sz="1600" dirty="0" err="1" smtClean="0">
                <a:solidFill>
                  <a:schemeClr val="tx1"/>
                </a:solidFill>
              </a:rPr>
              <a:t>lambda</a:t>
            </a:r>
            <a:r>
              <a:rPr lang="hu-HU" sz="1600" dirty="0" smtClean="0">
                <a:solidFill>
                  <a:schemeClr val="tx1"/>
                </a:solidFill>
              </a:rPr>
              <a:t> kifejezés egy függvényt tartalmazó interfész megvalósítása, az interfész függvényének definíciójával.</a:t>
            </a:r>
            <a:endParaRPr lang="hu-HU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sz="1600" dirty="0">
                <a:solidFill>
                  <a:schemeClr val="tx1"/>
                </a:solidFill>
              </a:rPr>
              <a:t>Amikor lefordul a kód ugyanazt a végeredményt kapjuk, mint a korábbi implementációknál/megoldásoknál láthattunk</a:t>
            </a:r>
            <a:r>
              <a:rPr lang="hu-HU" sz="16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hu-HU" sz="1600" dirty="0" smtClean="0">
                <a:solidFill>
                  <a:schemeClr val="tx1"/>
                </a:solidFill>
              </a:rPr>
              <a:t>Elemzés:</a:t>
            </a:r>
          </a:p>
          <a:p>
            <a:pPr marL="0" indent="0">
              <a:buNone/>
            </a:pPr>
            <a:r>
              <a:rPr lang="hu-HU" sz="1600" dirty="0" err="1" smtClean="0">
                <a:solidFill>
                  <a:schemeClr val="tx1"/>
                </a:solidFill>
              </a:rPr>
              <a:t>Lambda</a:t>
            </a:r>
            <a:r>
              <a:rPr lang="hu-HU" sz="1600" dirty="0" smtClean="0">
                <a:solidFill>
                  <a:schemeClr val="tx1"/>
                </a:solidFill>
              </a:rPr>
              <a:t> kifejezés: </a:t>
            </a:r>
            <a:r>
              <a:rPr lang="hu-HU" sz="1600" b="1" i="1" dirty="0" err="1" smtClean="0">
                <a:solidFill>
                  <a:schemeClr val="tx1"/>
                </a:solidFill>
              </a:rPr>
              <a:t>executor.execute</a:t>
            </a:r>
            <a:r>
              <a:rPr lang="hu-HU" sz="1600" b="1" i="1" dirty="0">
                <a:solidFill>
                  <a:schemeClr val="tx1"/>
                </a:solidFill>
              </a:rPr>
              <a:t>(() -&gt; </a:t>
            </a:r>
            <a:r>
              <a:rPr lang="hu-HU" sz="1600" b="1" i="1" dirty="0" err="1">
                <a:solidFill>
                  <a:schemeClr val="tx1"/>
                </a:solidFill>
              </a:rPr>
              <a:t>performLongRunningTask</a:t>
            </a:r>
            <a:r>
              <a:rPr lang="hu-HU" sz="1600" b="1" i="1" dirty="0" smtClean="0">
                <a:solidFill>
                  <a:schemeClr val="tx1"/>
                </a:solidFill>
              </a:rPr>
              <a:t>());</a:t>
            </a:r>
          </a:p>
          <a:p>
            <a:pPr marL="0" indent="0">
              <a:buNone/>
            </a:pPr>
            <a:r>
              <a:rPr lang="hu-HU" sz="1600" b="1" i="1" dirty="0">
                <a:solidFill>
                  <a:schemeClr val="tx1"/>
                </a:solidFill>
              </a:rPr>
              <a:t/>
            </a:r>
            <a:br>
              <a:rPr lang="hu-HU" sz="1600" b="1" i="1" dirty="0">
                <a:solidFill>
                  <a:schemeClr val="tx1"/>
                </a:solidFill>
              </a:rPr>
            </a:br>
            <a:r>
              <a:rPr lang="hu-HU" sz="1600" b="1" dirty="0" smtClean="0">
                <a:solidFill>
                  <a:schemeClr val="tx1"/>
                </a:solidFill>
              </a:rPr>
              <a:t>()</a:t>
            </a:r>
            <a:r>
              <a:rPr lang="hu-HU" sz="1600" dirty="0" smtClean="0">
                <a:solidFill>
                  <a:schemeClr val="tx1"/>
                </a:solidFill>
              </a:rPr>
              <a:t>			a </a:t>
            </a:r>
            <a:r>
              <a:rPr lang="hu-HU" sz="1600" dirty="0">
                <a:solidFill>
                  <a:schemeClr val="tx1"/>
                </a:solidFill>
              </a:rPr>
              <a:t>kifejezés által használt </a:t>
            </a:r>
            <a:r>
              <a:rPr lang="hu-HU" sz="1600" dirty="0" smtClean="0">
                <a:solidFill>
                  <a:schemeClr val="tx1"/>
                </a:solidFill>
              </a:rPr>
              <a:t>paraméterek (</a:t>
            </a:r>
            <a:r>
              <a:rPr lang="hu-HU" sz="1600" dirty="0">
                <a:solidFill>
                  <a:schemeClr val="tx1"/>
                </a:solidFill>
              </a:rPr>
              <a:t>ugyanúgy adjuk meg </a:t>
            </a:r>
            <a:r>
              <a:rPr lang="hu-HU" sz="1600" dirty="0" smtClean="0">
                <a:solidFill>
                  <a:schemeClr val="tx1"/>
                </a:solidFill>
              </a:rPr>
              <a:t>				mint </a:t>
            </a:r>
            <a:r>
              <a:rPr lang="hu-HU" sz="1600" dirty="0">
                <a:solidFill>
                  <a:schemeClr val="tx1"/>
                </a:solidFill>
              </a:rPr>
              <a:t>bármely másik függvénynél, vesszővel elválasztva </a:t>
            </a:r>
            <a:r>
              <a:rPr lang="hu-HU" sz="1600" dirty="0" smtClean="0">
                <a:solidFill>
                  <a:schemeClr val="tx1"/>
                </a:solidFill>
              </a:rPr>
              <a:t>				egymástól, ha () szerepel, akkor nincs bemenő paraméter) </a:t>
            </a:r>
          </a:p>
          <a:p>
            <a:pPr marL="0" indent="0">
              <a:buNone/>
            </a:pPr>
            <a:r>
              <a:rPr lang="hu-HU" sz="1600" b="1" dirty="0" smtClean="0">
                <a:solidFill>
                  <a:schemeClr val="tx1"/>
                </a:solidFill>
              </a:rPr>
              <a:t>-&gt;</a:t>
            </a:r>
            <a:r>
              <a:rPr lang="hu-HU" sz="1600" dirty="0">
                <a:solidFill>
                  <a:schemeClr val="tx1"/>
                </a:solidFill>
              </a:rPr>
              <a:t>	</a:t>
            </a:r>
            <a:r>
              <a:rPr lang="hu-HU" sz="1600" dirty="0" smtClean="0">
                <a:solidFill>
                  <a:schemeClr val="tx1"/>
                </a:solidFill>
              </a:rPr>
              <a:t>		nyíl </a:t>
            </a:r>
            <a:r>
              <a:rPr lang="hu-HU" sz="1600" dirty="0">
                <a:solidFill>
                  <a:schemeClr val="tx1"/>
                </a:solidFill>
              </a:rPr>
              <a:t>operátor, amely elválasztja a </a:t>
            </a:r>
            <a:r>
              <a:rPr lang="hu-HU" sz="1600" dirty="0" smtClean="0">
                <a:solidFill>
                  <a:schemeClr val="tx1"/>
                </a:solidFill>
              </a:rPr>
              <a:t>paramétereket </a:t>
            </a:r>
            <a:r>
              <a:rPr lang="hu-HU" sz="1600" dirty="0">
                <a:solidFill>
                  <a:schemeClr val="tx1"/>
                </a:solidFill>
              </a:rPr>
              <a:t>a </a:t>
            </a:r>
            <a:r>
              <a:rPr lang="hu-HU" sz="1600" dirty="0" smtClean="0">
                <a:solidFill>
                  <a:schemeClr val="tx1"/>
                </a:solidFill>
              </a:rPr>
              <a:t>kifejezés 				törzsétől</a:t>
            </a:r>
          </a:p>
          <a:p>
            <a:pPr marL="0" indent="0">
              <a:buNone/>
            </a:pPr>
            <a:r>
              <a:rPr lang="hu-HU" sz="1600" b="1" dirty="0" err="1" smtClean="0">
                <a:solidFill>
                  <a:schemeClr val="tx1"/>
                </a:solidFill>
              </a:rPr>
              <a:t>performLongRunningTask</a:t>
            </a:r>
            <a:r>
              <a:rPr lang="hu-HU" sz="1600" b="1" dirty="0" smtClean="0">
                <a:solidFill>
                  <a:schemeClr val="tx1"/>
                </a:solidFill>
              </a:rPr>
              <a:t>() 	</a:t>
            </a:r>
            <a:r>
              <a:rPr lang="hu-HU" sz="1600" dirty="0" smtClean="0">
                <a:solidFill>
                  <a:schemeClr val="tx1"/>
                </a:solidFill>
              </a:rPr>
              <a:t>a </a:t>
            </a:r>
            <a:r>
              <a:rPr lang="hu-HU" sz="1600" dirty="0">
                <a:solidFill>
                  <a:schemeClr val="tx1"/>
                </a:solidFill>
              </a:rPr>
              <a:t>kifejezés törzse, a kód amelyet </a:t>
            </a:r>
            <a:r>
              <a:rPr lang="hu-HU" sz="1600" dirty="0" smtClean="0">
                <a:solidFill>
                  <a:schemeClr val="tx1"/>
                </a:solidFill>
              </a:rPr>
              <a:t>végre szeretnénk hajtani</a:t>
            </a:r>
            <a:endParaRPr lang="hu-HU" sz="1600" dirty="0">
              <a:solidFill>
                <a:schemeClr val="tx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543800" cy="648072"/>
          </a:xfrm>
        </p:spPr>
        <p:txBody>
          <a:bodyPr/>
          <a:lstStyle/>
          <a:p>
            <a:pPr algn="ctr"/>
            <a:r>
              <a:rPr lang="hu-HU" dirty="0"/>
              <a:t>LAMBDA KIFEJEZÉSEK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196752"/>
            <a:ext cx="8665049" cy="411501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 err="1" smtClean="0"/>
              <a:t>Lambda</a:t>
            </a:r>
            <a:r>
              <a:rPr lang="hu-HU" sz="2000" b="1" dirty="0" smtClean="0"/>
              <a:t> kifejezéssel:</a:t>
            </a:r>
          </a:p>
          <a:p>
            <a:pPr marL="0" indent="0">
              <a:buNone/>
            </a:pPr>
            <a:endParaRPr lang="hu-HU" sz="2000" b="1" dirty="0"/>
          </a:p>
          <a:p>
            <a:pPr marL="0" indent="0">
              <a:buNone/>
            </a:pPr>
            <a:endParaRPr lang="hu-HU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22061"/>
            <a:ext cx="5438693" cy="698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148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849" y="1340768"/>
            <a:ext cx="8665049" cy="915557"/>
          </a:xfrm>
        </p:spPr>
        <p:txBody>
          <a:bodyPr/>
          <a:lstStyle/>
          <a:p>
            <a:pPr marL="0" indent="0">
              <a:buNone/>
            </a:pPr>
            <a:r>
              <a:rPr lang="hu-HU" sz="1800" dirty="0" smtClean="0"/>
              <a:t>Példa: </a:t>
            </a:r>
            <a:r>
              <a:rPr lang="hu-HU" sz="1800" dirty="0" err="1" smtClean="0"/>
              <a:t>String</a:t>
            </a:r>
            <a:r>
              <a:rPr lang="hu-HU" sz="1800" dirty="0" smtClean="0"/>
              <a:t> tömb értékeit szeretnénk sorba rendezni, amelyek csak számokat tartalmaznak, a számok nagysága szerint. A rendezéshez pedig az </a:t>
            </a:r>
            <a:r>
              <a:rPr lang="hu-HU" sz="1800" dirty="0" err="1" smtClean="0"/>
              <a:t>Arrays.sort</a:t>
            </a:r>
            <a:r>
              <a:rPr lang="hu-HU" sz="1800" dirty="0" smtClean="0"/>
              <a:t>() függvényt szeretnénk használni.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>
          <a:xfrm>
            <a:off x="196848" y="3284984"/>
            <a:ext cx="8767640" cy="108012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1800" dirty="0">
                <a:solidFill>
                  <a:schemeClr val="tx1"/>
                </a:solidFill>
              </a:rPr>
              <a:t>Ha így hagyjuk akkor rossz sorrendet fogunk kapni, pl. a "12" előrébb lesz mint a "2". </a:t>
            </a:r>
            <a:endParaRPr lang="hu-HU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sz="1800" dirty="0">
                <a:solidFill>
                  <a:schemeClr val="tx1"/>
                </a:solidFill>
              </a:rPr>
              <a:t>A megoldáshoz egy </a:t>
            </a:r>
            <a:r>
              <a:rPr lang="hu-HU" sz="1800" dirty="0" err="1">
                <a:solidFill>
                  <a:schemeClr val="tx1"/>
                </a:solidFill>
              </a:rPr>
              <a:t>Comparator</a:t>
            </a:r>
            <a:r>
              <a:rPr lang="hu-HU" sz="1800" dirty="0">
                <a:solidFill>
                  <a:schemeClr val="tx1"/>
                </a:solidFill>
              </a:rPr>
              <a:t>&lt;T&gt; implementációra lesz </a:t>
            </a:r>
            <a:r>
              <a:rPr lang="hu-HU" sz="1800" dirty="0" smtClean="0">
                <a:solidFill>
                  <a:schemeClr val="tx1"/>
                </a:solidFill>
              </a:rPr>
              <a:t>szükség, amelyben </a:t>
            </a:r>
            <a:r>
              <a:rPr lang="hu-HU" sz="1800" dirty="0">
                <a:solidFill>
                  <a:schemeClr val="tx1"/>
                </a:solidFill>
              </a:rPr>
              <a:t>leírhatjuk hogyan kell két </a:t>
            </a:r>
            <a:r>
              <a:rPr lang="hu-HU" sz="1800" dirty="0" err="1">
                <a:solidFill>
                  <a:schemeClr val="tx1"/>
                </a:solidFill>
              </a:rPr>
              <a:t>String-et</a:t>
            </a:r>
            <a:r>
              <a:rPr lang="hu-HU" sz="1800" dirty="0">
                <a:solidFill>
                  <a:schemeClr val="tx1"/>
                </a:solidFill>
              </a:rPr>
              <a:t> összehasonlítani a mi </a:t>
            </a:r>
            <a:r>
              <a:rPr lang="hu-HU" sz="1800" dirty="0" smtClean="0">
                <a:solidFill>
                  <a:schemeClr val="tx1"/>
                </a:solidFill>
              </a:rPr>
              <a:t>esetünkben.</a:t>
            </a:r>
            <a:endParaRPr lang="hu-HU" sz="1800" dirty="0">
              <a:solidFill>
                <a:schemeClr val="tx1"/>
              </a:solidFill>
            </a:endParaRP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543800" cy="648072"/>
          </a:xfrm>
        </p:spPr>
        <p:txBody>
          <a:bodyPr/>
          <a:lstStyle/>
          <a:p>
            <a:pPr algn="ctr"/>
            <a:r>
              <a:rPr lang="hu-HU" dirty="0"/>
              <a:t>LAMBDA KIFEJEZÉSEK</a:t>
            </a: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5" y="2276872"/>
            <a:ext cx="2952750" cy="93345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441140"/>
            <a:ext cx="6244106" cy="208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088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ényes">
  <a:themeElements>
    <a:clrScheme name="Fényes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3262DA"/>
      </a:hlink>
      <a:folHlink>
        <a:srgbClr val="D8D8EC"/>
      </a:folHlink>
    </a:clrScheme>
    <a:fontScheme name="Fény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ényes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3262DA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6895</TotalTime>
  <Words>1276</Words>
  <Application>Microsoft Office PowerPoint</Application>
  <PresentationFormat>Diavetítés a képernyőre (4:3 oldalarány)</PresentationFormat>
  <Paragraphs>249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Calibri</vt:lpstr>
      <vt:lpstr>Wingdings</vt:lpstr>
      <vt:lpstr>Wingdings 2</vt:lpstr>
      <vt:lpstr>Fényes</vt:lpstr>
      <vt:lpstr>Java alkalmazások </vt:lpstr>
      <vt:lpstr>FELSOROLÁSI TÍPUS (ENUM)</vt:lpstr>
      <vt:lpstr>FELSOROLÁSI TÍPUS (ENUM)</vt:lpstr>
      <vt:lpstr>FELSOROLÁSI TÍPUS (ENUM)</vt:lpstr>
      <vt:lpstr>LAMBDA KIFEJEZÉSEK</vt:lpstr>
      <vt:lpstr>LAMBDA KIFEJEZÉSEK</vt:lpstr>
      <vt:lpstr>LAMBDA KIFEJEZÉSEK</vt:lpstr>
      <vt:lpstr>LAMBDA KIFEJEZÉSEK</vt:lpstr>
      <vt:lpstr>LAMBDA KIFEJEZÉSEK</vt:lpstr>
      <vt:lpstr>LAMBDA KIFEJEZÉSEK</vt:lpstr>
      <vt:lpstr>LAMBDA KIFEJEZÉSEK</vt:lpstr>
      <vt:lpstr>LAMBDA KIFEJEZÉSEK</vt:lpstr>
      <vt:lpstr>LAMBDA KIFEJEZÉSEK</vt:lpstr>
      <vt:lpstr>STREAM API</vt:lpstr>
      <vt:lpstr>STREAM API</vt:lpstr>
      <vt:lpstr>STREAM API</vt:lpstr>
      <vt:lpstr>STREAM API</vt:lpstr>
      <vt:lpstr>OPTIONAL OSZTÁLY</vt:lpstr>
      <vt:lpstr>PARALLEL STREAM API</vt:lpstr>
      <vt:lpstr>IRODALOMJEGYZÉK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programozás I.</dc:title>
  <dc:creator>Pap-Szigeti Róbert</dc:creator>
  <cp:lastModifiedBy>Alvarez Gil Rafael Pedro Dr.</cp:lastModifiedBy>
  <cp:revision>459</cp:revision>
  <dcterms:created xsi:type="dcterms:W3CDTF">2009-02-11T17:31:50Z</dcterms:created>
  <dcterms:modified xsi:type="dcterms:W3CDTF">2017-10-23T21:30:24Z</dcterms:modified>
</cp:coreProperties>
</file>