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2"/>
  </p:notesMasterIdLst>
  <p:sldIdLst>
    <p:sldId id="256" r:id="rId2"/>
    <p:sldId id="295" r:id="rId3"/>
    <p:sldId id="299" r:id="rId4"/>
    <p:sldId id="301" r:id="rId5"/>
    <p:sldId id="303" r:id="rId6"/>
    <p:sldId id="305" r:id="rId7"/>
    <p:sldId id="307" r:id="rId8"/>
    <p:sldId id="326" r:id="rId9"/>
    <p:sldId id="309" r:id="rId10"/>
    <p:sldId id="310" r:id="rId11"/>
    <p:sldId id="312" r:id="rId12"/>
    <p:sldId id="313" r:id="rId13"/>
    <p:sldId id="314" r:id="rId14"/>
    <p:sldId id="327" r:id="rId15"/>
    <p:sldId id="315" r:id="rId16"/>
    <p:sldId id="317" r:id="rId17"/>
    <p:sldId id="319" r:id="rId18"/>
    <p:sldId id="322" r:id="rId19"/>
    <p:sldId id="323" r:id="rId20"/>
    <p:sldId id="325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94660"/>
  </p:normalViewPr>
  <p:slideViewPr>
    <p:cSldViewPr>
      <p:cViewPr varScale="1">
        <p:scale>
          <a:sx n="89" d="100"/>
          <a:sy n="89" d="100"/>
        </p:scale>
        <p:origin x="202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96F7-16AD-4CB9-9ACF-DABC4A5527DC}" type="datetimeFigureOut">
              <a:rPr lang="hu-HU" smtClean="0"/>
              <a:t>2017.10.24.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AE2B-77F1-41B1-80EA-B0100AA1A1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29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Forrás: https://en.wikipedia.org/wiki/Greenwich_Mean_Time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89390-BD81-4A16-8D21-D973907C3CE2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8550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https://www.mkyong.com/java8/java-8-zoneddatetime-examples/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89390-BD81-4A16-8D21-D973907C3CE2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119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https://www.mkyong.com/java8/java-8-zoneddatetime-examples/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89390-BD81-4A16-8D21-D973907C3CE2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688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u-HU" altLang="en-US"/>
              <a:t>Mintacím szerkesztése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u-HU" altLang="en-US"/>
              <a:t>Alcím mintájának szerkesztése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02AE-66F8-467A-BE4B-DBC558D0E58F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AAEC2-16FB-4787-BBED-0DCE1E3FA222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EF429-DDE8-4457-A6CE-6C78237158AA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EF68-550B-4D1C-86C2-797CFFD9A36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81D94-02F3-4E5D-B519-75BD5212429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2BA5-D207-4267-8688-20667E8A6A30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4348-338D-406C-ABE5-EBCBB0D5D90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9894-5D3C-4419-8C54-A0D1BC59F6E3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04B30-6BB2-4266-97DD-7E083C4D4F0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B70B0-BC41-4461-84B4-7827CEC131C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976C-B35B-4590-AE90-80648B56022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ED1D5EB-FA72-4A25-AB49-7B0DBC75F570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Java alkalmazások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zövegdoboz 1"/>
          <p:cNvSpPr txBox="1"/>
          <p:nvPr/>
        </p:nvSpPr>
        <p:spPr>
          <a:xfrm>
            <a:off x="4427984" y="3140968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</a:t>
            </a:r>
            <a:r>
              <a:rPr lang="hu-H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Előadás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8262"/>
            <a:ext cx="7543800" cy="642466"/>
          </a:xfrm>
        </p:spPr>
        <p:txBody>
          <a:bodyPr/>
          <a:lstStyle/>
          <a:p>
            <a:pPr algn="ctr"/>
            <a:r>
              <a:rPr lang="hu-HU" dirty="0" smtClean="0"/>
              <a:t>IDŐTARTAM - PERIOD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052736"/>
            <a:ext cx="8665049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 smtClean="0"/>
              <a:t>Egy másik időtartamot reprezentáló típus, a </a:t>
            </a:r>
            <a:r>
              <a:rPr lang="hu-HU" sz="1800" b="1" dirty="0" err="1" smtClean="0"/>
              <a:t>Period</a:t>
            </a:r>
            <a:r>
              <a:rPr lang="hu-HU" sz="1800" dirty="0" smtClean="0"/>
              <a:t> osztály.</a:t>
            </a:r>
            <a:endParaRPr lang="hu-HU" sz="1800" b="1" dirty="0" smtClean="0"/>
          </a:p>
          <a:p>
            <a:pPr marL="0" indent="0">
              <a:buNone/>
            </a:pPr>
            <a:r>
              <a:rPr lang="hu-HU" sz="1800" dirty="0" smtClean="0"/>
              <a:t>A </a:t>
            </a:r>
            <a:r>
              <a:rPr lang="hu-HU" sz="1800" b="1" dirty="0" err="1" smtClean="0"/>
              <a:t>Duration</a:t>
            </a:r>
            <a:r>
              <a:rPr lang="hu-HU" sz="1800" dirty="0" smtClean="0"/>
              <a:t> fix időtartamot tárol, a </a:t>
            </a:r>
            <a:r>
              <a:rPr lang="hu-HU" sz="1800" dirty="0" err="1" smtClean="0"/>
              <a:t>Period</a:t>
            </a:r>
            <a:r>
              <a:rPr lang="hu-HU" sz="1800" dirty="0" smtClean="0"/>
              <a:t> absztraktabb jelentéssel bír, tárolhat:</a:t>
            </a:r>
          </a:p>
          <a:p>
            <a:r>
              <a:rPr lang="hu-HU" sz="1800" dirty="0" smtClean="0"/>
              <a:t>napot (23 – 25 órából állhat), </a:t>
            </a:r>
          </a:p>
          <a:p>
            <a:r>
              <a:rPr lang="hu-HU" sz="1800" dirty="0" smtClean="0"/>
              <a:t>hónapot (28 – 31 napból állhat), </a:t>
            </a:r>
          </a:p>
          <a:p>
            <a:r>
              <a:rPr lang="hu-HU" sz="1800" dirty="0" smtClean="0"/>
              <a:t>évet (365 – 366 napból állhat).</a:t>
            </a:r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r>
              <a:rPr lang="hu-HU" sz="1800" dirty="0" smtClean="0"/>
              <a:t>Példa: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97" y="3212976"/>
            <a:ext cx="6734175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8262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PARSING ÉS FORMATTING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Parsing</a:t>
            </a:r>
            <a:r>
              <a:rPr lang="hu-HU" dirty="0" smtClean="0"/>
              <a:t>: szövegből egy másik adat típust hozunk létre.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b="1" dirty="0" err="1" smtClean="0"/>
              <a:t>Formatting</a:t>
            </a:r>
            <a:r>
              <a:rPr lang="hu-HU" dirty="0" smtClean="0"/>
              <a:t>: adat típust egy meghatározott formátumban szeretnénk szöveggé alakítani, megjeleníteni.</a:t>
            </a:r>
          </a:p>
          <a:p>
            <a:endParaRPr lang="hu-HU" dirty="0" smtClean="0"/>
          </a:p>
          <a:p>
            <a:r>
              <a:rPr lang="hu-HU" dirty="0" smtClean="0"/>
              <a:t>A dátum formátumok országonként eltérőek. Pl. az USA-ban: </a:t>
            </a:r>
            <a:r>
              <a:rPr lang="hu-HU" i="1" dirty="0" smtClean="0"/>
              <a:t>MM/</a:t>
            </a:r>
            <a:r>
              <a:rPr lang="hu-HU" i="1" dirty="0" err="1" smtClean="0"/>
              <a:t>dd</a:t>
            </a:r>
            <a:r>
              <a:rPr lang="hu-HU" i="1" dirty="0" smtClean="0"/>
              <a:t>/</a:t>
            </a:r>
            <a:r>
              <a:rPr lang="hu-HU" i="1" dirty="0" err="1" smtClean="0"/>
              <a:t>yy</a:t>
            </a:r>
            <a:r>
              <a:rPr lang="hu-HU" dirty="0" smtClean="0"/>
              <a:t> formátumot használják.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Korábban a </a:t>
            </a:r>
            <a:r>
              <a:rPr lang="hu-HU" dirty="0" err="1" smtClean="0"/>
              <a:t>DateFormat</a:t>
            </a:r>
            <a:r>
              <a:rPr lang="hu-HU" dirty="0" smtClean="0"/>
              <a:t> egy leszármazottját, pl. </a:t>
            </a:r>
            <a:r>
              <a:rPr lang="hu-HU" dirty="0"/>
              <a:t>a </a:t>
            </a:r>
            <a:r>
              <a:rPr lang="hu-HU" dirty="0" err="1" smtClean="0"/>
              <a:t>SimpleDateFormat-ot</a:t>
            </a:r>
            <a:r>
              <a:rPr lang="hu-HU" dirty="0" smtClean="0"/>
              <a:t> használták erre a feladatra.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/>
              <a:t>Java 8-tól a </a:t>
            </a:r>
            <a:r>
              <a:rPr lang="hu-HU" dirty="0" err="1" smtClean="0"/>
              <a:t>DateTimeFormatter</a:t>
            </a:r>
            <a:r>
              <a:rPr lang="hu-HU" dirty="0" smtClean="0"/>
              <a:t> osztály használta az ajánlott.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8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22238"/>
            <a:ext cx="7749480" cy="858490"/>
          </a:xfrm>
        </p:spPr>
        <p:txBody>
          <a:bodyPr/>
          <a:lstStyle/>
          <a:p>
            <a:pPr algn="ctr"/>
            <a:r>
              <a:rPr lang="hu-HU" dirty="0" smtClean="0"/>
              <a:t>A </a:t>
            </a:r>
            <a:r>
              <a:rPr lang="hu-HU" dirty="0" err="1" smtClean="0"/>
              <a:t>DateTimeFormatter</a:t>
            </a:r>
            <a:r>
              <a:rPr lang="hu-HU" dirty="0" smtClean="0"/>
              <a:t>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5616624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 smtClean="0"/>
              <a:t>Használhatunk előre </a:t>
            </a:r>
            <a:r>
              <a:rPr lang="hu-HU" sz="1800" dirty="0"/>
              <a:t>definiált formátumokat </a:t>
            </a:r>
            <a:r>
              <a:rPr lang="hu-HU" sz="1800" dirty="0" smtClean="0"/>
              <a:t>a </a:t>
            </a:r>
            <a:r>
              <a:rPr lang="hu-HU" sz="1800" dirty="0" err="1" smtClean="0"/>
              <a:t>FormatStyle</a:t>
            </a:r>
            <a:r>
              <a:rPr lang="hu-HU" sz="1800" dirty="0" smtClean="0"/>
              <a:t> enumerációval: </a:t>
            </a:r>
            <a:r>
              <a:rPr lang="en-US" sz="1800" dirty="0"/>
              <a:t>SHORT, MEDIUM, LONG, </a:t>
            </a:r>
            <a:r>
              <a:rPr lang="en-US" sz="1800" dirty="0" smtClean="0"/>
              <a:t>FULL</a:t>
            </a:r>
            <a:r>
              <a:rPr lang="hu-HU" sz="1800" dirty="0" smtClean="0"/>
              <a:t>.</a:t>
            </a:r>
          </a:p>
          <a:p>
            <a:pPr marL="0" lvl="1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hu-HU" sz="1800" dirty="0" smtClean="0"/>
              <a:t>Három statikus metódust tartalmaz, mindegyik </a:t>
            </a:r>
            <a:r>
              <a:rPr lang="hu-HU" sz="1800" dirty="0"/>
              <a:t>egy </a:t>
            </a:r>
            <a:r>
              <a:rPr lang="hu-HU" sz="1800" dirty="0" err="1"/>
              <a:t>DateTimeFormatter</a:t>
            </a:r>
            <a:r>
              <a:rPr lang="hu-HU" sz="1800" dirty="0"/>
              <a:t> </a:t>
            </a:r>
            <a:r>
              <a:rPr lang="hu-HU" sz="1800" dirty="0" smtClean="0"/>
              <a:t>példányt hoz létre:</a:t>
            </a:r>
          </a:p>
          <a:p>
            <a:r>
              <a:rPr lang="hu-HU" sz="1800" dirty="0" err="1"/>
              <a:t>ofLocalizedDate</a:t>
            </a:r>
            <a:r>
              <a:rPr lang="hu-HU" sz="1800" dirty="0" smtClean="0"/>
              <a:t>()</a:t>
            </a:r>
          </a:p>
          <a:p>
            <a:r>
              <a:rPr lang="hu-HU" sz="1800" dirty="0" err="1" smtClean="0"/>
              <a:t>ofLocalizedTime</a:t>
            </a:r>
            <a:r>
              <a:rPr lang="hu-HU" sz="1800" dirty="0" smtClean="0"/>
              <a:t>()</a:t>
            </a:r>
          </a:p>
          <a:p>
            <a:r>
              <a:rPr lang="hu-HU" sz="1800" dirty="0" err="1"/>
              <a:t>ofLocalizedDateTime</a:t>
            </a:r>
            <a:r>
              <a:rPr lang="hu-HU" sz="1800" dirty="0" smtClean="0"/>
              <a:t>()</a:t>
            </a:r>
          </a:p>
          <a:p>
            <a:endParaRPr lang="hu-HU" sz="1800" dirty="0"/>
          </a:p>
          <a:p>
            <a:endParaRPr lang="hu-HU" sz="1800" dirty="0" smtClean="0"/>
          </a:p>
          <a:p>
            <a:endParaRPr lang="hu-HU" sz="1800" dirty="0"/>
          </a:p>
          <a:p>
            <a:endParaRPr lang="hu-HU" sz="1800" dirty="0" smtClean="0"/>
          </a:p>
          <a:p>
            <a:endParaRPr lang="hu-HU" sz="1800" dirty="0"/>
          </a:p>
          <a:p>
            <a:endParaRPr lang="hu-HU" sz="1800" dirty="0" smtClean="0"/>
          </a:p>
          <a:p>
            <a:endParaRPr lang="hu-HU" sz="1800" dirty="0"/>
          </a:p>
          <a:p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Megjegyzés: A fenti példa kiírások érvényesek egy USA típusú formátumok használatára beállított számítógépen.</a:t>
            </a:r>
          </a:p>
          <a:p>
            <a:endParaRPr lang="hu-HU" sz="2000" dirty="0"/>
          </a:p>
          <a:p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645024"/>
            <a:ext cx="86868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0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 bwMode="auto">
          <a:xfrm>
            <a:off x="251520" y="116632"/>
            <a:ext cx="77494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hu-HU" kern="0" dirty="0" smtClean="0"/>
              <a:t>A </a:t>
            </a:r>
            <a:r>
              <a:rPr lang="hu-HU" kern="0" dirty="0" err="1" smtClean="0"/>
              <a:t>DateTimeFormatter</a:t>
            </a:r>
            <a:r>
              <a:rPr lang="hu-HU" kern="0" dirty="0" smtClean="0"/>
              <a:t> OSZTÁLY</a:t>
            </a:r>
            <a:endParaRPr lang="hu-HU" kern="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07316" y="908720"/>
            <a:ext cx="8297132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latin typeface="+mn-lt"/>
                <a:cs typeface="Courier New" panose="02070309020205020404" pitchFamily="49" charset="0"/>
              </a:rPr>
              <a:t>Példa:</a:t>
            </a:r>
          </a:p>
          <a:p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formatDateShort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(SHORT);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formatDateMedium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(MEDIUM);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formatDateLong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(LONG);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formatDateFull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(FULL);</a:t>
            </a:r>
          </a:p>
          <a:p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formatTimeShort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(SHORT);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formatTimeMedium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(MEDIUM);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formatTimeLong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(LONG);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formatTimeFull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(FULL);</a:t>
            </a:r>
          </a:p>
          <a:p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formatDateTimeShort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(SHORT);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formatDateTimeMedium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(MEDIUM);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formatDateTimeLong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(LONG);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formatDateTimeFull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DateTimeFormatter.ofLocalizedDateTime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(FULL);</a:t>
            </a:r>
          </a:p>
          <a:p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ZonedDateTime.of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(2017, 10, 25, 10, 30, 0,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ZoneId.systemDefault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("DÁTUM");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("SHORT: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formatDateShort.format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("MEDIUM: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formatDateMedium.format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("LONG: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formatDateLong.format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("FULL: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formatDateFull.format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("ÓRA");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("SHORT: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formatTimeShort.format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("MEDIUM: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formatTimeMedium.format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("LONG: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formatTimeLong.format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("FULL: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formatTimeFull.format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("DÁTUM + ÓRA");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("SHORT: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formatDateTimeShort.format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("MEDIUM: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formatDateTimeMedium.format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("LONG: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formatDateTimeLong.format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("FULL: " +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formatDateTimeFull.format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107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 bwMode="auto">
          <a:xfrm>
            <a:off x="251520" y="116632"/>
            <a:ext cx="77494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hu-HU" kern="0" dirty="0" smtClean="0"/>
              <a:t>A </a:t>
            </a:r>
            <a:r>
              <a:rPr lang="hu-HU" kern="0" dirty="0" err="1" smtClean="0"/>
              <a:t>DateTimeFormatter</a:t>
            </a:r>
            <a:r>
              <a:rPr lang="hu-HU" kern="0" dirty="0" smtClean="0"/>
              <a:t> OSZTÁLY</a:t>
            </a:r>
            <a:endParaRPr lang="hu-HU" kern="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07316" y="908720"/>
            <a:ext cx="829713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+mn-lt"/>
                <a:cs typeface="Courier New" panose="02070309020205020404" pitchFamily="49" charset="0"/>
              </a:rPr>
              <a:t>A példa kimenete:</a:t>
            </a:r>
          </a:p>
          <a:p>
            <a:endParaRPr lang="hu-HU" dirty="0">
              <a:latin typeface="+mn-lt"/>
              <a:cs typeface="Courier New" panose="02070309020205020404" pitchFamily="49" charset="0"/>
            </a:endParaRP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DÁTUM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SHORT: 2017.10.25.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MEDIUM: 2017.10.25.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LONG: 2017. október 25.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FULL: 2017. október 25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ÓRA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SHORT: 10:30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MEDIUM: 10:30:00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LONG: 10:30:00 CEST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FULL: 10:30:00 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CEST</a:t>
            </a:r>
          </a:p>
          <a:p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DÁTUM + ÓRA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SHORT: 2017.10.25. 10:30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MEDIUM: 2017.10.25. 10:30:00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LONG: 2017. október 25. 10:30:00 CEST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FULL: 2017. október 25. 10:30:00 CEST</a:t>
            </a:r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76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904656"/>
          </a:xfrm>
        </p:spPr>
        <p:txBody>
          <a:bodyPr/>
          <a:lstStyle/>
          <a:p>
            <a:pPr marL="0" indent="0">
              <a:buNone/>
            </a:pPr>
            <a:r>
              <a:rPr lang="hu-HU" sz="1400" dirty="0" smtClean="0"/>
              <a:t>Példa: </a:t>
            </a:r>
            <a:r>
              <a:rPr lang="hu-HU" sz="1400" b="1" dirty="0" smtClean="0"/>
              <a:t>A formátumot </a:t>
            </a:r>
            <a:r>
              <a:rPr lang="hu-HU" sz="1400" b="1" dirty="0" smtClean="0"/>
              <a:t>mi adjuk meg</a:t>
            </a:r>
            <a:r>
              <a:rPr lang="hu-HU" sz="1400" b="1" dirty="0" smtClean="0"/>
              <a:t>: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ZonedDateTime.of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(2017, 10, 25, 10, 30, 0,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ZoneId.systemDefault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formatter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DateTimeFormatter.ofPattern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yyyy.MM.dd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 a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zzz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formatter.format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smtClean="0">
                <a:cs typeface="Courier New" panose="02070309020205020404" pitchFamily="49" charset="0"/>
              </a:rPr>
              <a:t>A példa kimenete:</a:t>
            </a:r>
          </a:p>
          <a:p>
            <a:pPr marL="0" indent="0"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2017.10.25. 10:30 DE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CEST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smtClean="0">
                <a:cs typeface="Courier New" panose="02070309020205020404" pitchFamily="49" charset="0"/>
              </a:rPr>
              <a:t>Példa: </a:t>
            </a:r>
            <a:r>
              <a:rPr lang="hu-HU" sz="1400" b="1" dirty="0" smtClean="0">
                <a:cs typeface="Courier New" panose="02070309020205020404" pitchFamily="49" charset="0"/>
              </a:rPr>
              <a:t>Szövegből dátum-idő összeállítása:</a:t>
            </a:r>
          </a:p>
          <a:p>
            <a:pPr marL="0" indent="0"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fromFormat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DateTimeFormatter.ofPattern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("HH:mm a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zzz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MM/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ZonedDateTime.parse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("10:30 DE CEST 10/25/2017",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fromFormat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formatter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DateTimeFormatter.ofPattern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yyyy.MM.dd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 a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zzz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formatter.format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smtClean="0">
                <a:cs typeface="Courier New" panose="02070309020205020404" pitchFamily="49" charset="0"/>
              </a:rPr>
              <a:t>A példa kimenete:</a:t>
            </a:r>
          </a:p>
          <a:p>
            <a:pPr marL="0" indent="0">
              <a:buNone/>
            </a:pPr>
            <a:endParaRPr lang="hu-HU" sz="8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2017.10.25. 10:30 DE CEST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49480" cy="576064"/>
          </a:xfrm>
        </p:spPr>
        <p:txBody>
          <a:bodyPr/>
          <a:lstStyle/>
          <a:p>
            <a:pPr algn="ctr"/>
            <a:r>
              <a:rPr lang="hu-HU" dirty="0" smtClean="0"/>
              <a:t>A </a:t>
            </a:r>
            <a:r>
              <a:rPr lang="hu-HU" dirty="0" err="1" smtClean="0"/>
              <a:t>DateTimeFormatter</a:t>
            </a:r>
            <a:r>
              <a:rPr lang="hu-HU" dirty="0" smtClean="0"/>
              <a:t> OSZTÁLY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504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1295400"/>
          </a:xfrm>
        </p:spPr>
        <p:txBody>
          <a:bodyPr/>
          <a:lstStyle/>
          <a:p>
            <a:pPr algn="ctr"/>
            <a:r>
              <a:rPr lang="hu-HU" dirty="0" smtClean="0"/>
              <a:t>ÚJ DÁTUM-IDŐ OSZTÁLYOK METÓDUSAI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340768"/>
            <a:ext cx="8665049" cy="5328592"/>
          </a:xfrm>
        </p:spPr>
        <p:txBody>
          <a:bodyPr/>
          <a:lstStyle/>
          <a:p>
            <a:pPr marL="0" indent="0">
              <a:buNone/>
            </a:pPr>
            <a:r>
              <a:rPr lang="hu-HU" sz="1600" dirty="0" smtClean="0"/>
              <a:t>Az új típusoknál több ugyanolyan nevű metódus található, amely segíti azok használatának </a:t>
            </a:r>
            <a:r>
              <a:rPr lang="hu-HU" sz="1600" dirty="0" smtClean="0"/>
              <a:t>elsajátítását.</a:t>
            </a:r>
          </a:p>
          <a:p>
            <a:pPr marL="0" indent="0">
              <a:buNone/>
            </a:pPr>
            <a:endParaRPr lang="hu-HU" sz="1600" dirty="0" smtClean="0"/>
          </a:p>
          <a:p>
            <a:r>
              <a:rPr lang="hu-HU" sz="1600" dirty="0" err="1" smtClean="0"/>
              <a:t>now</a:t>
            </a:r>
            <a:r>
              <a:rPr lang="hu-HU" sz="1600" dirty="0" smtClean="0"/>
              <a:t>()   -   Statikus </a:t>
            </a:r>
            <a:r>
              <a:rPr lang="hu-HU" sz="1600" dirty="0" smtClean="0"/>
              <a:t>függvény. Létrehoz egy </a:t>
            </a:r>
            <a:r>
              <a:rPr lang="hu-HU" sz="1600" dirty="0" smtClean="0"/>
              <a:t>példányt </a:t>
            </a:r>
            <a:r>
              <a:rPr lang="hu-HU" sz="1600" dirty="0" smtClean="0"/>
              <a:t>mindig az </a:t>
            </a:r>
            <a:r>
              <a:rPr lang="hu-HU" sz="1600" dirty="0" smtClean="0"/>
              <a:t>aktuális </a:t>
            </a:r>
            <a:r>
              <a:rPr lang="hu-HU" sz="1600" dirty="0" smtClean="0"/>
              <a:t>időpont alapján</a:t>
            </a:r>
            <a:r>
              <a:rPr lang="hu-HU" sz="1600" dirty="0" smtClean="0"/>
              <a:t>.</a:t>
            </a:r>
          </a:p>
          <a:p>
            <a:endParaRPr lang="hu-HU" sz="1600" dirty="0"/>
          </a:p>
          <a:p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r>
              <a:rPr lang="hu-HU" sz="1600" dirty="0"/>
              <a:t>of</a:t>
            </a:r>
            <a:r>
              <a:rPr lang="hu-HU" sz="1600" dirty="0" smtClean="0"/>
              <a:t>()   -   Létrehoz </a:t>
            </a:r>
            <a:r>
              <a:rPr lang="hu-HU" sz="1600" dirty="0"/>
              <a:t>egy példányt a paraméterként megadott </a:t>
            </a:r>
            <a:r>
              <a:rPr lang="hu-HU" sz="1600" dirty="0" smtClean="0"/>
              <a:t>kritériumok </a:t>
            </a:r>
            <a:r>
              <a:rPr lang="hu-HU" sz="1600" dirty="0"/>
              <a:t>alapján</a:t>
            </a:r>
            <a:r>
              <a:rPr lang="hu-HU" sz="1600" dirty="0" smtClean="0"/>
              <a:t>.</a:t>
            </a:r>
          </a:p>
          <a:p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r>
              <a:rPr lang="hu-HU" sz="1600" dirty="0" err="1"/>
              <a:t>from</a:t>
            </a:r>
            <a:r>
              <a:rPr lang="hu-HU" sz="1600" dirty="0" smtClean="0"/>
              <a:t>()   -   Egy </a:t>
            </a:r>
            <a:r>
              <a:rPr lang="hu-HU" sz="1600" dirty="0"/>
              <a:t>vagy több bemeneti paraméter alapján (dátum vagy idő típus) létrehoz egy </a:t>
            </a:r>
            <a:r>
              <a:rPr lang="hu-HU" sz="1600" dirty="0" smtClean="0"/>
              <a:t>	       példányt </a:t>
            </a:r>
            <a:r>
              <a:rPr lang="hu-HU" sz="1600" dirty="0"/>
              <a:t>abból a típusból, amelyen meghívtuk</a:t>
            </a:r>
            <a:r>
              <a:rPr lang="hu-HU" sz="1600" dirty="0" smtClean="0"/>
              <a:t>.</a:t>
            </a:r>
          </a:p>
          <a:p>
            <a:endParaRPr lang="hu-HU" sz="1600" dirty="0"/>
          </a:p>
          <a:p>
            <a:endParaRPr lang="hu-HU" sz="1600" dirty="0" smtClean="0"/>
          </a:p>
          <a:p>
            <a:endParaRPr lang="hu-HU" sz="1600" dirty="0"/>
          </a:p>
          <a:p>
            <a:endParaRPr lang="hu-HU" sz="1600" dirty="0"/>
          </a:p>
          <a:p>
            <a:endParaRPr lang="hu-HU" sz="1600" dirty="0"/>
          </a:p>
          <a:p>
            <a:endParaRPr lang="hu-HU" sz="1600" dirty="0" smtClean="0"/>
          </a:p>
          <a:p>
            <a:endParaRPr lang="hu-HU" sz="1600" dirty="0"/>
          </a:p>
          <a:p>
            <a:endParaRPr lang="hu-HU" sz="16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7074729" cy="75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99" y="4048398"/>
            <a:ext cx="7416685" cy="31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77" y="5486077"/>
            <a:ext cx="7115175" cy="60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38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196752"/>
            <a:ext cx="8665049" cy="5524069"/>
          </a:xfrm>
        </p:spPr>
        <p:txBody>
          <a:bodyPr/>
          <a:lstStyle/>
          <a:p>
            <a:r>
              <a:rPr lang="hu-HU" sz="1600" dirty="0" err="1"/>
              <a:t>p</a:t>
            </a:r>
            <a:r>
              <a:rPr lang="hu-HU" sz="1600" dirty="0" err="1" smtClean="0"/>
              <a:t>arse</a:t>
            </a:r>
            <a:r>
              <a:rPr lang="hu-HU" sz="1600" dirty="0" smtClean="0"/>
              <a:t>()   -   Szövegből </a:t>
            </a:r>
            <a:r>
              <a:rPr lang="hu-HU" sz="1600" dirty="0" smtClean="0"/>
              <a:t>dátum-idő formátum előállítása</a:t>
            </a:r>
            <a:r>
              <a:rPr lang="hu-HU" sz="1600" dirty="0" smtClean="0"/>
              <a:t>.</a:t>
            </a:r>
          </a:p>
          <a:p>
            <a:endParaRPr lang="hu-HU" sz="1600" dirty="0" smtClean="0"/>
          </a:p>
          <a:p>
            <a:endParaRPr lang="hu-HU" sz="1600" dirty="0"/>
          </a:p>
          <a:p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endParaRPr lang="hu-HU" sz="1600" dirty="0"/>
          </a:p>
          <a:p>
            <a:r>
              <a:rPr lang="hu-HU" sz="1600" dirty="0" err="1"/>
              <a:t>format</a:t>
            </a:r>
            <a:r>
              <a:rPr lang="hu-HU" sz="1600" dirty="0" smtClean="0"/>
              <a:t>()   -   Dátum-idő </a:t>
            </a:r>
            <a:r>
              <a:rPr lang="hu-HU" sz="1600" dirty="0"/>
              <a:t>formátum szöveggé </a:t>
            </a:r>
            <a:r>
              <a:rPr lang="hu-HU" sz="1600" dirty="0" smtClean="0"/>
              <a:t>alakítása.</a:t>
            </a:r>
          </a:p>
          <a:p>
            <a:endParaRPr lang="hu-HU" sz="1600" dirty="0"/>
          </a:p>
          <a:p>
            <a:endParaRPr lang="hu-HU" sz="1600" dirty="0" smtClean="0"/>
          </a:p>
          <a:p>
            <a:endParaRPr lang="hu-HU" sz="1600" dirty="0"/>
          </a:p>
          <a:p>
            <a:r>
              <a:rPr lang="hu-HU" sz="1600" dirty="0" err="1"/>
              <a:t>get</a:t>
            </a:r>
            <a:r>
              <a:rPr lang="hu-HU" sz="1600" dirty="0" smtClean="0"/>
              <a:t>…()   -   Több </a:t>
            </a:r>
            <a:r>
              <a:rPr lang="hu-HU" sz="1600" dirty="0" err="1"/>
              <a:t>get-tel</a:t>
            </a:r>
            <a:r>
              <a:rPr lang="hu-HU" sz="1600" dirty="0"/>
              <a:t> kezdődő függvény áll rendelkezésre.</a:t>
            </a:r>
          </a:p>
          <a:p>
            <a:pPr marL="344487" lvl="1" indent="0">
              <a:buNone/>
            </a:pPr>
            <a:r>
              <a:rPr lang="hu-HU" sz="1600" dirty="0" smtClean="0"/>
              <a:t>	         Pl</a:t>
            </a:r>
            <a:r>
              <a:rPr lang="hu-HU" sz="1600" dirty="0"/>
              <a:t>. évet, hónapot, napot, órát, percet, másodpercet tudunk lekérdezni egy </a:t>
            </a:r>
            <a:r>
              <a:rPr lang="hu-HU" sz="1600" dirty="0" smtClean="0"/>
              <a:t>		         adott </a:t>
            </a:r>
            <a:r>
              <a:rPr lang="hu-HU" sz="1600" dirty="0"/>
              <a:t>dátum-idő formátumból</a:t>
            </a:r>
            <a:r>
              <a:rPr lang="hu-HU" sz="1600" dirty="0" smtClean="0"/>
              <a:t>.</a:t>
            </a:r>
          </a:p>
          <a:p>
            <a:pPr marL="344487" lvl="1" indent="0">
              <a:buNone/>
            </a:pPr>
            <a:endParaRPr lang="hu-HU" sz="1600" dirty="0"/>
          </a:p>
          <a:p>
            <a:pPr marL="344487" lvl="1" indent="0">
              <a:buNone/>
            </a:pPr>
            <a:endParaRPr lang="hu-HU" sz="1600" dirty="0" smtClean="0"/>
          </a:p>
          <a:p>
            <a:r>
              <a:rPr lang="hu-HU" sz="1600" dirty="0"/>
              <a:t>is</a:t>
            </a:r>
            <a:r>
              <a:rPr lang="hu-HU" sz="1600" dirty="0" smtClean="0"/>
              <a:t>…()   -   Adott </a:t>
            </a:r>
            <a:r>
              <a:rPr lang="hu-HU" sz="1600" dirty="0"/>
              <a:t>dátum-idő objektumról kaphatunk információt.</a:t>
            </a:r>
          </a:p>
          <a:p>
            <a:pPr marL="0" indent="0">
              <a:buNone/>
            </a:pPr>
            <a:r>
              <a:rPr lang="hu-HU" sz="1600" dirty="0" smtClean="0"/>
              <a:t>	      Példa</a:t>
            </a:r>
            <a:r>
              <a:rPr lang="hu-HU" sz="1600" dirty="0"/>
              <a:t>: a jelenlegi év szökőév-e: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1600" dirty="0" smtClean="0"/>
          </a:p>
          <a:p>
            <a:endParaRPr lang="hu-HU" sz="1600" dirty="0"/>
          </a:p>
          <a:p>
            <a:endParaRPr lang="hu-HU" sz="1600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62293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1223392"/>
          </a:xfrm>
        </p:spPr>
        <p:txBody>
          <a:bodyPr/>
          <a:lstStyle/>
          <a:p>
            <a:pPr algn="ctr"/>
            <a:r>
              <a:rPr lang="hu-HU" dirty="0" smtClean="0"/>
              <a:t>ÚJ DÁTUM-IDŐ OSZTÁLYOK METÓDUSAI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556792"/>
            <a:ext cx="6296025" cy="1095375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41168"/>
            <a:ext cx="47863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6165676"/>
            <a:ext cx="47720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4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6849" y="189384"/>
            <a:ext cx="7804151" cy="1295400"/>
          </a:xfrm>
        </p:spPr>
        <p:txBody>
          <a:bodyPr/>
          <a:lstStyle/>
          <a:p>
            <a:pPr algn="ctr"/>
            <a:r>
              <a:rPr lang="hu-HU" dirty="0" smtClean="0"/>
              <a:t>DÁTUMOK ÖSSZEHASONLÍTÁSA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700808"/>
            <a:ext cx="8136904" cy="5040560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/>
              <a:t>Dátumok összehasonlításához </a:t>
            </a:r>
            <a:r>
              <a:rPr lang="hu-HU" sz="1800" b="1" dirty="0" err="1"/>
              <a:t>isBefore</a:t>
            </a:r>
            <a:r>
              <a:rPr lang="hu-HU" sz="1800" dirty="0" smtClean="0"/>
              <a:t>(), az </a:t>
            </a:r>
            <a:r>
              <a:rPr lang="hu-HU" sz="1800" b="1" dirty="0" err="1" smtClean="0"/>
              <a:t>isEqual</a:t>
            </a:r>
            <a:r>
              <a:rPr lang="hu-HU" sz="1800" dirty="0" smtClean="0"/>
              <a:t>() </a:t>
            </a:r>
            <a:r>
              <a:rPr lang="hu-HU" sz="1800" dirty="0" smtClean="0"/>
              <a:t>és </a:t>
            </a:r>
            <a:r>
              <a:rPr lang="hu-HU" sz="1800" b="1" dirty="0" err="1" smtClean="0"/>
              <a:t>isAfter</a:t>
            </a:r>
            <a:r>
              <a:rPr lang="hu-HU" sz="1800" dirty="0" smtClean="0"/>
              <a:t>() </a:t>
            </a:r>
            <a:r>
              <a:rPr lang="hu-HU" sz="1800" dirty="0" smtClean="0"/>
              <a:t>függvényeket használhatjuk.</a:t>
            </a:r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Példa:</a:t>
            </a:r>
          </a:p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LocalDate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LocalDate.of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(2017, 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Month.OCTOBER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25);</a:t>
            </a:r>
          </a:p>
          <a:p>
            <a:pPr marL="0" indent="0">
              <a:buNone/>
            </a:pP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LocalDate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LocalDate.of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(2017, 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Month.OCTOBER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26);</a:t>
            </a:r>
          </a:p>
          <a:p>
            <a:pPr marL="0" indent="0">
              <a:buNone/>
            </a:pP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first.isBefore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first.isEqual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first.isAfter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</a:t>
            </a: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példa kimenete:</a:t>
            </a:r>
          </a:p>
          <a:p>
            <a:pPr marL="0" indent="0">
              <a:buNone/>
            </a:pPr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2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9762"/>
            <a:ext cx="7543800" cy="652934"/>
          </a:xfrm>
        </p:spPr>
        <p:txBody>
          <a:bodyPr/>
          <a:lstStyle/>
          <a:p>
            <a:pPr algn="ctr"/>
            <a:r>
              <a:rPr lang="hu-HU" dirty="0" smtClean="0"/>
              <a:t>TOVÁBBI METÓDUSOK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620687"/>
            <a:ext cx="8665049" cy="6211555"/>
          </a:xfrm>
        </p:spPr>
        <p:txBody>
          <a:bodyPr/>
          <a:lstStyle/>
          <a:p>
            <a:r>
              <a:rPr lang="hu-HU" sz="1400" dirty="0"/>
              <a:t>p</a:t>
            </a:r>
            <a:r>
              <a:rPr lang="hu-HU" sz="1400" dirty="0" smtClean="0"/>
              <a:t>lus…() </a:t>
            </a:r>
            <a:r>
              <a:rPr lang="hu-HU" sz="1400" dirty="0" smtClean="0"/>
              <a:t>és </a:t>
            </a:r>
            <a:r>
              <a:rPr lang="hu-HU" sz="1400" dirty="0" err="1" smtClean="0"/>
              <a:t>minus</a:t>
            </a:r>
            <a:r>
              <a:rPr lang="hu-HU" sz="1400" dirty="0" smtClean="0"/>
              <a:t>…()   -   Hozzáadás </a:t>
            </a:r>
            <a:r>
              <a:rPr lang="hu-HU" sz="1400" dirty="0" smtClean="0"/>
              <a:t>vagy </a:t>
            </a:r>
            <a:r>
              <a:rPr lang="hu-HU" sz="1400" dirty="0" smtClean="0"/>
              <a:t>elvonás egy konkrét </a:t>
            </a:r>
          </a:p>
          <a:p>
            <a:pPr marL="0" indent="0">
              <a:buNone/>
            </a:pPr>
            <a:r>
              <a:rPr lang="hu-HU" sz="1400" dirty="0"/>
              <a:t>	</a:t>
            </a:r>
            <a:r>
              <a:rPr lang="hu-HU" sz="1400" dirty="0" smtClean="0"/>
              <a:t>	           </a:t>
            </a:r>
            <a:r>
              <a:rPr lang="hu-HU" sz="1400" dirty="0" smtClean="0"/>
              <a:t>időponthoz/időponttól. </a:t>
            </a:r>
          </a:p>
          <a:p>
            <a:pPr marL="0" indent="0">
              <a:buNone/>
            </a:pPr>
            <a:r>
              <a:rPr lang="hu-HU" sz="1400" dirty="0"/>
              <a:t> </a:t>
            </a:r>
            <a:r>
              <a:rPr lang="hu-HU" sz="1400" dirty="0" smtClean="0"/>
              <a:t>      Példa: Az előző év utolsó dátuma:</a:t>
            </a:r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800" dirty="0" smtClean="0"/>
          </a:p>
          <a:p>
            <a:r>
              <a:rPr lang="hu-HU" sz="1400" dirty="0" smtClean="0"/>
              <a:t>plus() és </a:t>
            </a:r>
            <a:r>
              <a:rPr lang="hu-HU" sz="1400" dirty="0" err="1" smtClean="0"/>
              <a:t>minus</a:t>
            </a:r>
            <a:r>
              <a:rPr lang="hu-HU" sz="1400" dirty="0" smtClean="0"/>
              <a:t>()   -   Hozzáadás </a:t>
            </a:r>
            <a:r>
              <a:rPr lang="hu-HU" sz="1400" dirty="0"/>
              <a:t>vagy elvonás egy konkrét időponthoz/időponttól</a:t>
            </a:r>
            <a:r>
              <a:rPr lang="hu-HU" sz="1400" dirty="0" smtClean="0"/>
              <a:t>. A paraméter egy 			    időintervallum (</a:t>
            </a:r>
            <a:r>
              <a:rPr lang="hu-HU" sz="1400" dirty="0" err="1" smtClean="0"/>
              <a:t>TemporalAmount</a:t>
            </a:r>
            <a:r>
              <a:rPr lang="hu-HU" sz="1400" dirty="0" smtClean="0"/>
              <a:t> interfészt megvalósító </a:t>
            </a:r>
            <a:r>
              <a:rPr lang="hu-HU" sz="1400" dirty="0" err="1" smtClean="0"/>
              <a:t>Duration</a:t>
            </a:r>
            <a:r>
              <a:rPr lang="hu-HU" sz="1400" dirty="0" smtClean="0"/>
              <a:t> vagy </a:t>
            </a:r>
            <a:r>
              <a:rPr lang="hu-HU" sz="1400" dirty="0" err="1" smtClean="0"/>
              <a:t>Period</a:t>
            </a:r>
            <a:r>
              <a:rPr lang="hu-HU" sz="1400" dirty="0" smtClean="0"/>
              <a:t> 			    osztályokból).</a:t>
            </a:r>
          </a:p>
          <a:p>
            <a:pPr marL="0" indent="0">
              <a:buNone/>
            </a:pPr>
            <a:r>
              <a:rPr lang="hu-HU" sz="1400" dirty="0" smtClean="0"/>
              <a:t>       Példa: A dátum 90 nap </a:t>
            </a:r>
            <a:r>
              <a:rPr lang="hu-HU" sz="1400" dirty="0" err="1" smtClean="0"/>
              <a:t>mulva</a:t>
            </a:r>
            <a:r>
              <a:rPr lang="hu-HU" sz="1400" dirty="0" smtClean="0"/>
              <a:t>:</a:t>
            </a:r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800" dirty="0"/>
          </a:p>
          <a:p>
            <a:r>
              <a:rPr lang="hu-HU" sz="1400" dirty="0" err="1" smtClean="0"/>
              <a:t>to</a:t>
            </a:r>
            <a:r>
              <a:rPr lang="hu-HU" sz="1400" dirty="0" smtClean="0"/>
              <a:t>…()   -   Átalakítás </a:t>
            </a:r>
            <a:r>
              <a:rPr lang="hu-HU" sz="1400" dirty="0"/>
              <a:t>más </a:t>
            </a:r>
            <a:r>
              <a:rPr lang="hu-HU" sz="1400" dirty="0" smtClean="0"/>
              <a:t>típussá.</a:t>
            </a:r>
          </a:p>
          <a:p>
            <a:pPr marL="0" indent="0">
              <a:buNone/>
            </a:pPr>
            <a:r>
              <a:rPr lang="hu-HU" sz="1400" dirty="0" smtClean="0"/>
              <a:t>       Példa:</a:t>
            </a:r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r>
              <a:rPr lang="hu-HU" sz="1400" dirty="0" err="1" smtClean="0"/>
              <a:t>at</a:t>
            </a:r>
            <a:r>
              <a:rPr lang="hu-HU" sz="1400" dirty="0" smtClean="0"/>
              <a:t>…()   -   Létrehoz a visszatérési típusú objektumot az objektum - amelynek metódusát hívjuk - és a metódus paramétere alapján. </a:t>
            </a:r>
          </a:p>
          <a:p>
            <a:pPr marL="0" indent="0">
              <a:buNone/>
            </a:pPr>
            <a:r>
              <a:rPr lang="hu-HU" sz="1400" dirty="0"/>
              <a:t> </a:t>
            </a:r>
            <a:r>
              <a:rPr lang="hu-HU" sz="1400" dirty="0" smtClean="0"/>
              <a:t>      Példa:</a:t>
            </a:r>
            <a:endParaRPr lang="hu-HU" sz="14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412776"/>
            <a:ext cx="6583680" cy="60007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140968"/>
            <a:ext cx="6437948" cy="85725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1" y="4593118"/>
            <a:ext cx="3960495" cy="780098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6237312"/>
            <a:ext cx="6335078" cy="52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7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9384"/>
            <a:ext cx="7543800" cy="1295400"/>
          </a:xfrm>
        </p:spPr>
        <p:txBody>
          <a:bodyPr/>
          <a:lstStyle/>
          <a:p>
            <a:pPr algn="ctr"/>
            <a:r>
              <a:rPr lang="hu-HU" dirty="0" smtClean="0"/>
              <a:t>DÁTUM ÉS IDŐ KEZELÉSE JAVA-BAN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6076" y="1700808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hu-HU" sz="1400" dirty="0" smtClean="0"/>
              <a:t>Habár a Java egy elég jól átgondolt és jól felépített nyelv, korábban a dátum és idő kezelésében voltak hiányosságai. Ezeket a hiányosságokat próbálták pótolni a külső fejlesztők, így jött létre több 3th </a:t>
            </a:r>
            <a:r>
              <a:rPr lang="hu-HU" sz="1400" dirty="0" err="1" smtClean="0"/>
              <a:t>party</a:t>
            </a:r>
            <a:r>
              <a:rPr lang="hu-HU" sz="1400" dirty="0" smtClean="0"/>
              <a:t> könyvtár. Pl. </a:t>
            </a:r>
            <a:r>
              <a:rPr lang="hu-HU" sz="1400" dirty="0" err="1" smtClean="0"/>
              <a:t>Joda-Time</a:t>
            </a:r>
            <a:r>
              <a:rPr lang="hu-HU" sz="1400" dirty="0" smtClean="0"/>
              <a:t>.</a:t>
            </a:r>
          </a:p>
          <a:p>
            <a:pPr marL="0" indent="0">
              <a:buNone/>
            </a:pPr>
            <a:endParaRPr lang="hu-HU" sz="800" b="1" dirty="0"/>
          </a:p>
          <a:p>
            <a:pPr marL="0" indent="0">
              <a:buNone/>
            </a:pPr>
            <a:r>
              <a:rPr lang="hu-HU" sz="1400" b="1" dirty="0"/>
              <a:t>Dátum és idő kezelése a Java 8 előtt – Java </a:t>
            </a:r>
            <a:r>
              <a:rPr lang="hu-HU" sz="1400" b="1" dirty="0" smtClean="0"/>
              <a:t>1.0</a:t>
            </a:r>
          </a:p>
          <a:p>
            <a:pPr marL="0" indent="0">
              <a:buNone/>
            </a:pPr>
            <a:endParaRPr lang="hu-HU" sz="800" b="1" dirty="0" smtClean="0"/>
          </a:p>
          <a:p>
            <a:r>
              <a:rPr lang="hu-HU" sz="1400" dirty="0"/>
              <a:t>A Java első verziója csak a </a:t>
            </a:r>
            <a:r>
              <a:rPr lang="hu-HU" sz="1400" dirty="0" err="1"/>
              <a:t>java.util.Date</a:t>
            </a:r>
            <a:r>
              <a:rPr lang="hu-HU" sz="1400" dirty="0"/>
              <a:t> osztályt támogatta (dátum és időt is képes volt kezelni). Ez az osztály csak egy burkoló volt a </a:t>
            </a:r>
            <a:r>
              <a:rPr lang="hu-HU" sz="1400" dirty="0" err="1"/>
              <a:t>long</a:t>
            </a:r>
            <a:r>
              <a:rPr lang="hu-HU" sz="1400" dirty="0"/>
              <a:t> típus felett, 1970.01.01-től eltelt </a:t>
            </a:r>
            <a:r>
              <a:rPr lang="hu-HU" sz="1400" dirty="0" smtClean="0"/>
              <a:t>milliszekundumok </a:t>
            </a:r>
            <a:r>
              <a:rPr lang="hu-HU" sz="1400" dirty="0"/>
              <a:t>számát tárolta.</a:t>
            </a:r>
          </a:p>
          <a:p>
            <a:r>
              <a:rPr lang="hu-HU" sz="1400" dirty="0"/>
              <a:t>Ez a típus nem tudta kezelni a helyi időket csak az UTC időt</a:t>
            </a:r>
            <a:r>
              <a:rPr lang="hu-HU" sz="1400" dirty="0" smtClean="0"/>
              <a:t>.</a:t>
            </a:r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r>
              <a:rPr lang="hu-HU" sz="1400" b="1" dirty="0"/>
              <a:t>Dátum és idő kezelése a Java 8 előtt – Java </a:t>
            </a:r>
            <a:r>
              <a:rPr lang="hu-HU" sz="1400" b="1" dirty="0" smtClean="0"/>
              <a:t>1.1</a:t>
            </a:r>
          </a:p>
          <a:p>
            <a:pPr marL="0" indent="0">
              <a:buNone/>
            </a:pPr>
            <a:endParaRPr lang="hu-HU" sz="800" b="1" dirty="0" smtClean="0"/>
          </a:p>
          <a:p>
            <a:r>
              <a:rPr lang="hu-HU" sz="1400" dirty="0"/>
              <a:t>A Java 1.1 megjelenésével két új osztályt </a:t>
            </a:r>
            <a:r>
              <a:rPr lang="hu-HU" sz="1400" dirty="0" smtClean="0"/>
              <a:t>kaptunk: </a:t>
            </a:r>
            <a:r>
              <a:rPr lang="hu-HU" sz="1400" dirty="0" err="1" smtClean="0"/>
              <a:t>Calendar</a:t>
            </a:r>
            <a:r>
              <a:rPr lang="hu-HU" sz="1400" dirty="0" smtClean="0"/>
              <a:t> és </a:t>
            </a:r>
            <a:r>
              <a:rPr lang="hu-HU" sz="1400" dirty="0" err="1" smtClean="0"/>
              <a:t>GregorianCalendar</a:t>
            </a:r>
            <a:endParaRPr lang="hu-HU" sz="1400" dirty="0"/>
          </a:p>
          <a:p>
            <a:r>
              <a:rPr lang="hu-HU" sz="1400" dirty="0"/>
              <a:t>Sokkal több funkciót érhetünk el velük, amelyek segítenek a dátum és idő kezelésében</a:t>
            </a:r>
            <a:r>
              <a:rPr lang="hu-HU" sz="1400" dirty="0" smtClean="0"/>
              <a:t>.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1400" b="1" dirty="0" err="1" smtClean="0"/>
              <a:t>Joda-Time</a:t>
            </a:r>
            <a:endParaRPr lang="hu-HU" sz="1400" b="1" dirty="0" smtClean="0"/>
          </a:p>
          <a:p>
            <a:pPr marL="0" indent="0">
              <a:buNone/>
            </a:pPr>
            <a:endParaRPr lang="hu-HU" sz="800" b="1" dirty="0"/>
          </a:p>
          <a:p>
            <a:r>
              <a:rPr lang="hu-HU" sz="1400" dirty="0" smtClean="0"/>
              <a:t>2002-ben </a:t>
            </a:r>
            <a:r>
              <a:rPr lang="hu-HU" sz="1400" dirty="0"/>
              <a:t>megindult a </a:t>
            </a:r>
            <a:r>
              <a:rPr lang="hu-HU" sz="1400" dirty="0" err="1"/>
              <a:t>Joda-Time</a:t>
            </a:r>
            <a:r>
              <a:rPr lang="hu-HU" sz="1400" dirty="0"/>
              <a:t> könyvtár fejlesztése, amely könnyen kezelhető és rugalmas kezelést ígért a korábbi megoldásokkal szemben.</a:t>
            </a:r>
          </a:p>
          <a:p>
            <a:r>
              <a:rPr lang="hu-HU" sz="1400" dirty="0"/>
              <a:t>Az idők során nagyon népszerű lett és szinte szabvánnyá vált a Java fejlesztők körében.</a:t>
            </a:r>
          </a:p>
          <a:p>
            <a:r>
              <a:rPr lang="hu-HU" sz="1400" dirty="0"/>
              <a:t>Java nyelv fejlesztői úgy döntöttek, hogy a </a:t>
            </a:r>
            <a:r>
              <a:rPr lang="hu-HU" sz="1400" dirty="0" err="1"/>
              <a:t>Joda-Time-hoz</a:t>
            </a:r>
            <a:r>
              <a:rPr lang="hu-HU" sz="1400" dirty="0"/>
              <a:t> egy nagyon hasonló megoldást valósítanak meg.</a:t>
            </a:r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b="1" dirty="0"/>
          </a:p>
          <a:p>
            <a:pPr marL="0" indent="0">
              <a:buNone/>
            </a:pPr>
            <a:endParaRPr lang="hu-HU" sz="1400" dirty="0" smtClean="0"/>
          </a:p>
        </p:txBody>
      </p:sp>
    </p:spTree>
    <p:extLst>
      <p:ext uri="{BB962C8B-B14F-4D97-AF65-F5344CB8AC3E}">
        <p14:creationId xmlns:p14="http://schemas.microsoft.com/office/powerpoint/2010/main" val="357444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Irodalomjegyzék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Brett</a:t>
            </a:r>
            <a:r>
              <a:rPr lang="hu-HU" dirty="0" smtClean="0"/>
              <a:t> </a:t>
            </a:r>
            <a:r>
              <a:rPr lang="hu-HU" dirty="0" err="1" smtClean="0"/>
              <a:t>Spell</a:t>
            </a:r>
            <a:r>
              <a:rPr lang="hu-HU" dirty="0" smtClean="0"/>
              <a:t>.: Pro Java 8 </a:t>
            </a:r>
            <a:r>
              <a:rPr lang="hu-HU" dirty="0" err="1" smtClean="0"/>
              <a:t>Programming</a:t>
            </a:r>
            <a:r>
              <a:rPr lang="hu-HU" dirty="0" smtClean="0"/>
              <a:t>, 3th, 2015. </a:t>
            </a:r>
            <a:r>
              <a:rPr lang="hu-HU" smtClean="0"/>
              <a:t>(92 - 104)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9412-F16F-4FDD-962D-43D8546D370A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DATE AND TIME API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544616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Java 8-cal megjelent az új </a:t>
            </a:r>
            <a:r>
              <a:rPr lang="hu-HU" sz="2000" dirty="0" err="1" smtClean="0"/>
              <a:t>Date</a:t>
            </a:r>
            <a:r>
              <a:rPr lang="hu-HU" sz="2000" dirty="0" smtClean="0"/>
              <a:t> and Time API.</a:t>
            </a:r>
          </a:p>
          <a:p>
            <a:r>
              <a:rPr lang="hu-HU" sz="2000" dirty="0" err="1" smtClean="0"/>
              <a:t>Szálbiztos</a:t>
            </a:r>
            <a:r>
              <a:rPr lang="hu-HU" sz="2000" dirty="0" smtClean="0"/>
              <a:t>, nem </a:t>
            </a:r>
            <a:r>
              <a:rPr lang="hu-HU" sz="2000" dirty="0"/>
              <a:t>úgy mint a </a:t>
            </a:r>
            <a:r>
              <a:rPr lang="hu-HU" sz="2000" dirty="0" err="1" smtClean="0"/>
              <a:t>GregorianCalendar</a:t>
            </a:r>
            <a:r>
              <a:rPr lang="hu-HU" sz="2000" dirty="0" smtClean="0"/>
              <a:t> volt.</a:t>
            </a:r>
          </a:p>
          <a:p>
            <a:r>
              <a:rPr lang="hu-HU" sz="2000" dirty="0" smtClean="0"/>
              <a:t>A megvalósítás új csomagba került, ahol a típusok elnevezése is sokkal beszédesebb (pl.: </a:t>
            </a:r>
            <a:r>
              <a:rPr lang="en-US" sz="2000" dirty="0" err="1"/>
              <a:t>YearMonth</a:t>
            </a:r>
            <a:r>
              <a:rPr lang="en-US" sz="2000" dirty="0"/>
              <a:t>, </a:t>
            </a:r>
            <a:r>
              <a:rPr lang="en-US" sz="2000" dirty="0" err="1"/>
              <a:t>MonthDay</a:t>
            </a:r>
            <a:r>
              <a:rPr lang="en-US" sz="2000" dirty="0"/>
              <a:t>, </a:t>
            </a:r>
            <a:r>
              <a:rPr lang="en-US" sz="2000" dirty="0" err="1"/>
              <a:t>LocalDate</a:t>
            </a:r>
            <a:r>
              <a:rPr lang="en-US" sz="2000" dirty="0"/>
              <a:t>, </a:t>
            </a:r>
            <a:r>
              <a:rPr lang="en-US" sz="2000" dirty="0" err="1"/>
              <a:t>LocalTime</a:t>
            </a:r>
            <a:r>
              <a:rPr lang="en-US" sz="2000" dirty="0"/>
              <a:t>, </a:t>
            </a:r>
            <a:r>
              <a:rPr lang="en-US" sz="2000" dirty="0" err="1" smtClean="0"/>
              <a:t>LocalDateTime</a:t>
            </a:r>
            <a:r>
              <a:rPr lang="hu-HU" sz="2000" dirty="0" smtClean="0"/>
              <a:t>, stb.)</a:t>
            </a:r>
          </a:p>
          <a:p>
            <a:r>
              <a:rPr lang="hu-HU" sz="2000" dirty="0" smtClean="0"/>
              <a:t>Milliszekundum helyett </a:t>
            </a:r>
            <a:r>
              <a:rPr lang="hu-HU" sz="2000" dirty="0" err="1" smtClean="0"/>
              <a:t>nanoszekundum</a:t>
            </a:r>
            <a:r>
              <a:rPr lang="hu-HU" sz="2000" dirty="0" smtClean="0"/>
              <a:t> pontosságú tárolást tesz lehetővé.</a:t>
            </a:r>
          </a:p>
          <a:p>
            <a:r>
              <a:rPr lang="hu-HU" sz="2000" dirty="0" smtClean="0"/>
              <a:t>Az új csomag: </a:t>
            </a:r>
            <a:r>
              <a:rPr lang="hu-HU" sz="2000" dirty="0" err="1" smtClean="0"/>
              <a:t>java.time</a:t>
            </a:r>
            <a:endParaRPr lang="hu-HU" sz="2000" dirty="0" smtClean="0"/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r>
              <a:rPr lang="hu-HU" sz="2000" b="1" dirty="0" smtClean="0"/>
              <a:t>Alapok</a:t>
            </a:r>
            <a:r>
              <a:rPr lang="hu-HU" sz="2000" dirty="0" smtClean="0"/>
              <a:t>:</a:t>
            </a:r>
          </a:p>
          <a:p>
            <a:r>
              <a:rPr lang="hu-HU" sz="2000" dirty="0" smtClean="0"/>
              <a:t>Az </a:t>
            </a:r>
            <a:r>
              <a:rPr lang="hu-HU" sz="2000" b="1" dirty="0" smtClean="0"/>
              <a:t>Instant</a:t>
            </a:r>
            <a:r>
              <a:rPr lang="hu-HU" sz="2000" dirty="0" smtClean="0"/>
              <a:t> </a:t>
            </a:r>
            <a:r>
              <a:rPr lang="hu-HU" sz="2000" dirty="0"/>
              <a:t>osztályt fogjuk </a:t>
            </a:r>
            <a:r>
              <a:rPr lang="hu-HU" sz="2000" dirty="0" smtClean="0"/>
              <a:t>használni, amely számos </a:t>
            </a:r>
            <a:r>
              <a:rPr lang="hu-HU" sz="2000" dirty="0"/>
              <a:t>hasznos statikus metódust tartalmaz</a:t>
            </a:r>
            <a:r>
              <a:rPr lang="hu-HU" sz="2000" dirty="0" smtClean="0"/>
              <a:t>. Például az </a:t>
            </a:r>
            <a:r>
              <a:rPr lang="hu-HU" sz="2000" dirty="0"/>
              <a:t>aktuális időpont </a:t>
            </a:r>
            <a:r>
              <a:rPr lang="hu-HU" sz="2000" dirty="0" smtClean="0"/>
              <a:t>lekérdezésére:</a:t>
            </a:r>
          </a:p>
          <a:p>
            <a:pPr marL="0" indent="0">
              <a:buNone/>
            </a:pPr>
            <a:endParaRPr lang="hu-HU" sz="2000" dirty="0"/>
          </a:p>
          <a:p>
            <a:r>
              <a:rPr lang="hu-HU" sz="2000" dirty="0"/>
              <a:t>A hét napjai (</a:t>
            </a:r>
            <a:r>
              <a:rPr lang="hu-HU" sz="2000" b="1" dirty="0" err="1"/>
              <a:t>DayOfWeek</a:t>
            </a:r>
            <a:r>
              <a:rPr lang="hu-HU" sz="2000" dirty="0"/>
              <a:t>) és a hónapok (</a:t>
            </a:r>
            <a:r>
              <a:rPr lang="hu-HU" sz="2000" b="1" dirty="0" err="1"/>
              <a:t>Month</a:t>
            </a:r>
            <a:r>
              <a:rPr lang="hu-HU" sz="2000" dirty="0" smtClean="0"/>
              <a:t>) </a:t>
            </a:r>
            <a:r>
              <a:rPr lang="hu-HU" sz="2000" dirty="0"/>
              <a:t>enumerációval vannak </a:t>
            </a:r>
            <a:r>
              <a:rPr lang="hu-HU" sz="2000" dirty="0" smtClean="0"/>
              <a:t>kezelve (korábban </a:t>
            </a:r>
            <a:r>
              <a:rPr lang="hu-HU" sz="2000" dirty="0"/>
              <a:t>int konstansok </a:t>
            </a:r>
            <a:r>
              <a:rPr lang="hu-HU" sz="2000" dirty="0" smtClean="0"/>
              <a:t>voltak, a </a:t>
            </a:r>
            <a:r>
              <a:rPr lang="hu-HU" sz="2000" dirty="0"/>
              <a:t>január </a:t>
            </a:r>
            <a:r>
              <a:rPr lang="hu-HU" sz="2000" dirty="0" smtClean="0"/>
              <a:t>nulla </a:t>
            </a:r>
            <a:r>
              <a:rPr lang="hu-HU" sz="2000" dirty="0"/>
              <a:t>értéket vett fel.</a:t>
            </a:r>
          </a:p>
          <a:p>
            <a:pPr marL="0" indent="0">
              <a:buNone/>
            </a:pPr>
            <a:endParaRPr lang="hu-HU" sz="2000" dirty="0" smtClean="0"/>
          </a:p>
          <a:p>
            <a:endParaRPr lang="hu-HU" sz="2000" dirty="0" smtClean="0"/>
          </a:p>
          <a:p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941168"/>
            <a:ext cx="504348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021288"/>
            <a:ext cx="3957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8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DATE (RÉGI) ÉS INSTANT (ÚJ) KÖZÖTTI KONVERTÁLÁS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505331"/>
            <a:ext cx="8665049" cy="5164029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A régi </a:t>
            </a:r>
            <a:r>
              <a:rPr lang="hu-HU" sz="2000" b="1" dirty="0" err="1" smtClean="0"/>
              <a:t>Date</a:t>
            </a:r>
            <a:r>
              <a:rPr lang="hu-HU" sz="2000" dirty="0" smtClean="0"/>
              <a:t> és az új </a:t>
            </a:r>
            <a:r>
              <a:rPr lang="hu-HU" sz="2000" b="1" dirty="0" smtClean="0"/>
              <a:t>Instant</a:t>
            </a:r>
            <a:r>
              <a:rPr lang="hu-HU" sz="2000" dirty="0" smtClean="0"/>
              <a:t> típus között van átmenet, a kettő közötti konverzió lehetséges. Ennek eredménye, hogy a régi kódunkat (amely a </a:t>
            </a:r>
            <a:r>
              <a:rPr lang="hu-HU" sz="2000" b="1" dirty="0" err="1" smtClean="0"/>
              <a:t>Date</a:t>
            </a:r>
            <a:r>
              <a:rPr lang="hu-HU" sz="2000" dirty="0" smtClean="0"/>
              <a:t> típust használta) együtt tudjuk használni a Java 8 új típusával.</a:t>
            </a:r>
          </a:p>
          <a:p>
            <a:pPr marL="0" indent="0">
              <a:buNone/>
            </a:pPr>
            <a:endParaRPr lang="hu-HU" sz="2000" dirty="0" smtClean="0"/>
          </a:p>
          <a:p>
            <a:r>
              <a:rPr lang="hu-HU" sz="2000" b="1" dirty="0" err="1" smtClean="0"/>
              <a:t>Date</a:t>
            </a:r>
            <a:r>
              <a:rPr lang="hu-HU" sz="2000" b="1" dirty="0" smtClean="0"/>
              <a:t> </a:t>
            </a:r>
            <a:r>
              <a:rPr lang="hu-HU" sz="2000" dirty="0" err="1" smtClean="0"/>
              <a:t>tipúsból</a:t>
            </a:r>
            <a:r>
              <a:rPr lang="hu-HU" sz="2000" dirty="0" smtClean="0"/>
              <a:t> </a:t>
            </a:r>
            <a:r>
              <a:rPr lang="hu-HU" sz="2000" b="1" dirty="0" smtClean="0"/>
              <a:t>Instant </a:t>
            </a:r>
            <a:r>
              <a:rPr lang="hu-HU" sz="2000" dirty="0" smtClean="0"/>
              <a:t>típus:</a:t>
            </a:r>
          </a:p>
          <a:p>
            <a:endParaRPr lang="hu-HU" sz="2000" dirty="0"/>
          </a:p>
          <a:p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r>
              <a:rPr lang="hu-HU" sz="2000" b="1" dirty="0" smtClean="0"/>
              <a:t>Instant </a:t>
            </a:r>
            <a:r>
              <a:rPr lang="hu-HU" sz="2000" dirty="0" smtClean="0"/>
              <a:t>típusból </a:t>
            </a:r>
            <a:r>
              <a:rPr lang="hu-HU" sz="2000" b="1" dirty="0" err="1" smtClean="0"/>
              <a:t>Date</a:t>
            </a:r>
            <a:r>
              <a:rPr lang="hu-HU" sz="2000" b="1" dirty="0" smtClean="0"/>
              <a:t> </a:t>
            </a:r>
            <a:r>
              <a:rPr lang="hu-HU" sz="2000" dirty="0" smtClean="0"/>
              <a:t>típus:</a:t>
            </a:r>
          </a:p>
          <a:p>
            <a:pPr marL="0" indent="0">
              <a:buNone/>
            </a:pPr>
            <a:endParaRPr lang="hu-HU" sz="2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38" y="3212976"/>
            <a:ext cx="7386638" cy="147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38" y="5013176"/>
            <a:ext cx="6243638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0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0270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ÚJ TÍPUSOK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2900" dirty="0" smtClean="0"/>
              <a:t>Új típusok (a teljesség igénye nélkül):</a:t>
            </a:r>
          </a:p>
          <a:p>
            <a:pPr marL="0" indent="0">
              <a:buNone/>
            </a:pPr>
            <a:endParaRPr lang="hu-HU" sz="1000" dirty="0" smtClean="0"/>
          </a:p>
          <a:p>
            <a:r>
              <a:rPr lang="hu-HU" sz="2900" b="1" dirty="0" smtClean="0"/>
              <a:t>Year</a:t>
            </a:r>
            <a:r>
              <a:rPr lang="hu-HU" sz="2900" dirty="0" smtClean="0"/>
              <a:t> - Évet reprezentálja</a:t>
            </a:r>
          </a:p>
          <a:p>
            <a:r>
              <a:rPr lang="hu-HU" sz="2900" b="1" dirty="0" err="1" smtClean="0"/>
              <a:t>YearMonth</a:t>
            </a:r>
            <a:r>
              <a:rPr lang="hu-HU" sz="2900" dirty="0" smtClean="0"/>
              <a:t> - Egy hónap egy adott éven belül</a:t>
            </a:r>
          </a:p>
          <a:p>
            <a:r>
              <a:rPr lang="hu-HU" sz="2900" b="1" dirty="0" err="1" smtClean="0"/>
              <a:t>LocalDate-</a:t>
            </a:r>
            <a:r>
              <a:rPr lang="hu-HU" sz="2900" dirty="0" smtClean="0"/>
              <a:t> Időzóna nélküli</a:t>
            </a:r>
          </a:p>
          <a:p>
            <a:r>
              <a:rPr lang="hu-HU" sz="2900" b="1" dirty="0" err="1" smtClean="0"/>
              <a:t>LocalTime</a:t>
            </a:r>
            <a:r>
              <a:rPr lang="hu-HU" sz="2900" dirty="0" smtClean="0"/>
              <a:t> - Időzóna nélküli idő</a:t>
            </a:r>
          </a:p>
          <a:p>
            <a:r>
              <a:rPr lang="hu-HU" sz="2900" b="1" dirty="0" err="1" smtClean="0"/>
              <a:t>LocalDateTime</a:t>
            </a:r>
            <a:r>
              <a:rPr lang="hu-HU" sz="2900" dirty="0" smtClean="0"/>
              <a:t> - Az előző kettő kombinációja</a:t>
            </a:r>
          </a:p>
          <a:p>
            <a:pPr marL="0" indent="0">
              <a:buNone/>
            </a:pPr>
            <a:endParaRPr lang="hu-HU" sz="2900" dirty="0" smtClean="0"/>
          </a:p>
          <a:p>
            <a:pPr marL="0" indent="0">
              <a:buNone/>
            </a:pPr>
            <a:r>
              <a:rPr lang="hu-HU" sz="2900" dirty="0" smtClean="0"/>
              <a:t>Az új típusokról:</a:t>
            </a:r>
          </a:p>
          <a:p>
            <a:pPr marL="0" indent="0">
              <a:buNone/>
            </a:pPr>
            <a:endParaRPr lang="hu-HU" sz="1100" dirty="0"/>
          </a:p>
          <a:p>
            <a:r>
              <a:rPr lang="hu-HU" sz="2900" dirty="0"/>
              <a:t>Az összes előző típus implementálja a </a:t>
            </a:r>
            <a:r>
              <a:rPr lang="hu-HU" sz="2900" b="1" dirty="0" err="1"/>
              <a:t>Temporal</a:t>
            </a:r>
            <a:r>
              <a:rPr lang="hu-HU" sz="2900" dirty="0"/>
              <a:t> </a:t>
            </a:r>
            <a:r>
              <a:rPr lang="hu-HU" sz="2900" dirty="0" smtClean="0"/>
              <a:t>interfészt.</a:t>
            </a:r>
            <a:endParaRPr lang="hu-HU" sz="2900" dirty="0"/>
          </a:p>
          <a:p>
            <a:r>
              <a:rPr lang="hu-HU" sz="2900" dirty="0"/>
              <a:t>Az időzónát nem tárolják, tehát az adott számítógépen beállított dátum és időt használják fel.</a:t>
            </a:r>
          </a:p>
          <a:p>
            <a:r>
              <a:rPr lang="hu-HU" sz="2900" dirty="0"/>
              <a:t>Amennyiben az időzóna is fontos létezik </a:t>
            </a:r>
            <a:r>
              <a:rPr lang="hu-HU" sz="2900" b="1" dirty="0" err="1"/>
              <a:t>ZonedDateTime</a:t>
            </a:r>
            <a:r>
              <a:rPr lang="hu-HU" sz="2900" dirty="0"/>
              <a:t> típus is, amely ezt a problémát is kiküszöböli.</a:t>
            </a:r>
          </a:p>
          <a:p>
            <a:r>
              <a:rPr lang="hu-HU" sz="2900" dirty="0"/>
              <a:t>Időzónák kezeléséhez két osztályt </a:t>
            </a:r>
            <a:r>
              <a:rPr lang="hu-HU" sz="2900" dirty="0" smtClean="0"/>
              <a:t>használhatunk: </a:t>
            </a:r>
            <a:r>
              <a:rPr lang="hu-HU" sz="2900" b="1" dirty="0" err="1" smtClean="0"/>
              <a:t>ZoneId</a:t>
            </a:r>
            <a:r>
              <a:rPr lang="hu-HU" sz="2900" b="1" dirty="0" smtClean="0"/>
              <a:t> </a:t>
            </a:r>
            <a:r>
              <a:rPr lang="hu-HU" sz="2900" dirty="0" smtClean="0"/>
              <a:t>és</a:t>
            </a:r>
            <a:endParaRPr lang="hu-HU" sz="2900" b="1" dirty="0"/>
          </a:p>
          <a:p>
            <a:pPr marL="344487" lvl="1" indent="0">
              <a:buNone/>
            </a:pPr>
            <a:r>
              <a:rPr lang="hu-HU" sz="2900" b="1" dirty="0" err="1"/>
              <a:t>ZoneOffset</a:t>
            </a:r>
            <a:endParaRPr lang="hu-HU" sz="2900" b="1" dirty="0"/>
          </a:p>
          <a:p>
            <a:pPr marL="0" indent="0">
              <a:buNone/>
            </a:pP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15922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6254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IDŐZÓNÁK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095950"/>
            <a:ext cx="8665049" cy="1468954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Az időzóna kezelésénél a </a:t>
            </a:r>
            <a:r>
              <a:rPr lang="en-US" sz="2000" dirty="0" smtClean="0"/>
              <a:t>GMT</a:t>
            </a:r>
            <a:r>
              <a:rPr lang="hu-HU" sz="2000" dirty="0" smtClean="0"/>
              <a:t> / UTC</a:t>
            </a:r>
            <a:r>
              <a:rPr lang="en-US" sz="2000" dirty="0" smtClean="0"/>
              <a:t> </a:t>
            </a:r>
            <a:r>
              <a:rPr lang="hu-HU" sz="2000" dirty="0" smtClean="0"/>
              <a:t> (</a:t>
            </a:r>
            <a:r>
              <a:rPr lang="en-US" sz="2000" dirty="0" smtClean="0"/>
              <a:t>Greenwich </a:t>
            </a:r>
            <a:r>
              <a:rPr lang="en-US" sz="2000" dirty="0"/>
              <a:t>Mean Time / Coordinated Universal </a:t>
            </a:r>
            <a:r>
              <a:rPr lang="en-US" sz="2000" dirty="0" smtClean="0"/>
              <a:t>Time</a:t>
            </a:r>
            <a:r>
              <a:rPr lang="hu-HU" sz="2000" dirty="0" smtClean="0"/>
              <a:t>) időhöz képest valamilyen eltolást kell tárolnunk.</a:t>
            </a:r>
            <a:endParaRPr lang="hu-HU" sz="2000" dirty="0"/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107504" y="2204864"/>
            <a:ext cx="3624289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hu-HU" sz="2000" kern="0" dirty="0" smtClean="0"/>
              <a:t>Régen a </a:t>
            </a:r>
            <a:r>
              <a:rPr lang="hu-HU" sz="2000" kern="0" dirty="0" err="1" smtClean="0"/>
              <a:t>java.util-ban</a:t>
            </a:r>
            <a:r>
              <a:rPr lang="hu-HU" sz="2000" kern="0" dirty="0" smtClean="0"/>
              <a:t> található </a:t>
            </a:r>
            <a:r>
              <a:rPr lang="hu-HU" sz="2000" kern="0" dirty="0" err="1" smtClean="0"/>
              <a:t>TimeZone</a:t>
            </a:r>
            <a:r>
              <a:rPr lang="hu-HU" sz="2000" kern="0" dirty="0" smtClean="0"/>
              <a:t> osztályt használhattuk.</a:t>
            </a:r>
          </a:p>
          <a:p>
            <a:pPr marL="0" indent="0">
              <a:buNone/>
            </a:pPr>
            <a:endParaRPr lang="hu-HU" sz="800" kern="0" dirty="0" smtClean="0"/>
          </a:p>
          <a:p>
            <a:r>
              <a:rPr lang="hu-HU" sz="2000" kern="0" dirty="0" smtClean="0"/>
              <a:t>Az időzónák kezelésére Java 8-tól a </a:t>
            </a:r>
            <a:r>
              <a:rPr lang="hu-HU" sz="2000" kern="0" dirty="0" err="1" smtClean="0"/>
              <a:t>ZoneId</a:t>
            </a:r>
            <a:r>
              <a:rPr lang="hu-HU" sz="2000" kern="0" dirty="0" smtClean="0"/>
              <a:t> és </a:t>
            </a:r>
            <a:r>
              <a:rPr lang="hu-HU" sz="2000" kern="0" dirty="0" err="1" smtClean="0"/>
              <a:t>ZoneOffset</a:t>
            </a:r>
            <a:r>
              <a:rPr lang="hu-HU" sz="2000" kern="0" dirty="0" smtClean="0"/>
              <a:t> osztályok használatát ajánlják.</a:t>
            </a:r>
          </a:p>
          <a:p>
            <a:endParaRPr lang="hu-HU" sz="800" kern="0" dirty="0" smtClean="0"/>
          </a:p>
          <a:p>
            <a:r>
              <a:rPr lang="hu-HU" sz="2000" kern="0" dirty="0" smtClean="0"/>
              <a:t>Ezeket tartalmazza már </a:t>
            </a:r>
            <a:r>
              <a:rPr lang="hu-HU" sz="2000" kern="0" dirty="0" err="1" smtClean="0"/>
              <a:t>ZonedDateTime</a:t>
            </a:r>
            <a:r>
              <a:rPr lang="hu-HU" sz="2000" kern="0" dirty="0" smtClean="0"/>
              <a:t>. Lekérdezhetjük őket a </a:t>
            </a:r>
            <a:r>
              <a:rPr lang="hu-HU" sz="2000" kern="0" dirty="0" err="1" smtClean="0"/>
              <a:t>getZone</a:t>
            </a:r>
            <a:r>
              <a:rPr lang="hu-HU" sz="2000" kern="0" dirty="0" smtClean="0"/>
              <a:t>() és </a:t>
            </a:r>
            <a:r>
              <a:rPr lang="hu-HU" sz="2000" kern="0" dirty="0" err="1" smtClean="0"/>
              <a:t>getZoneOffset</a:t>
            </a:r>
            <a:r>
              <a:rPr lang="hu-HU" sz="2000" kern="0" dirty="0" smtClean="0"/>
              <a:t>() függvényekkel.</a:t>
            </a:r>
            <a:endParaRPr lang="hu-HU" sz="2000" kern="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492896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79512" y="1052736"/>
            <a:ext cx="885698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+mj-lt"/>
                <a:cs typeface="Courier New" panose="02070309020205020404" pitchFamily="49" charset="0"/>
              </a:rPr>
              <a:t>Példa</a:t>
            </a:r>
            <a:r>
              <a:rPr lang="hu-HU" sz="1400" dirty="0" smtClean="0">
                <a:latin typeface="+mj-lt"/>
                <a:cs typeface="Courier New" panose="02070309020205020404" pitchFamily="49" charset="0"/>
              </a:rPr>
              <a:t> </a:t>
            </a:r>
          </a:p>
          <a:p>
            <a:r>
              <a:rPr lang="hu-HU" sz="1400" dirty="0" smtClean="0">
                <a:latin typeface="+mj-lt"/>
                <a:cs typeface="Courier New" panose="02070309020205020404" pitchFamily="49" charset="0"/>
              </a:rPr>
              <a:t>Egy repülő indul New Yorkból 10:30 –kor Budapestre és a repülési idő 8 óra:</a:t>
            </a: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format1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DateTimeFormatter.ofPattern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yyyy.MM.dd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format2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DateTimeFormatter.ofPattern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MMM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HH:mm");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LocalDateTime.of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(2017,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Month.OCTOBER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25, 10, 30);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yyyy.MM.dd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HH:mm): " + format1.format(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MMM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HH:mm): " + format2.format(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//UTC-5 (UTC-4 nyári időszámításban)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ldt.atZone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ZoneId.of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America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/New_York"));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("Indulás: " + format2.format(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UTC+1  (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UTC+2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nyári időszámításban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és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repülési idő 8 óra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magyarDateTime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nyDateTime.withZoneSameInstant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ZoneId.of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("Europe/Budapest")).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plusHours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(8);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("Érkezés: " + format2.format(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magyarDateTime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>
                <a:latin typeface="+mj-lt"/>
                <a:cs typeface="Courier New" panose="02070309020205020404" pitchFamily="49" charset="0"/>
              </a:rPr>
              <a:t>Kimenet:</a:t>
            </a:r>
          </a:p>
          <a:p>
            <a:endParaRPr lang="hu-HU" sz="1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YYYY.MM.dd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HH:mm): 2017.10.25. 10:30</a:t>
            </a:r>
          </a:p>
          <a:p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(YYYY MMM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HH:mm): 2017 okt. 25. 10:30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Indulás: 2017 okt. 25. 10:30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Érkezés: 2017 okt. 26. 00:30</a:t>
            </a:r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266254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IDŐZÓNÁK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786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79512" y="1052736"/>
            <a:ext cx="88569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+mj-lt"/>
                <a:cs typeface="Courier New" panose="02070309020205020404" pitchFamily="49" charset="0"/>
              </a:rPr>
              <a:t>Példa</a:t>
            </a:r>
            <a:r>
              <a:rPr lang="hu-HU" sz="1400" dirty="0" smtClean="0">
                <a:latin typeface="+mj-lt"/>
                <a:cs typeface="Courier New" panose="02070309020205020404" pitchFamily="49" charset="0"/>
              </a:rPr>
              <a:t> </a:t>
            </a:r>
          </a:p>
          <a:p>
            <a:r>
              <a:rPr lang="hu-HU" sz="1400" dirty="0" smtClean="0">
                <a:latin typeface="+mj-lt"/>
                <a:cs typeface="Courier New" panose="02070309020205020404" pitchFamily="49" charset="0"/>
              </a:rPr>
              <a:t>Egy repülő indul Budapestről 10:30 –kor New Yorkba és a repülési idő 8 óra 10 perc:</a:t>
            </a: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DateTimeFormatter.ofPattern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MMM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"2017.10.25. 10:30";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LocalDateTime.parse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DateTimeFormatter.ofPattern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yyyy.MM.dd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HH:mm"));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MMM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HH:mm): " +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format.format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//UTC+1  (UTC+2 nyári időszámításban) és repülési idő 8 óra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magyarDateTime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ldt.atZone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ZoneId.of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("Europe/Budapest"));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("Indulás: " +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format.format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magyarDateTime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UTC-5 (fix)</a:t>
            </a: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ZoneOffset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nyOffset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ZoneOffset.of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("-05:00");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ZonedDateTime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endParaRPr 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magyarDateTime.withZoneSameInstant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nyOffset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plusHours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(8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plusMinutes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("Érkezés: " +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format.format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nyDateTime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>
                <a:latin typeface="+mj-lt"/>
                <a:cs typeface="Courier New" panose="02070309020205020404" pitchFamily="49" charset="0"/>
              </a:rPr>
              <a:t>Kimenet:</a:t>
            </a:r>
          </a:p>
          <a:p>
            <a:endParaRPr lang="hu-HU" sz="1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LocalDateTime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MMM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HH:mm): 2017 okt. 25. 10:30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Indulás: 2017 okt. 25. 10:30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Érkezés: 2017 okt. 25. 11:40</a:t>
            </a:r>
          </a:p>
          <a:p>
            <a:endParaRPr lang="hu-HU" sz="1400" dirty="0" smtClean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266254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IDŐZÓNÁK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96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IDŐTARTAM - DURATION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057276"/>
            <a:ext cx="8665049" cy="56120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sz="3200" dirty="0"/>
              <a:t>A </a:t>
            </a:r>
            <a:r>
              <a:rPr lang="hu-HU" sz="3200" b="1" dirty="0" err="1"/>
              <a:t>Duration</a:t>
            </a:r>
            <a:r>
              <a:rPr lang="hu-HU" sz="3200" dirty="0"/>
              <a:t> </a:t>
            </a:r>
            <a:r>
              <a:rPr lang="hu-HU" sz="3200" dirty="0" smtClean="0"/>
              <a:t>osztály az </a:t>
            </a:r>
            <a:r>
              <a:rPr lang="hu-HU" sz="3200" dirty="0"/>
              <a:t>eltelt </a:t>
            </a:r>
            <a:r>
              <a:rPr lang="hu-HU" sz="3200" dirty="0" smtClean="0"/>
              <a:t>időt, fix időtartamot, időintervallum reprezentálja. A stopperórához hasonlítható, amely méri az időtartamot, az eltelt időt az indítása és a leállítása között, időzónától vagy bármelyik más fogalomtól függetlenül.</a:t>
            </a:r>
          </a:p>
          <a:p>
            <a:pPr marL="0" indent="0">
              <a:buNone/>
            </a:pPr>
            <a:endParaRPr lang="hu-HU" sz="3200" dirty="0"/>
          </a:p>
          <a:p>
            <a:pPr marL="0" indent="0">
              <a:buNone/>
            </a:pPr>
            <a:r>
              <a:rPr lang="hu-HU" sz="3200" dirty="0" smtClean="0"/>
              <a:t>A </a:t>
            </a:r>
            <a:r>
              <a:rPr lang="hu-HU" sz="3200" b="1" dirty="0" err="1" smtClean="0"/>
              <a:t>Duration</a:t>
            </a:r>
            <a:r>
              <a:rPr lang="hu-HU" sz="3200" b="1" dirty="0" smtClean="0"/>
              <a:t> </a:t>
            </a:r>
            <a:r>
              <a:rPr lang="hu-HU" sz="3200" dirty="0" smtClean="0"/>
              <a:t>osztály tartalmaz olyan metódusokat, amelyek </a:t>
            </a:r>
            <a:r>
              <a:rPr lang="hu-HU" sz="3200" dirty="0"/>
              <a:t>lehetővé teszik, hogy példányokat </a:t>
            </a:r>
            <a:r>
              <a:rPr lang="hu-HU" sz="3200" dirty="0" smtClean="0"/>
              <a:t>hozzunk létre különböző napok, </a:t>
            </a:r>
            <a:r>
              <a:rPr lang="hu-HU" sz="3200" dirty="0"/>
              <a:t>órák, percek, másodpercek, milliszekundumok vagy </a:t>
            </a:r>
            <a:r>
              <a:rPr lang="hu-HU" sz="3200" dirty="0" err="1" smtClean="0"/>
              <a:t>nanoszekundumok</a:t>
            </a:r>
            <a:r>
              <a:rPr lang="hu-HU" sz="3200" dirty="0" smtClean="0"/>
              <a:t> számával. </a:t>
            </a:r>
          </a:p>
          <a:p>
            <a:pPr marL="0" indent="0">
              <a:buNone/>
            </a:pPr>
            <a:endParaRPr lang="hu-HU" sz="3200" dirty="0"/>
          </a:p>
          <a:p>
            <a:pPr marL="0" indent="0">
              <a:buNone/>
            </a:pPr>
            <a:r>
              <a:rPr lang="hu-HU" sz="3200" dirty="0" smtClean="0"/>
              <a:t>Példák: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 smtClean="0"/>
          </a:p>
          <a:p>
            <a:pPr marL="0" indent="0">
              <a:buNone/>
            </a:pPr>
            <a:r>
              <a:rPr lang="hu-HU" sz="3200" dirty="0" smtClean="0"/>
              <a:t>Fél órát (30 percet) időintervallumnak megfelelő példány:</a:t>
            </a:r>
          </a:p>
          <a:p>
            <a:pPr marL="0" indent="0">
              <a:buNone/>
            </a:pP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hu-HU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halfAnHour</a:t>
            </a:r>
            <a:r>
              <a:rPr lang="hu-HU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Duration.ofMinutes</a:t>
            </a:r>
            <a:r>
              <a:rPr lang="hu-HU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(30);</a:t>
            </a:r>
          </a:p>
          <a:p>
            <a:pPr marL="0" indent="0">
              <a:buNone/>
            </a:pP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>H</a:t>
            </a:r>
            <a:r>
              <a:rPr lang="hu-HU" sz="3200" dirty="0" smtClean="0"/>
              <a:t>árom </a:t>
            </a:r>
            <a:r>
              <a:rPr lang="hu-HU" sz="3200" dirty="0"/>
              <a:t>napos </a:t>
            </a:r>
            <a:r>
              <a:rPr lang="hu-HU" sz="3200" dirty="0" smtClean="0"/>
              <a:t>időintervallumnak megfelelő példány:</a:t>
            </a:r>
          </a:p>
          <a:p>
            <a:pPr marL="0" indent="0">
              <a:buNone/>
            </a:pP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hu-HU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threeDays</a:t>
            </a:r>
            <a:r>
              <a:rPr lang="hu-HU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Duration.ofDays</a:t>
            </a:r>
            <a:r>
              <a:rPr lang="hu-HU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pPr marL="0" indent="0">
              <a:buNone/>
            </a:pPr>
            <a:endParaRPr lang="hu-HU" sz="3200" dirty="0"/>
          </a:p>
          <a:p>
            <a:pPr marL="0" indent="0">
              <a:buNone/>
            </a:pPr>
            <a:r>
              <a:rPr lang="hu-HU" sz="3200" dirty="0" smtClean="0"/>
              <a:t>Megjegyzés: A </a:t>
            </a:r>
            <a:r>
              <a:rPr lang="hu-HU" sz="3200" b="1" dirty="0" err="1" smtClean="0"/>
              <a:t>Duration</a:t>
            </a:r>
            <a:r>
              <a:rPr lang="hu-HU" sz="3200" b="1" dirty="0" smtClean="0"/>
              <a:t> </a:t>
            </a:r>
            <a:r>
              <a:rPr lang="hu-HU" sz="3200" dirty="0" smtClean="0"/>
              <a:t>esetén a nap mindig fix 24 órásnak tekintendő.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02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ényes">
  <a:themeElements>
    <a:clrScheme name="Fényes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3262DA"/>
      </a:hlink>
      <a:folHlink>
        <a:srgbClr val="D8D8EC"/>
      </a:folHlink>
    </a:clrScheme>
    <a:fontScheme name="Fén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3262DA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7330</TotalTime>
  <Words>1592</Words>
  <Application>Microsoft Office PowerPoint</Application>
  <PresentationFormat>Diavetítés a képernyőre (4:3 oldalarány)</PresentationFormat>
  <Paragraphs>336</Paragraphs>
  <Slides>20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Wingdings</vt:lpstr>
      <vt:lpstr>Fényes</vt:lpstr>
      <vt:lpstr>Java alkalmazások </vt:lpstr>
      <vt:lpstr>DÁTUM ÉS IDŐ KEZELÉSE JAVA-BAN</vt:lpstr>
      <vt:lpstr>DATE AND TIME API</vt:lpstr>
      <vt:lpstr>DATE (RÉGI) ÉS INSTANT (ÚJ) KÖZÖTTI KONVERTÁLÁS</vt:lpstr>
      <vt:lpstr>ÚJ TÍPUSOK</vt:lpstr>
      <vt:lpstr>IDŐZÓNÁK</vt:lpstr>
      <vt:lpstr>IDŐZÓNÁK</vt:lpstr>
      <vt:lpstr>IDŐZÓNÁK</vt:lpstr>
      <vt:lpstr>IDŐTARTAM - DURATION</vt:lpstr>
      <vt:lpstr>IDŐTARTAM - PERIOD</vt:lpstr>
      <vt:lpstr>PARSING ÉS FORMATTING</vt:lpstr>
      <vt:lpstr>A DateTimeFormatter OSZTÁLY</vt:lpstr>
      <vt:lpstr>PowerPoint bemutató</vt:lpstr>
      <vt:lpstr>PowerPoint bemutató</vt:lpstr>
      <vt:lpstr>A DateTimeFormatter OSZTÁLY</vt:lpstr>
      <vt:lpstr>ÚJ DÁTUM-IDŐ OSZTÁLYOK METÓDUSAI</vt:lpstr>
      <vt:lpstr>ÚJ DÁTUM-IDŐ OSZTÁLYOK METÓDUSAI</vt:lpstr>
      <vt:lpstr>DÁTUMOK ÖSSZEHASONLÍTÁSA</vt:lpstr>
      <vt:lpstr>TOVÁBBI METÓDUSOK</vt:lpstr>
      <vt:lpstr>Irodalomjegyzék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programozás I.</dc:title>
  <dc:creator>Pap-Szigeti Róbert</dc:creator>
  <cp:lastModifiedBy>Alvarez Gil Rafael Pedro Dr.</cp:lastModifiedBy>
  <cp:revision>495</cp:revision>
  <dcterms:created xsi:type="dcterms:W3CDTF">2009-02-11T17:31:50Z</dcterms:created>
  <dcterms:modified xsi:type="dcterms:W3CDTF">2017-10-24T18:58:58Z</dcterms:modified>
</cp:coreProperties>
</file>