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80"/>
  </p:notesMasterIdLst>
  <p:sldIdLst>
    <p:sldId id="256" r:id="rId2"/>
    <p:sldId id="296" r:id="rId3"/>
    <p:sldId id="297" r:id="rId4"/>
    <p:sldId id="298" r:id="rId5"/>
    <p:sldId id="299" r:id="rId6"/>
    <p:sldId id="302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3" r:id="rId16"/>
    <p:sldId id="314" r:id="rId17"/>
    <p:sldId id="315" r:id="rId18"/>
    <p:sldId id="316" r:id="rId19"/>
    <p:sldId id="317" r:id="rId20"/>
    <p:sldId id="319" r:id="rId21"/>
    <p:sldId id="320" r:id="rId22"/>
    <p:sldId id="321" r:id="rId23"/>
    <p:sldId id="404" r:id="rId24"/>
    <p:sldId id="405" r:id="rId25"/>
    <p:sldId id="323" r:id="rId26"/>
    <p:sldId id="325" r:id="rId27"/>
    <p:sldId id="326" r:id="rId28"/>
    <p:sldId id="330" r:id="rId29"/>
    <p:sldId id="331" r:id="rId30"/>
    <p:sldId id="334" r:id="rId31"/>
    <p:sldId id="336" r:id="rId32"/>
    <p:sldId id="338" r:id="rId33"/>
    <p:sldId id="340" r:id="rId34"/>
    <p:sldId id="342" r:id="rId35"/>
    <p:sldId id="343" r:id="rId36"/>
    <p:sldId id="345" r:id="rId37"/>
    <p:sldId id="346" r:id="rId38"/>
    <p:sldId id="348" r:id="rId39"/>
    <p:sldId id="351" r:id="rId40"/>
    <p:sldId id="406" r:id="rId41"/>
    <p:sldId id="352" r:id="rId42"/>
    <p:sldId id="353" r:id="rId43"/>
    <p:sldId id="355" r:id="rId44"/>
    <p:sldId id="357" r:id="rId45"/>
    <p:sldId id="358" r:id="rId46"/>
    <p:sldId id="359" r:id="rId47"/>
    <p:sldId id="360" r:id="rId48"/>
    <p:sldId id="361" r:id="rId49"/>
    <p:sldId id="362" r:id="rId50"/>
    <p:sldId id="364" r:id="rId51"/>
    <p:sldId id="365" r:id="rId52"/>
    <p:sldId id="366" r:id="rId53"/>
    <p:sldId id="368" r:id="rId54"/>
    <p:sldId id="370" r:id="rId55"/>
    <p:sldId id="372" r:id="rId56"/>
    <p:sldId id="374" r:id="rId57"/>
    <p:sldId id="375" r:id="rId58"/>
    <p:sldId id="377" r:id="rId59"/>
    <p:sldId id="378" r:id="rId60"/>
    <p:sldId id="379" r:id="rId61"/>
    <p:sldId id="381" r:id="rId62"/>
    <p:sldId id="382" r:id="rId63"/>
    <p:sldId id="384" r:id="rId64"/>
    <p:sldId id="385" r:id="rId65"/>
    <p:sldId id="386" r:id="rId66"/>
    <p:sldId id="387" r:id="rId67"/>
    <p:sldId id="407" r:id="rId68"/>
    <p:sldId id="388" r:id="rId69"/>
    <p:sldId id="390" r:id="rId70"/>
    <p:sldId id="391" r:id="rId71"/>
    <p:sldId id="392" r:id="rId72"/>
    <p:sldId id="394" r:id="rId73"/>
    <p:sldId id="395" r:id="rId74"/>
    <p:sldId id="397" r:id="rId75"/>
    <p:sldId id="398" r:id="rId76"/>
    <p:sldId id="399" r:id="rId77"/>
    <p:sldId id="401" r:id="rId78"/>
    <p:sldId id="403" r:id="rId7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3" autoAdjust="0"/>
    <p:restoredTop sz="94660"/>
  </p:normalViewPr>
  <p:slideViewPr>
    <p:cSldViewPr>
      <p:cViewPr varScale="1">
        <p:scale>
          <a:sx n="89" d="100"/>
          <a:sy n="89" d="100"/>
        </p:scale>
        <p:origin x="97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596F7-16AD-4CB9-9ACF-DABC4A5527DC}" type="datetimeFigureOut">
              <a:rPr lang="hu-HU" smtClean="0"/>
              <a:t>2017.11.15.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9AE2B-77F1-41B1-80EA-B0100AA1A17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529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hu-HU" altLang="en-US"/>
              <a:t>Mintacím szerkesztése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hu-HU" altLang="en-US"/>
              <a:t>Alcím mintájának szerkesztése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3102AE-66F8-467A-BE4B-DBC558D0E58F}" type="slidenum">
              <a:rPr lang="hu-HU" altLang="en-US"/>
              <a:pPr/>
              <a:t>‹#›</a:t>
            </a:fld>
            <a:endParaRPr lang="hu-HU" altLang="en-US"/>
          </a:p>
        </p:txBody>
      </p: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0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1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2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3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3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3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3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3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973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973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AAEC2-16FB-4787-BBED-0DCE1E3FA222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EF429-DDE8-4457-A6CE-6C78237158AA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EEF68-550B-4D1C-86C2-797CFFD9A364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81D94-02F3-4E5D-B519-75BD52124295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F2BA5-D207-4267-8688-20667E8A6A30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14348-338D-406C-ABE5-EBCBB0D5D904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59894-5D3C-4419-8C54-A0D1BC59F6E3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04B30-6BB2-4266-97DD-7E083C4D4F0B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B70B0-BC41-4461-84B4-7827CEC131CB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3976C-B35B-4590-AE90-80648B560225}" type="slidenum">
              <a:rPr lang="hu-HU" altLang="en-US"/>
              <a:pPr/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Mintacím szerkesztése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smtClean="0"/>
              <a:t>Mintaszöveg szerkesztése</a:t>
            </a:r>
          </a:p>
          <a:p>
            <a:pPr lvl="1"/>
            <a:r>
              <a:rPr lang="hu-HU" altLang="en-US" smtClean="0"/>
              <a:t>Második szint</a:t>
            </a:r>
          </a:p>
          <a:p>
            <a:pPr lvl="2"/>
            <a:r>
              <a:rPr lang="hu-HU" altLang="en-US" smtClean="0"/>
              <a:t>Harmadik szint</a:t>
            </a:r>
          </a:p>
          <a:p>
            <a:pPr lvl="3"/>
            <a:r>
              <a:rPr lang="hu-HU" altLang="en-US" smtClean="0"/>
              <a:t>Negyedik szint</a:t>
            </a:r>
          </a:p>
          <a:p>
            <a:pPr lvl="4"/>
            <a:r>
              <a:rPr lang="hu-HU" altLang="en-US" smtClean="0"/>
              <a:t>Ötödik szint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hu-HU" alt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hu-HU" alt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ED1D5EB-FA72-4A25-AB49-7B0DBC75F570}" type="slidenum">
              <a:rPr lang="hu-HU" altLang="en-US"/>
              <a:pPr/>
              <a:t>‹#›</a:t>
            </a:fld>
            <a:endParaRPr lang="hu-HU" altLang="en-US"/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868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8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69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0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1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871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Java alkalmazások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zövegdoboz 1"/>
          <p:cNvSpPr txBox="1"/>
          <p:nvPr/>
        </p:nvSpPr>
        <p:spPr>
          <a:xfrm>
            <a:off x="4427984" y="3140968"/>
            <a:ext cx="2736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hu-H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8.-9. </a:t>
            </a:r>
            <a:r>
              <a:rPr lang="hu-H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Előadás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43800" cy="936104"/>
          </a:xfrm>
        </p:spPr>
        <p:txBody>
          <a:bodyPr/>
          <a:lstStyle/>
          <a:p>
            <a:pPr algn="ctr"/>
            <a:r>
              <a:rPr lang="hu-HU" dirty="0" smtClean="0"/>
              <a:t>2. TÍPUS - HÁLÓZATI KLIENS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505331"/>
            <a:ext cx="8665049" cy="1603414"/>
          </a:xfrm>
        </p:spPr>
        <p:txBody>
          <a:bodyPr>
            <a:noAutofit/>
          </a:bodyPr>
          <a:lstStyle/>
          <a:p>
            <a:r>
              <a:rPr lang="hu-HU" sz="2400" dirty="0" smtClean="0"/>
              <a:t>A legtöbb DBMS rendelkezik egy kliens oldali felülettel is, ami lehetővé teszi az adatbázis szerverrel való kapcsolatot.</a:t>
            </a:r>
          </a:p>
          <a:p>
            <a:endParaRPr lang="hu-HU" sz="1200" dirty="0" smtClean="0"/>
          </a:p>
          <a:p>
            <a:r>
              <a:rPr lang="hu-HU" sz="2400" dirty="0" smtClean="0"/>
              <a:t>Pl</a:t>
            </a:r>
            <a:r>
              <a:rPr lang="hu-HU" sz="2400" dirty="0"/>
              <a:t>.: Oracle esetén az </a:t>
            </a:r>
            <a:r>
              <a:rPr lang="hu-HU" sz="2400" dirty="0" smtClean="0"/>
              <a:t>SQL*Plus alkalmazás</a:t>
            </a:r>
          </a:p>
          <a:p>
            <a:endParaRPr lang="hu-HU" sz="1200" dirty="0" smtClean="0"/>
          </a:p>
          <a:p>
            <a:r>
              <a:rPr lang="hu-HU" sz="2400" dirty="0" smtClean="0"/>
              <a:t>SQL utasításokat adhatunk ki és megtekinthetjük azok eredményeit.</a:t>
            </a:r>
          </a:p>
        </p:txBody>
      </p:sp>
      <p:pic>
        <p:nvPicPr>
          <p:cNvPr id="28674" name="Picture 2" descr="Képtalálat a következőre: „oracle sqlplu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" y="4239733"/>
            <a:ext cx="3728813" cy="19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Képtalálat a következőre: „oracle sql*plus web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55" y="4071888"/>
            <a:ext cx="3996008" cy="24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00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262"/>
            <a:ext cx="7543800" cy="786482"/>
          </a:xfrm>
        </p:spPr>
        <p:txBody>
          <a:bodyPr/>
          <a:lstStyle/>
          <a:p>
            <a:pPr algn="ctr"/>
            <a:r>
              <a:rPr lang="hu-HU" dirty="0" smtClean="0"/>
              <a:t>2. TÍPUS - HÁLÓZATI KLIENS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649346"/>
            <a:ext cx="8665049" cy="4659974"/>
          </a:xfrm>
        </p:spPr>
        <p:txBody>
          <a:bodyPr>
            <a:noAutofit/>
          </a:bodyPr>
          <a:lstStyle/>
          <a:p>
            <a:r>
              <a:rPr lang="hu-HU" sz="2400" dirty="0" smtClean="0"/>
              <a:t>Használat előtt telepítenünk kell a DBMS gyártó hálózati szoftverét, hogy tudjunk kommunikálni az adatbázis szerverrel.</a:t>
            </a:r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sz="2400" dirty="0" smtClean="0"/>
              <a:t>A 2. típusú JDBC driver Java és natív kódot egyaránt tartalmaz, feladata hogy kommunikáljon a kliens oldalon található hálózati szoftverrel.</a:t>
            </a:r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sz="2400" dirty="0" smtClean="0"/>
              <a:t>Sokkal jobb teljesítményt érhetünk el vele, mint az 1-es típusú </a:t>
            </a:r>
            <a:r>
              <a:rPr lang="hu-HU" sz="2400" dirty="0" err="1" smtClean="0"/>
              <a:t>driver-ekkel</a:t>
            </a:r>
            <a:r>
              <a:rPr lang="hu-HU" sz="2400" dirty="0" smtClean="0"/>
              <a:t>.</a:t>
            </a:r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sz="2400" dirty="0" smtClean="0"/>
              <a:t>Nehézséget az jelentheti, hogy minden kliensen telepíteni kell a DBMS hálózati szoftverét.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10594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43800" cy="792088"/>
          </a:xfrm>
        </p:spPr>
        <p:txBody>
          <a:bodyPr/>
          <a:lstStyle/>
          <a:p>
            <a:pPr algn="ctr"/>
            <a:r>
              <a:rPr lang="hu-HU" dirty="0" smtClean="0"/>
              <a:t>3. TÍPUS - MIDDLEWARE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760640"/>
          </a:xfrm>
        </p:spPr>
        <p:txBody>
          <a:bodyPr>
            <a:noAutofit/>
          </a:bodyPr>
          <a:lstStyle/>
          <a:p>
            <a:r>
              <a:rPr lang="hu-HU" sz="2400" dirty="0" smtClean="0"/>
              <a:t>Az alkalmazásunk és az adatbázis szerver közé beilleszkedik egy új komponens, a </a:t>
            </a:r>
            <a:r>
              <a:rPr lang="hu-HU" sz="2400" dirty="0" err="1" smtClean="0"/>
              <a:t>middleware</a:t>
            </a:r>
            <a:r>
              <a:rPr lang="hu-HU" sz="2400" dirty="0" smtClean="0"/>
              <a:t> („köztes szoftver”).</a:t>
            </a:r>
          </a:p>
          <a:p>
            <a:pPr marL="0" indent="0">
              <a:buNone/>
            </a:pPr>
            <a:endParaRPr lang="hu-HU" sz="800" dirty="0" smtClean="0"/>
          </a:p>
          <a:p>
            <a:r>
              <a:rPr lang="hu-HU" sz="2400" dirty="0" err="1" smtClean="0"/>
              <a:t>Java-ban</a:t>
            </a:r>
            <a:r>
              <a:rPr lang="hu-HU" sz="2400" dirty="0" smtClean="0"/>
              <a:t> írt driver, ami kéréseket küld egy szerver oldali komponensnek.</a:t>
            </a:r>
          </a:p>
          <a:p>
            <a:pPr marL="0" indent="0">
              <a:buNone/>
            </a:pPr>
            <a:endParaRPr lang="hu-HU" sz="800" dirty="0" smtClean="0"/>
          </a:p>
          <a:p>
            <a:r>
              <a:rPr lang="hu-HU" sz="2400" dirty="0" smtClean="0"/>
              <a:t>A kérésben használt protokoll adatbázistól független, a szerver oldali komponens feladat lesz a kérés átalakítása az adatbázis számára.</a:t>
            </a:r>
          </a:p>
          <a:p>
            <a:pPr marL="0" indent="0">
              <a:buNone/>
            </a:pPr>
            <a:endParaRPr lang="hu-HU" sz="800" dirty="0" smtClean="0"/>
          </a:p>
          <a:p>
            <a:r>
              <a:rPr lang="hu-HU" sz="2400" dirty="0" smtClean="0"/>
              <a:t>Ennek a hátránya, hogy szükség van egy szerver oldali komponensre/alkalmazásra.</a:t>
            </a:r>
          </a:p>
          <a:p>
            <a:pPr marL="0" indent="0">
              <a:buNone/>
            </a:pPr>
            <a:endParaRPr lang="hu-HU" sz="800" dirty="0" smtClean="0"/>
          </a:p>
          <a:p>
            <a:r>
              <a:rPr lang="hu-HU" sz="2400" dirty="0" smtClean="0"/>
              <a:t>Előnye, hogy a szerver oldali komponens alatt úgy cserélhetjük az adatbázis szervert, hogy az nem befolyásolja a kliens oldali alkalmazásunkat.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6793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427168" cy="858490"/>
          </a:xfrm>
        </p:spPr>
        <p:txBody>
          <a:bodyPr/>
          <a:lstStyle/>
          <a:p>
            <a:pPr algn="ctr"/>
            <a:r>
              <a:rPr lang="hu-HU" dirty="0" smtClean="0"/>
              <a:t>4. TÍPUS - KÖZVETLEN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97658"/>
            <a:ext cx="8229600" cy="4411662"/>
          </a:xfrm>
        </p:spPr>
        <p:txBody>
          <a:bodyPr/>
          <a:lstStyle/>
          <a:p>
            <a:r>
              <a:rPr lang="hu-HU" sz="2400" dirty="0" err="1"/>
              <a:t>Java-ban</a:t>
            </a:r>
            <a:r>
              <a:rPr lang="hu-HU" sz="2400" dirty="0"/>
              <a:t> írt driver, </a:t>
            </a:r>
            <a:r>
              <a:rPr lang="hu-HU" sz="2400" dirty="0" smtClean="0"/>
              <a:t>ami közvetlenül a DBMS szerverrel kommunikál.</a:t>
            </a:r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sz="2400" dirty="0" smtClean="0"/>
              <a:t>Pl. Oracle esetében </a:t>
            </a:r>
            <a:r>
              <a:rPr lang="hu-HU" sz="2400" dirty="0" err="1" smtClean="0"/>
              <a:t>socket</a:t>
            </a:r>
            <a:r>
              <a:rPr lang="hu-HU" sz="2400" dirty="0" smtClean="0"/>
              <a:t> alapú kapcsolatot használunk a </a:t>
            </a:r>
            <a:r>
              <a:rPr lang="hu-HU" sz="2400" dirty="0" err="1" smtClean="0"/>
              <a:t>JDBC-s</a:t>
            </a:r>
            <a:r>
              <a:rPr lang="hu-HU" sz="2400" dirty="0" smtClean="0"/>
              <a:t> alkalmazás és az adatbázis szerver között.</a:t>
            </a:r>
          </a:p>
          <a:p>
            <a:endParaRPr lang="hu-HU" sz="1200" dirty="0" smtClean="0"/>
          </a:p>
          <a:p>
            <a:r>
              <a:rPr lang="hu-HU" sz="2400" dirty="0" smtClean="0"/>
              <a:t>Használata egyszerű mivel csak a JDBC driver-re van szükség, amit könnyen belecsomagolhatunk a Java alkalmazásunkba. Nincs szükség sem kliens, sem szerver oldali külön alkalmazásra.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8277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DRIVER TÍPUSOK ÖSSZEHASONLÍTÁSA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476915"/>
              </p:ext>
            </p:extLst>
          </p:nvPr>
        </p:nvGraphicFramePr>
        <p:xfrm>
          <a:off x="170575" y="1772816"/>
          <a:ext cx="8602491" cy="461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97"/>
                <a:gridCol w="2736304"/>
                <a:gridCol w="4417090"/>
              </a:tblGrid>
              <a:tr h="48006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Driver típusa</a:t>
                      </a:r>
                      <a:endParaRPr lang="hu-HU" sz="2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Előnyök</a:t>
                      </a:r>
                      <a:endParaRPr lang="hu-HU" sz="2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Hátrányok</a:t>
                      </a:r>
                      <a:endParaRPr lang="hu-HU" sz="20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1-es típus</a:t>
                      </a:r>
                      <a:endParaRPr lang="hu-H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A Java nyelvű</a:t>
                      </a:r>
                      <a:r>
                        <a:rPr lang="hu-HU" sz="2000" baseline="0" dirty="0" smtClean="0"/>
                        <a:t> programunk minden olyan adatbázishoz tud kapcsolódni, amelyhez van ODBC driver</a:t>
                      </a:r>
                      <a:endParaRPr lang="hu-H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Teljesítmény problémák</a:t>
                      </a:r>
                      <a:r>
                        <a:rPr lang="hu-HU" sz="2000" baseline="0" dirty="0" smtClean="0"/>
                        <a:t> merülhetnek fel a </a:t>
                      </a:r>
                      <a:r>
                        <a:rPr lang="hu-HU" sz="2000" dirty="0" smtClean="0"/>
                        <a:t>többi típushoz képest</a:t>
                      </a:r>
                      <a:endParaRPr lang="hu-HU" sz="2000" dirty="0"/>
                    </a:p>
                  </a:txBody>
                  <a:tcPr marL="68580" marR="68580" marT="34290" marB="34290"/>
                </a:tc>
              </a:tr>
              <a:tr h="588994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2-es típus</a:t>
                      </a:r>
                      <a:endParaRPr lang="hu-H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Jó teljesítmény</a:t>
                      </a:r>
                      <a:endParaRPr lang="hu-H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Natív működés,</a:t>
                      </a:r>
                      <a:r>
                        <a:rPr lang="hu-HU" sz="2000" baseline="0" dirty="0" smtClean="0"/>
                        <a:t> platformfüggő megoldást biztosít</a:t>
                      </a:r>
                      <a:endParaRPr lang="hu-HU" sz="2000" dirty="0"/>
                    </a:p>
                  </a:txBody>
                  <a:tcPr marL="68580" marR="68580" marT="34290" marB="34290"/>
                </a:tc>
              </a:tr>
              <a:tr h="588994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3-as</a:t>
                      </a:r>
                      <a:r>
                        <a:rPr lang="hu-HU" sz="2000" baseline="0" dirty="0" smtClean="0"/>
                        <a:t> típus</a:t>
                      </a:r>
                      <a:endParaRPr lang="hu-H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Platformfüggetlen</a:t>
                      </a:r>
                      <a:endParaRPr lang="hu-H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Kliens és szerver</a:t>
                      </a:r>
                      <a:r>
                        <a:rPr lang="hu-HU" sz="2000" baseline="0" dirty="0" smtClean="0"/>
                        <a:t> oldali alkalmazásra is szükségünk lesz, így két alkalmazást is implementálnunk kell</a:t>
                      </a:r>
                      <a:endParaRPr lang="hu-HU" sz="2000" dirty="0"/>
                    </a:p>
                  </a:txBody>
                  <a:tcPr marL="68580" marR="68580" marT="34290" marB="34290"/>
                </a:tc>
              </a:tr>
              <a:tr h="588994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4-es típus</a:t>
                      </a:r>
                      <a:endParaRPr lang="hu-HU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 smtClean="0"/>
                        <a:t>Platformfüggetlen</a:t>
                      </a:r>
                      <a:endParaRPr lang="hu-HU" sz="20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Teljesítménye kevésbé jó</a:t>
                      </a:r>
                      <a:r>
                        <a:rPr lang="hu-HU" sz="2000" baseline="0" dirty="0" smtClean="0"/>
                        <a:t>, mint a natív megoldásnak</a:t>
                      </a:r>
                      <a:endParaRPr lang="hu-HU" sz="2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941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5018" y="549424"/>
            <a:ext cx="7543800" cy="791344"/>
          </a:xfrm>
        </p:spPr>
        <p:txBody>
          <a:bodyPr/>
          <a:lstStyle/>
          <a:p>
            <a:pPr algn="ctr"/>
            <a:r>
              <a:rPr lang="hu-HU" dirty="0" smtClean="0"/>
              <a:t>MYSQL - PÉLDAADATBÁZIS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865371"/>
            <a:ext cx="8665049" cy="9875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dirty="0" err="1" smtClean="0"/>
              <a:t>MySQL</a:t>
            </a:r>
            <a:r>
              <a:rPr lang="hu-HU" sz="2800" dirty="0" smtClean="0"/>
              <a:t> példaadatbázis: </a:t>
            </a:r>
            <a:r>
              <a:rPr lang="hu-HU" sz="2800" dirty="0" err="1" smtClean="0"/>
              <a:t>hallgatókDB</a:t>
            </a:r>
            <a:endParaRPr lang="hu-HU" sz="2800" dirty="0" smtClean="0"/>
          </a:p>
          <a:p>
            <a:pPr marL="0" indent="0">
              <a:buNone/>
            </a:pPr>
            <a:r>
              <a:rPr lang="hu-HU" sz="2800" dirty="0" smtClean="0"/>
              <a:t>(hallgatók – szakok – tantárgyak)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852936"/>
            <a:ext cx="79819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714474"/>
          </a:xfrm>
        </p:spPr>
        <p:txBody>
          <a:bodyPr/>
          <a:lstStyle/>
          <a:p>
            <a:pPr algn="ctr"/>
            <a:r>
              <a:rPr lang="hu-HU" dirty="0" smtClean="0"/>
              <a:t>MYSQL JDBC DRIVER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1344" y="1196753"/>
            <a:ext cx="8665049" cy="1080120"/>
          </a:xfrm>
        </p:spPr>
        <p:txBody>
          <a:bodyPr/>
          <a:lstStyle/>
          <a:p>
            <a:pPr marL="0" indent="0">
              <a:buNone/>
            </a:pPr>
            <a:r>
              <a:rPr lang="hu-HU" dirty="0" err="1" smtClean="0"/>
              <a:t>MySQL</a:t>
            </a:r>
            <a:r>
              <a:rPr lang="hu-HU" dirty="0" smtClean="0"/>
              <a:t> </a:t>
            </a:r>
            <a:r>
              <a:rPr lang="hu-HU" dirty="0"/>
              <a:t>JDBC </a:t>
            </a:r>
            <a:r>
              <a:rPr lang="hu-HU" dirty="0" smtClean="0"/>
              <a:t>Driver letöltése:</a:t>
            </a:r>
          </a:p>
          <a:p>
            <a:pPr marL="0" indent="0">
              <a:buNone/>
            </a:pPr>
            <a:r>
              <a:rPr lang="hu-HU" sz="2400" dirty="0"/>
              <a:t>https://</a:t>
            </a:r>
            <a:r>
              <a:rPr lang="hu-HU" sz="2400" dirty="0" smtClean="0"/>
              <a:t>dev.mysql.com/downloads/connector/j/5.1.html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2276872"/>
            <a:ext cx="68484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NETBEANS ADATBÁZIS KAPCSOLÓDÁS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505331"/>
            <a:ext cx="8665049" cy="1131581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Adatbázishoz való kapcsolódás </a:t>
            </a:r>
            <a:r>
              <a:rPr lang="hu-HU" dirty="0" err="1" smtClean="0"/>
              <a:t>NetBeans</a:t>
            </a:r>
            <a:r>
              <a:rPr lang="hu-HU" dirty="0" smtClean="0"/>
              <a:t> segítségével: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65715"/>
            <a:ext cx="2762250" cy="14573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157" y="2765714"/>
            <a:ext cx="4724400" cy="36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NETBEANS ADATBÁZIS KAPCSOLÓDÁS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84784"/>
            <a:ext cx="8665049" cy="1584176"/>
          </a:xfrm>
        </p:spPr>
        <p:txBody>
          <a:bodyPr>
            <a:noAutofit/>
          </a:bodyPr>
          <a:lstStyle/>
          <a:p>
            <a:r>
              <a:rPr lang="hu-HU" sz="2000" dirty="0" smtClean="0"/>
              <a:t>Adjuk hozzá a használni kívánt </a:t>
            </a:r>
            <a:r>
              <a:rPr lang="hu-HU" sz="2000" dirty="0" err="1" smtClean="0"/>
              <a:t>MySQL</a:t>
            </a:r>
            <a:r>
              <a:rPr lang="hu-HU" sz="2000" dirty="0" smtClean="0"/>
              <a:t> JDBC driver-t. Ha már telepítve volt a </a:t>
            </a:r>
            <a:r>
              <a:rPr lang="hu-HU" sz="2000" dirty="0" err="1" smtClean="0"/>
              <a:t>MySQL</a:t>
            </a:r>
            <a:r>
              <a:rPr lang="hu-HU" sz="2000" dirty="0" smtClean="0"/>
              <a:t> JDBC driver, megjelenik a listában.</a:t>
            </a:r>
          </a:p>
          <a:p>
            <a:endParaRPr lang="hu-HU" sz="800" dirty="0" smtClean="0"/>
          </a:p>
          <a:p>
            <a:r>
              <a:rPr lang="hu-HU" sz="2000" dirty="0" smtClean="0"/>
              <a:t>A következő lépésben adjuk meg a szükséges adatokat, pl. a jelszót, ha szükséges.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12976"/>
            <a:ext cx="4153852" cy="32004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212976"/>
            <a:ext cx="4015740" cy="321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NETBEANS ADATBÁZIS KAPCSOLÓDÁS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773113"/>
            <a:ext cx="8665049" cy="1151831"/>
          </a:xfrm>
        </p:spPr>
        <p:txBody>
          <a:bodyPr/>
          <a:lstStyle/>
          <a:p>
            <a:r>
              <a:rPr lang="hu-HU" sz="2400" dirty="0" smtClean="0"/>
              <a:t>Teszteljük a kapcsolatot.</a:t>
            </a:r>
          </a:p>
          <a:p>
            <a:endParaRPr lang="hu-HU" sz="1200" dirty="0" smtClean="0"/>
          </a:p>
          <a:p>
            <a:r>
              <a:rPr lang="hu-HU" sz="2400" dirty="0" smtClean="0"/>
              <a:t>Az utolsó lépésben átnevezhetjük a kapcsolatot.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7" y="3356992"/>
            <a:ext cx="2962275" cy="23431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655" y="3356992"/>
            <a:ext cx="2957513" cy="23431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516" y="3356992"/>
            <a:ext cx="2947988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2506"/>
          </a:xfrm>
        </p:spPr>
        <p:txBody>
          <a:bodyPr/>
          <a:lstStyle/>
          <a:p>
            <a:pPr algn="ctr"/>
            <a:r>
              <a:rPr lang="hu-HU" dirty="0" smtClean="0"/>
              <a:t>ADATBÁZISOK 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34073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Amennyiben az alkalmazásunk nagy mennyiségű adatot kezel (létrehoz vagy használ), az adatokat érdemes adatbázisban tárolni.</a:t>
            </a:r>
          </a:p>
          <a:p>
            <a:endParaRPr lang="hu-HU" sz="1400" dirty="0" smtClean="0"/>
          </a:p>
          <a:p>
            <a:r>
              <a:rPr lang="hu-HU" dirty="0" smtClean="0"/>
              <a:t>Napjainkban még mindig a relációs adatbázisok a legnépszerűbbek. </a:t>
            </a:r>
            <a:r>
              <a:rPr lang="hu-HU" dirty="0"/>
              <a:t>Pl.: Oracle, DB2, </a:t>
            </a:r>
            <a:r>
              <a:rPr lang="hu-HU" dirty="0" err="1"/>
              <a:t>Sybase</a:t>
            </a:r>
            <a:r>
              <a:rPr lang="hu-HU" dirty="0"/>
              <a:t>, </a:t>
            </a:r>
            <a:r>
              <a:rPr lang="hu-HU" dirty="0" err="1"/>
              <a:t>MySQL</a:t>
            </a:r>
            <a:r>
              <a:rPr lang="hu-HU" dirty="0"/>
              <a:t>, </a:t>
            </a:r>
            <a:r>
              <a:rPr lang="hu-HU" dirty="0" smtClean="0"/>
              <a:t>Microsoft </a:t>
            </a:r>
            <a:r>
              <a:rPr lang="hu-HU" dirty="0"/>
              <a:t>SQL </a:t>
            </a:r>
            <a:r>
              <a:rPr lang="hu-HU" dirty="0" smtClean="0"/>
              <a:t>Server, stb.</a:t>
            </a:r>
          </a:p>
          <a:p>
            <a:pPr marL="344487" lvl="1" indent="0">
              <a:buNone/>
            </a:pPr>
            <a:r>
              <a:rPr lang="hu-HU" dirty="0" smtClean="0"/>
              <a:t>(Léteznek más megoldások, pl. </a:t>
            </a:r>
            <a:r>
              <a:rPr lang="hu-HU" dirty="0" err="1" smtClean="0"/>
              <a:t>NoSQL</a:t>
            </a:r>
            <a:r>
              <a:rPr lang="hu-HU" dirty="0" smtClean="0"/>
              <a:t> adatbázisok).</a:t>
            </a:r>
          </a:p>
          <a:p>
            <a:pPr marL="344487" lvl="1" indent="0">
              <a:buNone/>
            </a:pPr>
            <a:endParaRPr lang="hu-HU" sz="1400" dirty="0" smtClean="0"/>
          </a:p>
          <a:p>
            <a:r>
              <a:rPr lang="hu-HU" dirty="0" smtClean="0"/>
              <a:t>Ezekre a relációs adatbázis kezelő rendszerekre </a:t>
            </a:r>
            <a:r>
              <a:rPr lang="hu-HU" dirty="0" err="1" smtClean="0"/>
              <a:t>RDBMS-ként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i="1" dirty="0" err="1" smtClean="0"/>
              <a:t>Relational</a:t>
            </a:r>
            <a:r>
              <a:rPr lang="hu-HU" i="1" dirty="0" smtClean="0"/>
              <a:t> </a:t>
            </a:r>
            <a:r>
              <a:rPr lang="hu-HU" i="1" dirty="0" err="1" smtClean="0"/>
              <a:t>DataBase</a:t>
            </a:r>
            <a:r>
              <a:rPr lang="hu-HU" i="1" dirty="0" smtClean="0"/>
              <a:t> Management System</a:t>
            </a:r>
            <a:r>
              <a:rPr lang="hu-HU" dirty="0"/>
              <a:t>) hivatkozunk </a:t>
            </a:r>
            <a:r>
              <a:rPr lang="hu-HU" dirty="0" smtClean="0"/>
              <a:t>(DBMS: adatok kezeléséért felelős rendszer).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6934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355160" cy="1295400"/>
          </a:xfrm>
        </p:spPr>
        <p:txBody>
          <a:bodyPr/>
          <a:lstStyle/>
          <a:p>
            <a:pPr algn="ctr"/>
            <a:r>
              <a:rPr lang="hu-HU" dirty="0" smtClean="0"/>
              <a:t>NETBEANS ADATBÁZIS KAPCSOLÓDÁS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50978"/>
            <a:ext cx="7489031" cy="529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7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DATABASEBROWSER ALKALMAZÁS BEÜZEMELÉSE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505332"/>
            <a:ext cx="8665049" cy="4875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A mellékelt </a:t>
            </a:r>
            <a:r>
              <a:rPr lang="hu-HU" sz="2000" b="1" dirty="0" err="1" smtClean="0"/>
              <a:t>DatabaseBrowser</a:t>
            </a:r>
            <a:r>
              <a:rPr lang="hu-HU" sz="2000" dirty="0" smtClean="0"/>
              <a:t> alkalmazás egy adatbázis böngészésére alkalmas. Bemutatásához használni fogjuk a </a:t>
            </a:r>
            <a:r>
              <a:rPr lang="hu-HU" sz="2000" b="1" dirty="0" err="1" smtClean="0"/>
              <a:t>hallgatókDB</a:t>
            </a:r>
            <a:r>
              <a:rPr lang="hu-HU" sz="2000" dirty="0" smtClean="0"/>
              <a:t> adatbázist. Töltsük be az adatbázist a </a:t>
            </a:r>
            <a:r>
              <a:rPr lang="hu-HU" sz="2000" b="1" dirty="0" err="1" smtClean="0"/>
              <a:t>phpmyadmin</a:t>
            </a:r>
            <a:r>
              <a:rPr lang="hu-HU" sz="2000" dirty="0" smtClean="0"/>
              <a:t> segítségével a mellékelt </a:t>
            </a:r>
            <a:r>
              <a:rPr lang="hu-HU" sz="2000" b="1" dirty="0" err="1" smtClean="0"/>
              <a:t>hallgatókDB.sql</a:t>
            </a:r>
            <a:r>
              <a:rPr lang="hu-HU" sz="2000" b="1" dirty="0" smtClean="0"/>
              <a:t> </a:t>
            </a:r>
            <a:r>
              <a:rPr lang="hu-HU" sz="2000" dirty="0" smtClean="0"/>
              <a:t>importálásával.</a:t>
            </a:r>
          </a:p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r>
              <a:rPr lang="hu-HU" sz="2000" dirty="0" smtClean="0"/>
              <a:t>Ha betöltöttük az adatbázist, akkor a </a:t>
            </a:r>
            <a:r>
              <a:rPr lang="hu-HU" sz="2000" b="1" dirty="0" err="1" smtClean="0"/>
              <a:t>NetBeans</a:t>
            </a:r>
            <a:r>
              <a:rPr lang="hu-HU" sz="2000" b="1" dirty="0" smtClean="0"/>
              <a:t> </a:t>
            </a:r>
            <a:r>
              <a:rPr lang="hu-HU" sz="2000" dirty="0" smtClean="0"/>
              <a:t>fejlesztő környezetben hozzunk létre egy új projektet, és a </a:t>
            </a:r>
            <a:r>
              <a:rPr lang="hu-HU" sz="2000" b="1" dirty="0" smtClean="0"/>
              <a:t>New Project</a:t>
            </a:r>
            <a:r>
              <a:rPr lang="hu-HU" sz="2000" dirty="0" smtClean="0"/>
              <a:t> ablakban válasszuk a </a:t>
            </a:r>
            <a:r>
              <a:rPr lang="hu-HU" sz="2000" b="1" dirty="0" smtClean="0"/>
              <a:t>Java Project </a:t>
            </a:r>
            <a:r>
              <a:rPr lang="hu-HU" sz="2000" b="1" dirty="0" err="1" smtClean="0"/>
              <a:t>with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Existing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Sources</a:t>
            </a:r>
            <a:r>
              <a:rPr lang="hu-HU" sz="2000" b="1" dirty="0" smtClean="0"/>
              <a:t> </a:t>
            </a:r>
            <a:r>
              <a:rPr lang="hu-HU" sz="2000" dirty="0" smtClean="0"/>
              <a:t>opciót. Adjuk a projektnek a </a:t>
            </a:r>
            <a:r>
              <a:rPr lang="hu-HU" sz="2000" b="1" dirty="0" err="1" smtClean="0"/>
              <a:t>databasebrowser</a:t>
            </a:r>
            <a:r>
              <a:rPr lang="hu-HU" sz="2000" dirty="0" smtClean="0"/>
              <a:t> nevet, majd a következő ablakban adjuk meg a </a:t>
            </a:r>
            <a:r>
              <a:rPr lang="hu-HU" sz="2000" b="1" dirty="0" err="1" smtClean="0"/>
              <a:t>Source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Package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Folders</a:t>
            </a:r>
            <a:r>
              <a:rPr lang="hu-HU" sz="2000" dirty="0" smtClean="0"/>
              <a:t> mezőhöz az </a:t>
            </a:r>
            <a:r>
              <a:rPr lang="hu-HU" sz="2000" b="1" dirty="0" err="1" smtClean="0"/>
              <a:t>AddFolder</a:t>
            </a:r>
            <a:r>
              <a:rPr lang="hu-HU" sz="2000" b="1" dirty="0" smtClean="0"/>
              <a:t> … </a:t>
            </a:r>
            <a:r>
              <a:rPr lang="hu-HU" sz="2000" dirty="0" smtClean="0"/>
              <a:t>gomb segítségével azt a könyvtárt, amely a mellékelt </a:t>
            </a:r>
            <a:r>
              <a:rPr lang="hu-HU" sz="2000" b="1" dirty="0" err="1" smtClean="0"/>
              <a:t>DatabaseBrowser.java</a:t>
            </a:r>
            <a:r>
              <a:rPr lang="hu-HU" sz="2000" b="1" dirty="0" smtClean="0"/>
              <a:t> </a:t>
            </a:r>
            <a:r>
              <a:rPr lang="hu-HU" sz="2000" dirty="0" smtClean="0"/>
              <a:t>fájlt tartalmazza, és fejezzük be a projekt létrehozását. </a:t>
            </a:r>
          </a:p>
          <a:p>
            <a:pPr marL="0" indent="0">
              <a:buNone/>
            </a:pPr>
            <a:endParaRPr lang="hu-HU" sz="800" b="1" dirty="0" smtClean="0"/>
          </a:p>
          <a:p>
            <a:pPr marL="0" indent="0">
              <a:buNone/>
            </a:pPr>
            <a:r>
              <a:rPr lang="hu-HU" sz="2000" dirty="0" smtClean="0"/>
              <a:t>A projekt első végrehajtásakor be kell állítani a </a:t>
            </a:r>
            <a:r>
              <a:rPr lang="hu-HU" sz="2000" b="1" dirty="0" smtClean="0"/>
              <a:t>main </a:t>
            </a:r>
            <a:r>
              <a:rPr lang="hu-HU" sz="2000" b="1" dirty="0" err="1" smtClean="0"/>
              <a:t>class</a:t>
            </a:r>
            <a:r>
              <a:rPr lang="hu-HU" sz="2000" dirty="0" err="1" smtClean="0"/>
              <a:t>-t</a:t>
            </a:r>
            <a:r>
              <a:rPr lang="hu-HU" sz="2000" dirty="0" smtClean="0"/>
              <a:t>. A </a:t>
            </a:r>
            <a:r>
              <a:rPr lang="hu-HU" sz="2000" b="1" dirty="0" err="1" smtClean="0"/>
              <a:t>NetBeans</a:t>
            </a:r>
            <a:r>
              <a:rPr lang="hu-HU" sz="2000" dirty="0" smtClean="0"/>
              <a:t> javasolja a </a:t>
            </a:r>
            <a:r>
              <a:rPr lang="hu-HU" sz="2000" b="1" dirty="0" err="1" smtClean="0"/>
              <a:t>databasebrowser.DatabaseBrowser</a:t>
            </a:r>
            <a:r>
              <a:rPr lang="hu-HU" sz="2000" b="1" dirty="0" smtClean="0"/>
              <a:t> </a:t>
            </a:r>
            <a:r>
              <a:rPr lang="hu-HU" sz="2000" dirty="0" smtClean="0"/>
              <a:t>osztályt, és ezt elfogadjuk.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25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DATABASEBROWSER ALKALMAZÁS BEÜZEMELÉSE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8857" y="1505330"/>
            <a:ext cx="8695631" cy="5164030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Megjelenik a következő ablak:</a:t>
            </a:r>
          </a:p>
          <a:p>
            <a:pPr marL="0" indent="0">
              <a:buNone/>
            </a:pPr>
            <a:endParaRPr lang="hu-HU" sz="2000" i="1" dirty="0" smtClean="0"/>
          </a:p>
          <a:p>
            <a:pPr marL="0" indent="0">
              <a:buNone/>
            </a:pPr>
            <a:r>
              <a:rPr lang="hu-HU" sz="2000" i="1" dirty="0"/>
              <a:t>	</a:t>
            </a:r>
            <a:r>
              <a:rPr lang="hu-HU" sz="2000" dirty="0" smtClean="0"/>
              <a:t>		   </a:t>
            </a:r>
            <a:r>
              <a:rPr lang="hu-HU" sz="2000" dirty="0" err="1" smtClean="0"/>
              <a:t>Tolsük</a:t>
            </a:r>
            <a:r>
              <a:rPr lang="hu-HU" sz="2000" dirty="0" smtClean="0"/>
              <a:t> ki a bekért adatokat:</a:t>
            </a:r>
          </a:p>
          <a:p>
            <a:pPr marL="0" indent="0">
              <a:buNone/>
            </a:pPr>
            <a:r>
              <a:rPr lang="hu-HU" sz="2000" i="1" dirty="0" smtClean="0"/>
              <a:t>	</a:t>
            </a:r>
            <a:r>
              <a:rPr lang="hu-HU" sz="2000" i="1" dirty="0"/>
              <a:t>	</a:t>
            </a:r>
            <a:r>
              <a:rPr lang="hu-HU" sz="2000" i="1" dirty="0" smtClean="0"/>
              <a:t>	   </a:t>
            </a:r>
            <a:r>
              <a:rPr lang="hu-HU" sz="2000" dirty="0" err="1" smtClean="0"/>
              <a:t>Userid</a:t>
            </a:r>
            <a:r>
              <a:rPr lang="hu-HU" sz="2000" dirty="0" smtClean="0"/>
              <a:t>: </a:t>
            </a:r>
            <a:r>
              <a:rPr lang="hu-HU" sz="2000" b="1" dirty="0" err="1" smtClean="0"/>
              <a:t>root</a:t>
            </a:r>
            <a:endParaRPr lang="hu-HU" sz="2000" b="1" dirty="0" smtClean="0"/>
          </a:p>
          <a:p>
            <a:pPr marL="0" indent="0">
              <a:buNone/>
            </a:pPr>
            <a:r>
              <a:rPr lang="hu-HU" sz="2000" b="1" dirty="0" smtClean="0"/>
              <a:t>	</a:t>
            </a:r>
            <a:r>
              <a:rPr lang="hu-HU" sz="2000" b="1" dirty="0"/>
              <a:t>	</a:t>
            </a:r>
            <a:r>
              <a:rPr lang="hu-HU" sz="2000" b="1" dirty="0" smtClean="0"/>
              <a:t>	   </a:t>
            </a:r>
            <a:r>
              <a:rPr lang="hu-HU" sz="2000" dirty="0" err="1" smtClean="0"/>
              <a:t>Password</a:t>
            </a:r>
            <a:r>
              <a:rPr lang="hu-HU" sz="2000" dirty="0" smtClean="0"/>
              <a:t>: (üresen hagyjuk!)</a:t>
            </a:r>
          </a:p>
          <a:p>
            <a:pPr marL="0" indent="0">
              <a:buNone/>
            </a:pPr>
            <a:r>
              <a:rPr lang="hu-HU" sz="2000" b="1" dirty="0"/>
              <a:t>	</a:t>
            </a:r>
            <a:r>
              <a:rPr lang="hu-HU" sz="2000" b="1" dirty="0" smtClean="0"/>
              <a:t>		   </a:t>
            </a:r>
            <a:r>
              <a:rPr lang="hu-HU" sz="2000" dirty="0" smtClean="0"/>
              <a:t>URL: </a:t>
            </a:r>
            <a:r>
              <a:rPr lang="hu-HU" sz="2000" b="1" dirty="0" err="1" smtClean="0"/>
              <a:t>jdbc</a:t>
            </a:r>
            <a:r>
              <a:rPr lang="hu-HU" sz="2000" b="1" dirty="0" smtClean="0"/>
              <a:t>:</a:t>
            </a:r>
            <a:r>
              <a:rPr lang="hu-HU" sz="2000" b="1" dirty="0" err="1" smtClean="0"/>
              <a:t>mysql</a:t>
            </a:r>
            <a:r>
              <a:rPr lang="hu-HU" sz="2000" b="1" dirty="0" smtClean="0"/>
              <a:t>://</a:t>
            </a:r>
            <a:r>
              <a:rPr lang="hu-HU" sz="2000" b="1" dirty="0" err="1" smtClean="0"/>
              <a:t>localhost</a:t>
            </a:r>
            <a:r>
              <a:rPr lang="hu-HU" sz="2000" b="1" dirty="0" smtClean="0"/>
              <a:t>:3306/</a:t>
            </a:r>
            <a:r>
              <a:rPr lang="hu-HU" sz="2000" b="1" dirty="0" err="1" smtClean="0"/>
              <a:t>hallgatókDB</a:t>
            </a:r>
            <a:endParaRPr lang="hu-HU" sz="2000" b="1" dirty="0" smtClean="0"/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r>
              <a:rPr lang="hu-HU" sz="2000" dirty="0" smtClean="0"/>
              <a:t>A következő hibaüzentet kapjuk:</a:t>
            </a:r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endParaRPr lang="hu-HU" sz="2000" i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81" y="1988840"/>
            <a:ext cx="2924175" cy="19431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509120"/>
            <a:ext cx="62484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DATABASEBROWSER ALKALMAZÁS BEÜZEMELÉSE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49346"/>
            <a:ext cx="8424936" cy="699534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Hozzá kell adni a </a:t>
            </a:r>
            <a:r>
              <a:rPr lang="hu-HU" sz="2000" dirty="0" err="1" smtClean="0"/>
              <a:t>MySQL</a:t>
            </a:r>
            <a:r>
              <a:rPr lang="hu-HU" sz="2000" dirty="0" smtClean="0"/>
              <a:t> JDBC driver-t az alkalmazáshoz. </a:t>
            </a:r>
          </a:p>
          <a:p>
            <a:pPr marL="0" indent="0">
              <a:buNone/>
            </a:pPr>
            <a:r>
              <a:rPr lang="hu-HU" sz="2000" dirty="0" smtClean="0"/>
              <a:t>Ehhez: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endParaRPr lang="hu-HU" sz="2000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38" y="2561431"/>
            <a:ext cx="2686050" cy="31718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534369"/>
            <a:ext cx="36957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DATABASEBROWSER ALKALMAZÁS BEÜZEMELÉSE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49346"/>
            <a:ext cx="8507288" cy="5164030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A driver hozzáadása után futtassuk újra az alkalmazást: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				A </a:t>
            </a:r>
            <a:r>
              <a:rPr lang="hu-HU" sz="2000" b="1" dirty="0" err="1" smtClean="0"/>
              <a:t>DatabaseBrowser.java</a:t>
            </a:r>
            <a:r>
              <a:rPr lang="hu-HU" sz="2000" b="1" dirty="0" smtClean="0"/>
              <a:t> </a:t>
            </a:r>
            <a:r>
              <a:rPr lang="hu-HU" sz="2000" dirty="0" smtClean="0"/>
              <a:t>fájlban 					láthatjuk az adatbázishoz való 						kapcsolódást forrását:			</a:t>
            </a:r>
            <a:endParaRPr lang="hu-HU" sz="2000" b="1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endParaRPr lang="hu-HU" sz="2000" b="1" dirty="0" smtClean="0"/>
          </a:p>
          <a:p>
            <a:pPr marL="0" indent="0">
              <a:buNone/>
            </a:pPr>
            <a:endParaRPr lang="hu-HU" sz="2000" i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25" y="2420888"/>
            <a:ext cx="3474720" cy="261175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454" y="3284984"/>
            <a:ext cx="48101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6849" y="45368"/>
            <a:ext cx="7903543" cy="1295400"/>
          </a:xfrm>
        </p:spPr>
        <p:txBody>
          <a:bodyPr/>
          <a:lstStyle/>
          <a:p>
            <a:pPr algn="ctr"/>
            <a:r>
              <a:rPr lang="hu-HU" dirty="0" smtClean="0"/>
              <a:t>KAPCSOLÓDÁS AZ ADATBÁZISHOZ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5" y="1340768"/>
            <a:ext cx="8754394" cy="5028839"/>
          </a:xfrm>
        </p:spPr>
        <p:txBody>
          <a:bodyPr/>
          <a:lstStyle/>
          <a:p>
            <a:r>
              <a:rPr lang="hu-HU" sz="1800" dirty="0" smtClean="0"/>
              <a:t>Kapcsolódhatunk az adatbázishoz egy a </a:t>
            </a:r>
            <a:r>
              <a:rPr lang="hu-HU" sz="1800" b="1" dirty="0" smtClean="0"/>
              <a:t>Driver</a:t>
            </a:r>
            <a:r>
              <a:rPr lang="hu-HU" sz="1800" dirty="0" smtClean="0"/>
              <a:t> interfészt implementáló osztály segítségével, azonban nem fogjuk használni ilyen osztályt közvetlenül.</a:t>
            </a:r>
          </a:p>
          <a:p>
            <a:pPr marL="0" indent="0">
              <a:buNone/>
            </a:pPr>
            <a:endParaRPr lang="hu-HU" sz="800" dirty="0" smtClean="0"/>
          </a:p>
          <a:p>
            <a:r>
              <a:rPr lang="hu-HU" sz="1800" dirty="0"/>
              <a:t>A</a:t>
            </a:r>
            <a:r>
              <a:rPr lang="hu-HU" sz="1800" dirty="0" smtClean="0"/>
              <a:t> </a:t>
            </a:r>
            <a:r>
              <a:rPr lang="hu-HU" sz="1800" b="1" dirty="0" err="1" smtClean="0"/>
              <a:t>DriverManager</a:t>
            </a:r>
            <a:r>
              <a:rPr lang="hu-HU" sz="1800" dirty="0" smtClean="0"/>
              <a:t> </a:t>
            </a:r>
            <a:r>
              <a:rPr lang="hu-HU" sz="1800" dirty="0" err="1" smtClean="0"/>
              <a:t>szingleton</a:t>
            </a:r>
            <a:r>
              <a:rPr lang="hu-HU" sz="1800" dirty="0" smtClean="0"/>
              <a:t> </a:t>
            </a:r>
            <a:r>
              <a:rPr lang="hu-HU" sz="1800" i="1" dirty="0" err="1" smtClean="0"/>
              <a:t>getConnection</a:t>
            </a:r>
            <a:r>
              <a:rPr lang="hu-HU" sz="1800" i="1" dirty="0" smtClean="0"/>
              <a:t>()</a:t>
            </a:r>
            <a:r>
              <a:rPr lang="hu-HU" sz="1800" dirty="0" smtClean="0"/>
              <a:t> metódusát fogjuk használni adatbázis kapcsolat létrehozásához.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r>
              <a:rPr lang="hu-HU" sz="1800" dirty="0" smtClean="0"/>
              <a:t>Korábbi Java verziókban a kapcsolat létrehozása előtt szükség volt a </a:t>
            </a:r>
            <a:r>
              <a:rPr lang="hu-HU" sz="1800" b="1" dirty="0" smtClean="0"/>
              <a:t>Driver </a:t>
            </a:r>
            <a:r>
              <a:rPr lang="hu-HU" sz="1800" dirty="0" smtClean="0"/>
              <a:t>interfészt implementáló osztály példányosításához és a driver regisztrálásához a </a:t>
            </a:r>
            <a:r>
              <a:rPr lang="hu-HU" sz="1800" b="1" dirty="0" err="1" smtClean="0"/>
              <a:t>DriverManager</a:t>
            </a:r>
            <a:r>
              <a:rPr lang="hu-HU" sz="1800" b="1" dirty="0" smtClean="0"/>
              <a:t> </a:t>
            </a:r>
            <a:r>
              <a:rPr lang="hu-HU" sz="1800" dirty="0" smtClean="0"/>
              <a:t> segítségével. Pl.:</a:t>
            </a:r>
          </a:p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Driver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myDriver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com.mysql.jdbc.Driver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DriverManager.registerDriver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myDriver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hu-HU" sz="800" dirty="0" smtClean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1800" dirty="0" smtClean="0">
                <a:cs typeface="Courier New" panose="02070309020205020404" pitchFamily="49" charset="0"/>
              </a:rPr>
              <a:t>Egy alternatív megoldás volt megadni a rendszer </a:t>
            </a:r>
            <a:r>
              <a:rPr lang="hu-HU" sz="1800" b="1" dirty="0" err="1" smtClean="0">
                <a:cs typeface="Courier New" panose="02070309020205020404" pitchFamily="49" charset="0"/>
              </a:rPr>
              <a:t>jdbc.drivers</a:t>
            </a:r>
            <a:r>
              <a:rPr lang="hu-HU" sz="1800" b="1" dirty="0" smtClean="0">
                <a:cs typeface="Courier New" panose="02070309020205020404" pitchFamily="49" charset="0"/>
              </a:rPr>
              <a:t> </a:t>
            </a:r>
            <a:r>
              <a:rPr lang="hu-HU" sz="1800" dirty="0" smtClean="0">
                <a:cs typeface="Courier New" panose="02070309020205020404" pitchFamily="49" charset="0"/>
              </a:rPr>
              <a:t>tulajdonságát a VM indításakor. Pl.:</a:t>
            </a:r>
          </a:p>
          <a:p>
            <a:pPr marL="0" indent="0">
              <a:buNone/>
            </a:pP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java –</a:t>
            </a: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Djdbc.drivers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com.mysql.jdbc.Driver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Test</a:t>
            </a:r>
          </a:p>
          <a:p>
            <a:pPr marL="0" indent="0">
              <a:buNone/>
            </a:pPr>
            <a:r>
              <a:rPr lang="hu-HU" sz="1800" dirty="0" smtClean="0">
                <a:latin typeface="+mj-lt"/>
                <a:cs typeface="Courier New" panose="02070309020205020404" pitchFamily="49" charset="0"/>
              </a:rPr>
              <a:t>A példában a </a:t>
            </a:r>
            <a:r>
              <a:rPr lang="hu-HU" sz="1800" b="1" dirty="0" smtClean="0">
                <a:latin typeface="+mj-lt"/>
                <a:cs typeface="Courier New" panose="02070309020205020404" pitchFamily="49" charset="0"/>
              </a:rPr>
              <a:t>Test</a:t>
            </a:r>
            <a:r>
              <a:rPr lang="hu-HU" sz="1800" dirty="0" smtClean="0">
                <a:latin typeface="+mj-lt"/>
                <a:cs typeface="Courier New" panose="02070309020205020404" pitchFamily="49" charset="0"/>
              </a:rPr>
              <a:t> </a:t>
            </a:r>
            <a:r>
              <a:rPr lang="hu-HU" sz="1800" b="1" dirty="0" smtClean="0">
                <a:latin typeface="+mj-lt"/>
                <a:cs typeface="Courier New" panose="02070309020205020404" pitchFamily="49" charset="0"/>
              </a:rPr>
              <a:t>main </a:t>
            </a:r>
            <a:r>
              <a:rPr lang="hu-HU" sz="1800" dirty="0" smtClean="0">
                <a:latin typeface="+mj-lt"/>
                <a:cs typeface="Courier New" panose="02070309020205020404" pitchFamily="49" charset="0"/>
              </a:rPr>
              <a:t>metódusa a driver betöltése után kerül végrehajtásra. Több driver megadásához kettős ponttal ( </a:t>
            </a:r>
            <a:r>
              <a:rPr lang="hu-HU" sz="1800" dirty="0" smtClean="0">
                <a:latin typeface="+mj-lt"/>
                <a:cs typeface="Courier New" panose="02070309020205020404" pitchFamily="49" charset="0"/>
                <a:sym typeface="Wingdings" panose="05000000000000000000" pitchFamily="2" charset="2"/>
              </a:rPr>
              <a:t>: )  kell elválasztani a </a:t>
            </a:r>
            <a:r>
              <a:rPr lang="hu-HU" sz="1800" dirty="0" err="1" smtClean="0">
                <a:latin typeface="+mj-lt"/>
                <a:cs typeface="Courier New" panose="02070309020205020404" pitchFamily="49" charset="0"/>
                <a:sym typeface="Wingdings" panose="05000000000000000000" pitchFamily="2" charset="2"/>
              </a:rPr>
              <a:t>drver-eket</a:t>
            </a:r>
            <a:r>
              <a:rPr lang="hu-HU" sz="1800" dirty="0" smtClean="0">
                <a:latin typeface="+mj-lt"/>
                <a:cs typeface="Courier New" panose="02070309020205020404" pitchFamily="49" charset="0"/>
                <a:sym typeface="Wingdings" panose="05000000000000000000" pitchFamily="2" charset="2"/>
              </a:rPr>
              <a:t>.</a:t>
            </a:r>
            <a:endParaRPr lang="hu-HU" sz="1800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0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18530"/>
          </a:xfrm>
        </p:spPr>
        <p:txBody>
          <a:bodyPr/>
          <a:lstStyle/>
          <a:p>
            <a:pPr algn="ctr"/>
            <a:r>
              <a:rPr lang="hu-HU" dirty="0"/>
              <a:t>KAPCSOLÓDÁS AZ ADATBÁZISHOZ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000" dirty="0"/>
              <a:t>A </a:t>
            </a:r>
            <a:r>
              <a:rPr lang="hu-HU" sz="2000" b="1" dirty="0" err="1"/>
              <a:t>getConnection</a:t>
            </a:r>
            <a:r>
              <a:rPr lang="hu-HU" sz="2000" dirty="0" smtClean="0"/>
              <a:t>() metódusban az adatbázist leíró URL-en kívül meg lehet adni a felhasználó azonosítóját és a jelszavát is, amennyiben arra szükség van.</a:t>
            </a:r>
          </a:p>
          <a:p>
            <a:pPr marL="0" indent="0">
              <a:buNone/>
            </a:pPr>
            <a:endParaRPr lang="hu-HU" sz="800" dirty="0" smtClean="0"/>
          </a:p>
          <a:p>
            <a:r>
              <a:rPr lang="hu-HU" sz="2000" dirty="0" smtClean="0"/>
              <a:t>Az URL azonosítja, hogy pontosan melyik adatbázishoz szeretnénk kapcsolódni.</a:t>
            </a:r>
          </a:p>
          <a:p>
            <a:pPr marL="0" indent="0">
              <a:buNone/>
            </a:pPr>
            <a:endParaRPr lang="hu-HU" sz="800" dirty="0" smtClean="0"/>
          </a:p>
          <a:p>
            <a:r>
              <a:rPr lang="hu-HU" sz="2000" dirty="0" smtClean="0"/>
              <a:t>A felhasználói azonosítónak és jelszónak az </a:t>
            </a:r>
            <a:r>
              <a:rPr lang="hu-HU" sz="2000" dirty="0" err="1" smtClean="0"/>
              <a:t>autentikáció</a:t>
            </a:r>
            <a:r>
              <a:rPr lang="hu-HU" sz="2000" dirty="0" smtClean="0"/>
              <a:t> megvalósításában van szerepe.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2000" dirty="0" smtClean="0"/>
              <a:t>A </a:t>
            </a:r>
            <a:r>
              <a:rPr lang="hu-HU" sz="2000" dirty="0"/>
              <a:t>JDBC URL nem a </a:t>
            </a:r>
            <a:r>
              <a:rPr lang="hu-HU" sz="2000" dirty="0" err="1"/>
              <a:t>Java.net.URL-re</a:t>
            </a:r>
            <a:r>
              <a:rPr lang="hu-HU" sz="2000" dirty="0"/>
              <a:t> </a:t>
            </a:r>
            <a:r>
              <a:rPr lang="hu-HU" sz="2000" dirty="0" smtClean="0"/>
              <a:t>utal. Egy </a:t>
            </a:r>
            <a:r>
              <a:rPr lang="hu-HU" sz="2000" b="1" dirty="0" err="1"/>
              <a:t>String</a:t>
            </a:r>
            <a:r>
              <a:rPr lang="hu-HU" sz="2000" dirty="0"/>
              <a:t> lesz, amely egyértelműen megadja a JDBC driver-t és az adatbázist.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Általános </a:t>
            </a:r>
            <a:r>
              <a:rPr lang="hu-HU" sz="2000" dirty="0"/>
              <a:t>formátuma: </a:t>
            </a:r>
            <a:r>
              <a:rPr lang="hu-HU" sz="2000" b="1" dirty="0" err="1"/>
              <a:t>jdbc</a:t>
            </a:r>
            <a:r>
              <a:rPr lang="hu-HU" sz="2000" b="1" dirty="0"/>
              <a:t>:&lt;</a:t>
            </a:r>
            <a:r>
              <a:rPr lang="hu-HU" sz="2000" b="1" dirty="0" err="1"/>
              <a:t>subprotocol</a:t>
            </a:r>
            <a:r>
              <a:rPr lang="hu-HU" sz="2000" b="1" dirty="0"/>
              <a:t>&gt;:&lt;</a:t>
            </a:r>
            <a:r>
              <a:rPr lang="hu-HU" sz="2000" b="1" dirty="0" err="1"/>
              <a:t>subname</a:t>
            </a:r>
            <a:r>
              <a:rPr lang="hu-HU" sz="2000" b="1" dirty="0" smtClean="0"/>
              <a:t>&gt;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85622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1268760"/>
          </a:xfrm>
        </p:spPr>
        <p:txBody>
          <a:bodyPr/>
          <a:lstStyle/>
          <a:p>
            <a:pPr algn="ctr"/>
            <a:r>
              <a:rPr lang="hu-HU" dirty="0"/>
              <a:t>KAPCSOLÓDÁS AZ ADATBÁZISHOZ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88632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 smtClean="0"/>
              <a:t>Az URL komponensei változnak a kapcsolat típusától függően. Példák:</a:t>
            </a:r>
          </a:p>
          <a:p>
            <a:pPr marL="0" indent="0">
              <a:buNone/>
            </a:pPr>
            <a:endParaRPr lang="hu-HU" sz="800" dirty="0" smtClean="0"/>
          </a:p>
          <a:p>
            <a:r>
              <a:rPr lang="hu-HU" sz="1800" dirty="0" smtClean="0"/>
              <a:t>ODBC keresztüli kapcsolódásra (ODBC kapcsolat </a:t>
            </a:r>
            <a:r>
              <a:rPr lang="hu-HU" sz="1800" dirty="0" err="1" smtClean="0"/>
              <a:t>projava</a:t>
            </a:r>
            <a:r>
              <a:rPr lang="hu-HU" sz="1800" dirty="0" smtClean="0"/>
              <a:t> </a:t>
            </a:r>
            <a:r>
              <a:rPr lang="hu-HU" sz="1800" dirty="0" err="1" smtClean="0"/>
              <a:t>adatbázishozl</a:t>
            </a:r>
            <a:r>
              <a:rPr lang="hu-HU" sz="1800" dirty="0" smtClean="0"/>
              <a:t>, 1. típusú): </a:t>
            </a:r>
          </a:p>
          <a:p>
            <a:pPr marL="0" indent="0">
              <a:buNone/>
            </a:pPr>
            <a:r>
              <a:rPr lang="hu-HU" sz="1800" i="1" dirty="0" smtClean="0"/>
              <a:t>      </a:t>
            </a: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jdbc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odbc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projava</a:t>
            </a:r>
            <a:endParaRPr lang="hu-HU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800" dirty="0" smtClean="0"/>
              <a:t>Kapcsolódás </a:t>
            </a:r>
            <a:r>
              <a:rPr lang="hu-HU" sz="1800" dirty="0" err="1" smtClean="0"/>
              <a:t>Oracle-hez</a:t>
            </a:r>
            <a:r>
              <a:rPr lang="hu-HU" sz="1800" dirty="0" smtClean="0"/>
              <a:t> </a:t>
            </a:r>
            <a:r>
              <a:rPr lang="hu-HU" sz="1800" dirty="0"/>
              <a:t>vékony kliens segítségével (4. </a:t>
            </a:r>
            <a:r>
              <a:rPr lang="hu-HU" sz="1800" dirty="0" smtClean="0"/>
              <a:t>típusú). (Másként </a:t>
            </a:r>
            <a:r>
              <a:rPr lang="hu-HU" sz="1800" dirty="0"/>
              <a:t>kell megadni az URL-t. A &lt;</a:t>
            </a:r>
            <a:r>
              <a:rPr lang="hu-HU" sz="1800" dirty="0" err="1"/>
              <a:t>subname</a:t>
            </a:r>
            <a:r>
              <a:rPr lang="hu-HU" sz="1800" dirty="0"/>
              <a:t>&gt; három elemet is tartalmazni </a:t>
            </a:r>
            <a:r>
              <a:rPr lang="hu-HU" sz="1800" dirty="0" smtClean="0"/>
              <a:t>fog: a gép </a:t>
            </a:r>
            <a:r>
              <a:rPr lang="hu-HU" sz="1800" dirty="0"/>
              <a:t>neve, ahol az adatbázis (DBMS) szerver </a:t>
            </a:r>
            <a:r>
              <a:rPr lang="hu-HU" sz="1800" dirty="0" smtClean="0"/>
              <a:t>fut; a port </a:t>
            </a:r>
            <a:r>
              <a:rPr lang="hu-HU" sz="1800" dirty="0"/>
              <a:t>száma, amelyen kapcsolódni </a:t>
            </a:r>
            <a:r>
              <a:rPr lang="hu-HU" sz="1800" dirty="0" smtClean="0"/>
              <a:t>tudunk; és az adatbázis neve):</a:t>
            </a:r>
          </a:p>
          <a:p>
            <a:pPr marL="349250" lvl="1" indent="0">
              <a:buNone/>
            </a:pP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jdbc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oracle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thin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:@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oraserver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:1521: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projava</a:t>
            </a:r>
            <a:endParaRPr lang="hu-HU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800" dirty="0" smtClean="0"/>
              <a:t>Kapcsolódás </a:t>
            </a:r>
            <a:r>
              <a:rPr lang="hu-HU" sz="1800" dirty="0" err="1" smtClean="0"/>
              <a:t>Oracle-hez</a:t>
            </a:r>
            <a:r>
              <a:rPr lang="hu-HU" sz="1800" dirty="0" smtClean="0"/>
              <a:t> </a:t>
            </a:r>
            <a:r>
              <a:rPr lang="hu-HU" sz="1800" dirty="0" err="1" smtClean="0"/>
              <a:t>OCI-n</a:t>
            </a:r>
            <a:r>
              <a:rPr lang="hu-HU" sz="1800" dirty="0" smtClean="0"/>
              <a:t> keresztül (hálózati kliens, 2. típusú):</a:t>
            </a:r>
          </a:p>
          <a:p>
            <a:pPr marL="349250" lvl="1" indent="0">
              <a:buNone/>
            </a:pP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jdbc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oracle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:oci8:@</a:t>
            </a: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projava</a:t>
            </a:r>
            <a:endParaRPr lang="hu-HU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9250" lvl="1" indent="0">
              <a:buNone/>
            </a:pPr>
            <a:endParaRPr lang="hu-HU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1800" dirty="0"/>
              <a:t>Az adatbázis kapcsolat a </a:t>
            </a:r>
            <a:r>
              <a:rPr lang="hu-HU" sz="1800" b="1" dirty="0" err="1"/>
              <a:t>Connection</a:t>
            </a:r>
            <a:r>
              <a:rPr lang="hu-HU" sz="1800" dirty="0"/>
              <a:t> osztállyal tudjuk </a:t>
            </a:r>
            <a:r>
              <a:rPr lang="hu-HU" sz="1800" dirty="0" smtClean="0"/>
              <a:t>kezelni, a </a:t>
            </a:r>
            <a:r>
              <a:rPr lang="hu-HU" sz="1800" b="1" dirty="0" err="1" smtClean="0"/>
              <a:t>DriverManager</a:t>
            </a:r>
            <a:r>
              <a:rPr lang="hu-HU" sz="1800" b="1" dirty="0" smtClean="0"/>
              <a:t> </a:t>
            </a:r>
            <a:r>
              <a:rPr lang="hu-HU" sz="1800" b="1" dirty="0" err="1"/>
              <a:t>getConnection</a:t>
            </a:r>
            <a:r>
              <a:rPr lang="hu-HU" sz="1800" dirty="0"/>
              <a:t>() </a:t>
            </a:r>
            <a:r>
              <a:rPr lang="hu-HU" sz="1800" dirty="0" smtClean="0"/>
              <a:t>metódusával tudunk </a:t>
            </a:r>
            <a:r>
              <a:rPr lang="hu-HU" sz="1800" dirty="0"/>
              <a:t>belőle egy példány </a:t>
            </a:r>
            <a:r>
              <a:rPr lang="hu-HU" sz="1800" dirty="0" smtClean="0"/>
              <a:t>létrehozni. Példa:</a:t>
            </a:r>
          </a:p>
          <a:p>
            <a:pPr marL="0" indent="0">
              <a:buNone/>
            </a:pP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jdbc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localhost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:3306/</a:t>
            </a: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hallgatókDB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  <a:endParaRPr lang="hu-H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Connection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Connection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DriverManager.getConnection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"");</a:t>
            </a:r>
            <a:endParaRPr lang="hu-H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86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1392"/>
            <a:ext cx="7543800" cy="1295400"/>
          </a:xfrm>
        </p:spPr>
        <p:txBody>
          <a:bodyPr/>
          <a:lstStyle/>
          <a:p>
            <a:pPr algn="ctr"/>
            <a:r>
              <a:rPr lang="hu-HU" dirty="0" smtClean="0"/>
              <a:t>KAPCSOLÓDÁS AZ ADATBÁZISHOZ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890413"/>
            <a:ext cx="8928991" cy="4490915"/>
          </a:xfrm>
        </p:spPr>
        <p:txBody>
          <a:bodyPr>
            <a:noAutofit/>
          </a:bodyPr>
          <a:lstStyle/>
          <a:p>
            <a:r>
              <a:rPr lang="hu-HU" sz="2400" dirty="0" smtClean="0"/>
              <a:t>Az előző megoldásnak egyetlen hátulütője van, pontosan meg kell mondani milyen módon (driver, adatbázis) kapcsolódunk az adatbázishoz.</a:t>
            </a:r>
          </a:p>
          <a:p>
            <a:r>
              <a:rPr lang="hu-HU" sz="2400" dirty="0" smtClean="0"/>
              <a:t>Ha megváltozik az adatbázis kapcsolatunk meg kell változtatunk az alkalmazás kódját (akár több helyen is).</a:t>
            </a:r>
          </a:p>
          <a:p>
            <a:r>
              <a:rPr lang="hu-HU" sz="2400" dirty="0" smtClean="0"/>
              <a:t>A </a:t>
            </a:r>
            <a:r>
              <a:rPr lang="hu-HU" sz="2400" b="1" dirty="0" err="1" smtClean="0"/>
              <a:t>DataSource</a:t>
            </a:r>
            <a:r>
              <a:rPr lang="hu-HU" sz="2400" dirty="0" smtClean="0"/>
              <a:t> osztály erre a problémára ad egy kézenfekvő megoldást.</a:t>
            </a:r>
          </a:p>
          <a:p>
            <a:r>
              <a:rPr lang="hu-HU" sz="2400" dirty="0" smtClean="0"/>
              <a:t>A következő példában csak az adatbázis nevét adjuk meg:</a:t>
            </a:r>
          </a:p>
          <a:p>
            <a:pPr marL="349250" lvl="1" indent="0">
              <a:buNone/>
            </a:pP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InitialContext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49250" lvl="1" indent="0">
              <a:buNone/>
            </a:pP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DataSource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DataSource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)(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ctx.lookup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jdbc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projava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"));</a:t>
            </a:r>
          </a:p>
          <a:p>
            <a:pPr marL="349250" lvl="1" indent="0">
              <a:buNone/>
            </a:pP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Connection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source.getConnection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hu-HU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61486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543800" cy="786482"/>
          </a:xfrm>
        </p:spPr>
        <p:txBody>
          <a:bodyPr/>
          <a:lstStyle/>
          <a:p>
            <a:pPr algn="ctr"/>
            <a:r>
              <a:rPr lang="hu-HU" dirty="0" smtClean="0"/>
              <a:t>METAADATOK LEKÉRDEZÉSE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77912"/>
            <a:ext cx="9144000" cy="5635464"/>
          </a:xfrm>
        </p:spPr>
        <p:txBody>
          <a:bodyPr/>
          <a:lstStyle/>
          <a:p>
            <a:pPr marL="0" indent="0">
              <a:buNone/>
            </a:pPr>
            <a:r>
              <a:rPr lang="hu-HU" sz="1600" dirty="0" smtClean="0"/>
              <a:t>Adatbázissal kapcsolatos </a:t>
            </a:r>
            <a:r>
              <a:rPr lang="hu-HU" sz="1600" dirty="0" err="1" smtClean="0"/>
              <a:t>metaadatokat</a:t>
            </a:r>
            <a:r>
              <a:rPr lang="hu-HU" sz="1600" dirty="0" smtClean="0"/>
              <a:t> is le </a:t>
            </a:r>
            <a:r>
              <a:rPr lang="hu-HU" sz="1600" dirty="0"/>
              <a:t>tudunk kérdezni a </a:t>
            </a:r>
            <a:r>
              <a:rPr lang="hu-HU" sz="1600" b="1" dirty="0" err="1" smtClean="0"/>
              <a:t>DatabaseMetaData</a:t>
            </a:r>
            <a:r>
              <a:rPr lang="hu-HU" sz="1600" dirty="0" smtClean="0"/>
              <a:t> </a:t>
            </a:r>
            <a:r>
              <a:rPr lang="hu-HU" sz="1600" dirty="0" err="1" smtClean="0"/>
              <a:t>interface</a:t>
            </a:r>
            <a:r>
              <a:rPr lang="hu-HU" sz="1600" dirty="0" smtClean="0"/>
              <a:t> segítségével. Létrehozása: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Connection</a:t>
            </a:r>
            <a:r>
              <a:rPr lang="hu-H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hu-H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DriverManager.getConnection</a:t>
            </a:r>
            <a:r>
              <a:rPr lang="hu-H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hu-H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hu-H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bspell</a:t>
            </a:r>
            <a:r>
              <a:rPr lang="hu-H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hu-H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brett</a:t>
            </a:r>
            <a:r>
              <a:rPr lang="hu-H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hu-H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DatabaseMetaData</a:t>
            </a:r>
            <a:r>
              <a:rPr lang="hu-H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metaData</a:t>
            </a:r>
            <a:r>
              <a:rPr lang="hu-H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connect.getMetaData</a:t>
            </a:r>
            <a:r>
              <a:rPr lang="hu-H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1600" dirty="0" smtClean="0"/>
              <a:t>A lekérdezhető </a:t>
            </a:r>
            <a:r>
              <a:rPr lang="hu-HU" sz="1600" dirty="0" err="1" smtClean="0"/>
              <a:t>metaadatok</a:t>
            </a:r>
            <a:r>
              <a:rPr lang="hu-HU" sz="1600" dirty="0" smtClean="0"/>
              <a:t> két kategóriához sorolhatók:</a:t>
            </a:r>
          </a:p>
          <a:p>
            <a:pPr marL="0" indent="0">
              <a:buNone/>
            </a:pPr>
            <a:endParaRPr lang="hu-HU" sz="800" dirty="0" smtClean="0"/>
          </a:p>
          <a:p>
            <a:r>
              <a:rPr lang="hu-HU" sz="1600" dirty="0" smtClean="0"/>
              <a:t>Az adatbázis tartalmát leíró </a:t>
            </a:r>
            <a:r>
              <a:rPr lang="hu-HU" sz="1600" dirty="0" err="1" smtClean="0"/>
              <a:t>metaadatok</a:t>
            </a:r>
            <a:r>
              <a:rPr lang="hu-HU" sz="1600" dirty="0" smtClean="0"/>
              <a:t>.</a:t>
            </a:r>
          </a:p>
          <a:p>
            <a:endParaRPr lang="hu-HU" sz="800" dirty="0" smtClean="0"/>
          </a:p>
          <a:p>
            <a:pPr marL="349250" lvl="1" indent="0">
              <a:buNone/>
            </a:pPr>
            <a:r>
              <a:rPr lang="hu-HU" sz="1600" dirty="0" smtClean="0"/>
              <a:t>Sémák és táblák lekérdezése (visszatérési érték </a:t>
            </a:r>
            <a:r>
              <a:rPr lang="hu-HU" sz="1600" b="1" dirty="0" err="1" smtClean="0"/>
              <a:t>ResultSet</a:t>
            </a:r>
            <a:r>
              <a:rPr lang="hu-HU" sz="1600" b="1" dirty="0" smtClean="0"/>
              <a:t>)</a:t>
            </a:r>
            <a:r>
              <a:rPr lang="hu-HU" sz="1600" dirty="0" smtClean="0"/>
              <a:t>:</a:t>
            </a:r>
          </a:p>
          <a:p>
            <a:pPr marL="349250" lvl="1" indent="0">
              <a:buNone/>
            </a:pPr>
            <a:r>
              <a:rPr lang="hu-HU" sz="1600" b="1" dirty="0" err="1"/>
              <a:t>getSchemas</a:t>
            </a:r>
            <a:r>
              <a:rPr lang="hu-HU" sz="1600" b="1" dirty="0" smtClean="0"/>
              <a:t>()</a:t>
            </a:r>
          </a:p>
          <a:p>
            <a:pPr marL="349250" lvl="1" indent="0">
              <a:buNone/>
            </a:pPr>
            <a:r>
              <a:rPr lang="hu-HU" sz="1600" b="1" dirty="0" err="1" smtClean="0"/>
              <a:t>getTables</a:t>
            </a:r>
            <a:r>
              <a:rPr lang="hu-HU" sz="1600" b="1" dirty="0" smtClean="0"/>
              <a:t>()</a:t>
            </a:r>
          </a:p>
          <a:p>
            <a:pPr marL="349250" lvl="1" indent="0">
              <a:buNone/>
            </a:pPr>
            <a:endParaRPr lang="hu-HU" sz="800" dirty="0" smtClean="0"/>
          </a:p>
          <a:p>
            <a:r>
              <a:rPr lang="hu-HU" sz="1600" dirty="0" smtClean="0"/>
              <a:t>Az adatbázis funkcionalitását leíró </a:t>
            </a:r>
            <a:r>
              <a:rPr lang="hu-HU" sz="1600" dirty="0" err="1" smtClean="0"/>
              <a:t>metaadatok</a:t>
            </a:r>
            <a:r>
              <a:rPr lang="hu-HU" sz="1600" dirty="0" smtClean="0"/>
              <a:t>.</a:t>
            </a:r>
          </a:p>
          <a:p>
            <a:endParaRPr lang="hu-HU" sz="800" dirty="0" smtClean="0"/>
          </a:p>
          <a:p>
            <a:pPr marL="349250" lvl="1" indent="0">
              <a:buNone/>
            </a:pPr>
            <a:r>
              <a:rPr lang="hu-HU" sz="1600" dirty="0" smtClean="0"/>
              <a:t>Más az adatbázissal kapcsolatos </a:t>
            </a:r>
            <a:r>
              <a:rPr lang="hu-HU" sz="1600" dirty="0"/>
              <a:t>információt </a:t>
            </a:r>
            <a:r>
              <a:rPr lang="hu-HU" sz="1600" dirty="0" smtClean="0"/>
              <a:t>lekérdezése (visszatérési érték </a:t>
            </a:r>
            <a:r>
              <a:rPr lang="hu-HU" sz="1600" b="1" dirty="0" err="1" smtClean="0"/>
              <a:t>boolean</a:t>
            </a:r>
            <a:r>
              <a:rPr lang="hu-HU" sz="1600" dirty="0" smtClean="0"/>
              <a:t>, </a:t>
            </a:r>
            <a:r>
              <a:rPr lang="hu-HU" sz="1600" b="1" dirty="0" smtClean="0"/>
              <a:t>int </a:t>
            </a:r>
            <a:r>
              <a:rPr lang="hu-HU" sz="1600" dirty="0" smtClean="0"/>
              <a:t>vagy </a:t>
            </a:r>
            <a:r>
              <a:rPr lang="hu-HU" sz="1600" b="1" dirty="0" err="1" smtClean="0"/>
              <a:t>String</a:t>
            </a:r>
            <a:r>
              <a:rPr lang="hu-HU" sz="1600" b="1" dirty="0" smtClean="0"/>
              <a:t>)</a:t>
            </a:r>
            <a:r>
              <a:rPr lang="hu-HU" sz="1600" dirty="0" smtClean="0"/>
              <a:t>:</a:t>
            </a:r>
          </a:p>
          <a:p>
            <a:pPr marL="349250" lvl="1" indent="0">
              <a:buNone/>
            </a:pPr>
            <a:endParaRPr lang="hu-HU" sz="800" dirty="0" smtClean="0"/>
          </a:p>
          <a:p>
            <a:pPr marL="349250" lvl="1" indent="0">
              <a:buNone/>
            </a:pPr>
            <a:r>
              <a:rPr lang="hu-HU" sz="1600" b="1" dirty="0" err="1" smtClean="0"/>
              <a:t>supportsOuterJoins</a:t>
            </a:r>
            <a:r>
              <a:rPr lang="hu-HU" sz="1600" b="1" dirty="0"/>
              <a:t>() </a:t>
            </a:r>
            <a:r>
              <a:rPr lang="hu-HU" sz="1600" dirty="0" smtClean="0"/>
              <a:t>: </a:t>
            </a:r>
            <a:r>
              <a:rPr lang="hu-HU" sz="1600" dirty="0"/>
              <a:t>az adatbázis támogatja-e a külső kapcsolást.</a:t>
            </a:r>
          </a:p>
          <a:p>
            <a:pPr marL="344487" lvl="1" indent="0">
              <a:buNone/>
            </a:pPr>
            <a:r>
              <a:rPr lang="hu-HU" sz="1600" b="1" dirty="0" err="1"/>
              <a:t>getMaxConnections</a:t>
            </a:r>
            <a:r>
              <a:rPr lang="hu-HU" sz="1600" b="1" dirty="0"/>
              <a:t>()</a:t>
            </a:r>
            <a:r>
              <a:rPr lang="hu-HU" sz="1600" i="1" dirty="0"/>
              <a:t> </a:t>
            </a:r>
            <a:r>
              <a:rPr lang="hu-HU" sz="1600" dirty="0"/>
              <a:t>: egyszerre mennyi a maximálisan megengedett kapcsolatok száma.</a:t>
            </a:r>
          </a:p>
          <a:p>
            <a:pPr marL="344487" lvl="1" indent="0">
              <a:buNone/>
            </a:pPr>
            <a:r>
              <a:rPr lang="hu-HU" sz="1600" b="1" dirty="0" err="1"/>
              <a:t>getDatabaseProductName</a:t>
            </a:r>
            <a:r>
              <a:rPr lang="hu-HU" sz="1600" b="1" dirty="0"/>
              <a:t>()</a:t>
            </a:r>
            <a:r>
              <a:rPr lang="hu-HU" sz="1600" i="1" dirty="0"/>
              <a:t> </a:t>
            </a:r>
            <a:r>
              <a:rPr lang="hu-HU" sz="1600" dirty="0"/>
              <a:t>: DBMS neve</a:t>
            </a:r>
            <a:r>
              <a:rPr lang="hu-HU" sz="1600" dirty="0" smtClean="0"/>
              <a:t>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69913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RELÁCIÓS ADATBÁZISOK 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Java-ban</a:t>
            </a:r>
            <a:r>
              <a:rPr lang="hu-HU" dirty="0" smtClean="0"/>
              <a:t> a Java </a:t>
            </a:r>
            <a:r>
              <a:rPr lang="hu-HU" dirty="0" err="1"/>
              <a:t>Database</a:t>
            </a:r>
            <a:r>
              <a:rPr lang="hu-HU" dirty="0"/>
              <a:t> </a:t>
            </a:r>
            <a:r>
              <a:rPr lang="hu-HU" dirty="0" err="1"/>
              <a:t>Connectivity</a:t>
            </a:r>
            <a:r>
              <a:rPr lang="hu-HU" dirty="0"/>
              <a:t> (JDBC</a:t>
            </a:r>
            <a:r>
              <a:rPr lang="hu-HU" dirty="0" smtClean="0"/>
              <a:t>) API (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Programming</a:t>
            </a:r>
            <a:r>
              <a:rPr lang="hu-HU" dirty="0" smtClean="0"/>
              <a:t> </a:t>
            </a:r>
            <a:r>
              <a:rPr lang="hu-HU" dirty="0" err="1" smtClean="0"/>
              <a:t>Interface</a:t>
            </a:r>
            <a:r>
              <a:rPr lang="hu-HU" dirty="0" smtClean="0"/>
              <a:t>) áll rendelkezésünkre a relációs adatbázisok használatához.</a:t>
            </a:r>
          </a:p>
          <a:p>
            <a:r>
              <a:rPr lang="hu-HU" dirty="0" smtClean="0"/>
              <a:t>Legtöbb JDBC osztály és interfész a </a:t>
            </a:r>
            <a:r>
              <a:rPr lang="hu-HU" dirty="0" err="1" smtClean="0"/>
              <a:t>java.sql</a:t>
            </a:r>
            <a:r>
              <a:rPr lang="hu-HU" dirty="0" smtClean="0"/>
              <a:t> csomagban található.</a:t>
            </a:r>
          </a:p>
          <a:p>
            <a:r>
              <a:rPr lang="hu-HU" dirty="0" smtClean="0"/>
              <a:t>A JDBC lehetővé teszi, hogy Java alkalmazásunk több különböző adatbázissal kommunikáljon.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0652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642466"/>
          </a:xfrm>
        </p:spPr>
        <p:txBody>
          <a:bodyPr/>
          <a:lstStyle/>
          <a:p>
            <a:pPr algn="ctr"/>
            <a:r>
              <a:rPr lang="hu-HU" dirty="0" smtClean="0"/>
              <a:t>STATEMENT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9350" y="1143036"/>
            <a:ext cx="8665049" cy="5526324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/>
              <a:t>Adatbázishoz való kapcsolódás után egy </a:t>
            </a:r>
            <a:r>
              <a:rPr lang="hu-HU" sz="2400" b="1" dirty="0" err="1" smtClean="0"/>
              <a:t>Statement</a:t>
            </a:r>
            <a:r>
              <a:rPr lang="hu-HU" sz="2400" dirty="0" smtClean="0"/>
              <a:t> objektumra van szükségünk SQL parancs végrehajtására.</a:t>
            </a:r>
          </a:p>
          <a:p>
            <a:endParaRPr lang="hu-HU" sz="800" dirty="0" smtClean="0"/>
          </a:p>
          <a:p>
            <a:r>
              <a:rPr lang="hu-HU" sz="2400" b="1" dirty="0" err="1" smtClean="0"/>
              <a:t>Statement</a:t>
            </a:r>
            <a:r>
              <a:rPr lang="hu-HU" sz="2400" dirty="0" smtClean="0"/>
              <a:t> objektum a </a:t>
            </a:r>
            <a:r>
              <a:rPr lang="hu-HU" sz="2400" b="1" dirty="0" err="1" smtClean="0"/>
              <a:t>Connection</a:t>
            </a:r>
            <a:r>
              <a:rPr lang="hu-HU" sz="2400" dirty="0" smtClean="0"/>
              <a:t> </a:t>
            </a:r>
            <a:r>
              <a:rPr lang="hu-HU" sz="2400" dirty="0"/>
              <a:t>objektum </a:t>
            </a:r>
            <a:r>
              <a:rPr lang="hu-HU" sz="2400" b="1" dirty="0" err="1"/>
              <a:t>createStatement</a:t>
            </a:r>
            <a:r>
              <a:rPr lang="hu-HU" sz="2400" dirty="0" smtClean="0"/>
              <a:t>() </a:t>
            </a:r>
            <a:r>
              <a:rPr lang="hu-HU" sz="2400" dirty="0" err="1" smtClean="0"/>
              <a:t>metódudával</a:t>
            </a:r>
            <a:r>
              <a:rPr lang="hu-HU" sz="2400" dirty="0" smtClean="0"/>
              <a:t> hozzuk létre.</a:t>
            </a:r>
          </a:p>
          <a:p>
            <a:endParaRPr lang="hu-HU" sz="800" dirty="0" smtClean="0"/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endParaRPr lang="hu-HU" sz="800" dirty="0"/>
          </a:p>
          <a:p>
            <a:r>
              <a:rPr lang="hu-HU" sz="2400" dirty="0" smtClean="0"/>
              <a:t>Az </a:t>
            </a:r>
            <a:r>
              <a:rPr lang="hu-HU" sz="2400" dirty="0"/>
              <a:t>alábbi </a:t>
            </a:r>
            <a:r>
              <a:rPr lang="hu-HU" sz="2400" dirty="0" smtClean="0"/>
              <a:t>metódusok vannak </a:t>
            </a:r>
            <a:r>
              <a:rPr lang="hu-HU" sz="2400" dirty="0"/>
              <a:t>az SQL parancsok végrehajtásához</a:t>
            </a:r>
            <a:r>
              <a:rPr lang="hu-HU" sz="2400" dirty="0" smtClean="0"/>
              <a:t>:</a:t>
            </a:r>
          </a:p>
          <a:p>
            <a:pPr lvl="1">
              <a:buClr>
                <a:srgbClr val="002060"/>
              </a:buClr>
            </a:pPr>
            <a:r>
              <a:rPr lang="en-US" sz="2400" b="1" dirty="0" err="1" smtClean="0"/>
              <a:t>executeUpdate</a:t>
            </a:r>
            <a:r>
              <a:rPr lang="en-US" sz="2400" dirty="0" smtClean="0"/>
              <a:t>( </a:t>
            </a:r>
            <a:r>
              <a:rPr lang="en-US" sz="2400" dirty="0"/>
              <a:t>)</a:t>
            </a:r>
          </a:p>
          <a:p>
            <a:pPr lvl="1">
              <a:buClr>
                <a:srgbClr val="002060"/>
              </a:buClr>
            </a:pPr>
            <a:r>
              <a:rPr lang="en-US" sz="2400" b="1" dirty="0" err="1"/>
              <a:t>executeQuery</a:t>
            </a:r>
            <a:r>
              <a:rPr lang="en-US" sz="2400" dirty="0"/>
              <a:t>( )</a:t>
            </a:r>
          </a:p>
          <a:p>
            <a:pPr lvl="1">
              <a:buClr>
                <a:srgbClr val="002060"/>
              </a:buClr>
            </a:pPr>
            <a:r>
              <a:rPr lang="en-US" sz="2400" b="1" dirty="0"/>
              <a:t>execute</a:t>
            </a:r>
            <a:r>
              <a:rPr lang="en-US" sz="2400" dirty="0"/>
              <a:t>( )</a:t>
            </a:r>
          </a:p>
          <a:p>
            <a:pPr lvl="1">
              <a:buClr>
                <a:srgbClr val="002060"/>
              </a:buClr>
            </a:pPr>
            <a:r>
              <a:rPr lang="en-US" sz="2400" b="1" dirty="0" err="1"/>
              <a:t>addBatch</a:t>
            </a:r>
            <a:r>
              <a:rPr lang="en-US" sz="2400" dirty="0"/>
              <a:t>( ), </a:t>
            </a:r>
            <a:r>
              <a:rPr lang="en-US" sz="2400" b="1" dirty="0" err="1"/>
              <a:t>executeBatch</a:t>
            </a:r>
            <a:r>
              <a:rPr lang="en-US" sz="2400" dirty="0"/>
              <a:t>( </a:t>
            </a:r>
            <a:r>
              <a:rPr lang="en-US" sz="2400" dirty="0" smtClean="0"/>
              <a:t>)</a:t>
            </a:r>
            <a:endParaRPr lang="hu-HU" sz="2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87" y="2924944"/>
            <a:ext cx="8120573" cy="61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580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6254"/>
            <a:ext cx="7543800" cy="714474"/>
          </a:xfrm>
        </p:spPr>
        <p:txBody>
          <a:bodyPr/>
          <a:lstStyle/>
          <a:p>
            <a:pPr algn="ctr"/>
            <a:r>
              <a:rPr lang="hu-HU" dirty="0" err="1"/>
              <a:t>executeUpdate</a:t>
            </a:r>
            <a:r>
              <a:rPr lang="hu-HU" dirty="0" smtClean="0"/>
              <a:t>( 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1684" y="1124744"/>
            <a:ext cx="8229600" cy="5328592"/>
          </a:xfrm>
        </p:spPr>
        <p:txBody>
          <a:bodyPr/>
          <a:lstStyle/>
          <a:p>
            <a:r>
              <a:rPr lang="hu-HU" sz="2400" dirty="0" smtClean="0"/>
              <a:t>Az </a:t>
            </a:r>
            <a:r>
              <a:rPr lang="hu-HU" sz="2400" b="1" dirty="0" err="1" smtClean="0"/>
              <a:t>executeUpdate</a:t>
            </a:r>
            <a:r>
              <a:rPr lang="hu-HU" sz="2400" dirty="0"/>
              <a:t>( ) </a:t>
            </a:r>
            <a:r>
              <a:rPr lang="hu-HU" sz="2400" dirty="0" smtClean="0"/>
              <a:t>a Data </a:t>
            </a:r>
            <a:r>
              <a:rPr lang="hu-HU" sz="2400" dirty="0" err="1"/>
              <a:t>Manipulation</a:t>
            </a:r>
            <a:r>
              <a:rPr lang="hu-HU" sz="2400" dirty="0"/>
              <a:t> </a:t>
            </a:r>
            <a:r>
              <a:rPr lang="hu-HU" sz="2400" dirty="0" err="1"/>
              <a:t>Language</a:t>
            </a:r>
            <a:r>
              <a:rPr lang="hu-HU" sz="2400" dirty="0"/>
              <a:t> (DML</a:t>
            </a:r>
            <a:r>
              <a:rPr lang="hu-HU" sz="2400" dirty="0" smtClean="0"/>
              <a:t>) parancsok (INSERT, UPDATE, DELETE</a:t>
            </a:r>
            <a:r>
              <a:rPr lang="hu-HU" sz="2400" dirty="0"/>
              <a:t>) és Data </a:t>
            </a:r>
            <a:r>
              <a:rPr lang="hu-HU" sz="2400" dirty="0" err="1"/>
              <a:t>Definition</a:t>
            </a:r>
            <a:r>
              <a:rPr lang="hu-HU" sz="2400" dirty="0"/>
              <a:t> </a:t>
            </a:r>
            <a:r>
              <a:rPr lang="hu-HU" sz="2400" dirty="0" err="1"/>
              <a:t>Language</a:t>
            </a:r>
            <a:r>
              <a:rPr lang="hu-HU" sz="2400" dirty="0"/>
              <a:t> (DDL</a:t>
            </a:r>
            <a:r>
              <a:rPr lang="hu-HU" sz="2400" dirty="0" smtClean="0"/>
              <a:t>) </a:t>
            </a:r>
            <a:r>
              <a:rPr lang="hu-HU" sz="2400" dirty="0"/>
              <a:t>parancsok (CREATE TABLE, CREATE VIEW</a:t>
            </a:r>
            <a:r>
              <a:rPr lang="hu-HU" sz="2400" dirty="0" smtClean="0"/>
              <a:t>, stb.) végrehajtására használhatjuk.</a:t>
            </a:r>
          </a:p>
          <a:p>
            <a:pPr marL="0" indent="0">
              <a:buNone/>
            </a:pPr>
            <a:endParaRPr lang="hu-HU" sz="800" dirty="0" smtClean="0"/>
          </a:p>
          <a:p>
            <a:r>
              <a:rPr lang="hu-HU" sz="2400" dirty="0" smtClean="0"/>
              <a:t>Paraméterként egy </a:t>
            </a:r>
            <a:r>
              <a:rPr lang="hu-HU" sz="2400" b="1" dirty="0" err="1" smtClean="0"/>
              <a:t>String</a:t>
            </a:r>
            <a:r>
              <a:rPr lang="hu-HU" sz="2400" dirty="0" err="1" smtClean="0"/>
              <a:t>-et</a:t>
            </a:r>
            <a:r>
              <a:rPr lang="hu-HU" sz="2400" dirty="0" smtClean="0"/>
              <a:t> vár, amely az SQL utasításokat tartalmazza. Visszatérési értéke egy int, amely a módosított sorok számát tartalmazza.</a:t>
            </a:r>
          </a:p>
          <a:p>
            <a:pPr marL="0" indent="0">
              <a:buNone/>
            </a:pPr>
            <a:endParaRPr lang="hu-HU" sz="800" dirty="0"/>
          </a:p>
          <a:p>
            <a:r>
              <a:rPr lang="hu-HU" sz="2400" dirty="0"/>
              <a:t>Példa egy-egy sor módosítására</a:t>
            </a:r>
            <a:r>
              <a:rPr lang="hu-HU" sz="2400" dirty="0" smtClean="0"/>
              <a:t>: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endParaRPr lang="hu-H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5144"/>
            <a:ext cx="7248859" cy="150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964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714474"/>
          </a:xfrm>
        </p:spPr>
        <p:txBody>
          <a:bodyPr/>
          <a:lstStyle/>
          <a:p>
            <a:pPr algn="ctr"/>
            <a:r>
              <a:rPr lang="hu-HU" dirty="0" err="1"/>
              <a:t>executeQuery</a:t>
            </a:r>
            <a:r>
              <a:rPr lang="hu-HU" dirty="0"/>
              <a:t>( 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196752"/>
            <a:ext cx="8665049" cy="2068742"/>
          </a:xfrm>
        </p:spPr>
        <p:txBody>
          <a:bodyPr/>
          <a:lstStyle/>
          <a:p>
            <a:r>
              <a:rPr lang="hu-HU" sz="1800" b="1" dirty="0" err="1"/>
              <a:t>executeQuery</a:t>
            </a:r>
            <a:r>
              <a:rPr lang="hu-HU" sz="1800" dirty="0"/>
              <a:t>( </a:t>
            </a:r>
            <a:r>
              <a:rPr lang="hu-HU" sz="1800" dirty="0" smtClean="0"/>
              <a:t>) SQL lekérdezések (SELECT) végrehajtására használható. Paramétereként egy </a:t>
            </a:r>
            <a:r>
              <a:rPr lang="hu-HU" sz="1800" b="1" dirty="0" err="1" smtClean="0"/>
              <a:t>String</a:t>
            </a:r>
            <a:r>
              <a:rPr lang="hu-HU" sz="1800" dirty="0" err="1" smtClean="0"/>
              <a:t>-et</a:t>
            </a:r>
            <a:r>
              <a:rPr lang="hu-HU" sz="1800" dirty="0" smtClean="0"/>
              <a:t> kell megadni, amely tartalmazza a SELECT utasítást.</a:t>
            </a:r>
          </a:p>
          <a:p>
            <a:endParaRPr lang="hu-HU" sz="800" dirty="0" smtClean="0"/>
          </a:p>
          <a:p>
            <a:r>
              <a:rPr lang="hu-HU" sz="1800" dirty="0" smtClean="0"/>
              <a:t>A lekérdezés eredményét egy </a:t>
            </a:r>
            <a:r>
              <a:rPr lang="hu-HU" sz="1800" b="1" dirty="0" err="1" smtClean="0"/>
              <a:t>ResultSet</a:t>
            </a:r>
            <a:r>
              <a:rPr lang="hu-HU" sz="1800" dirty="0" err="1" smtClean="0"/>
              <a:t>-ben</a:t>
            </a:r>
            <a:r>
              <a:rPr lang="hu-HU" sz="1800" dirty="0" smtClean="0"/>
              <a:t> kapjuk meg.</a:t>
            </a:r>
            <a:endParaRPr lang="hu-HU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6312602" cy="29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 bwMode="auto">
          <a:xfrm>
            <a:off x="457200" y="3212976"/>
            <a:ext cx="7543800" cy="57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hu-HU" kern="0" dirty="0" err="1" smtClean="0"/>
              <a:t>execute</a:t>
            </a:r>
            <a:r>
              <a:rPr lang="hu-HU" kern="0" dirty="0" smtClean="0"/>
              <a:t>( )</a:t>
            </a:r>
            <a:endParaRPr lang="hu-HU" kern="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25573" y="3764824"/>
            <a:ext cx="8407600" cy="271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hu-HU" dirty="0">
                <a:latin typeface="+mn-lt"/>
              </a:rPr>
              <a:t>Az előbbi függvényekkel végrehajtott SQL utasítások (ahogy azt előbb láthattuk) visszatérhetnek a módosított sorok számával vagy a lekérdezés eredményét tartalmazó </a:t>
            </a:r>
            <a:r>
              <a:rPr lang="hu-HU" b="1" dirty="0" err="1">
                <a:latin typeface="+mn-lt"/>
              </a:rPr>
              <a:t>ResultSet</a:t>
            </a:r>
            <a:r>
              <a:rPr lang="hu-HU" dirty="0" err="1">
                <a:latin typeface="+mn-lt"/>
              </a:rPr>
              <a:t>-tel</a:t>
            </a:r>
            <a:r>
              <a:rPr lang="hu-HU" dirty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hu-HU" sz="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hu-HU" b="1" dirty="0" err="1">
                <a:latin typeface="+mn-lt"/>
              </a:rPr>
              <a:t>execute</a:t>
            </a:r>
            <a:r>
              <a:rPr lang="hu-HU" dirty="0">
                <a:latin typeface="+mn-lt"/>
              </a:rPr>
              <a:t>( ) esetén is </a:t>
            </a:r>
            <a:r>
              <a:rPr lang="hu-HU" b="1" dirty="0" err="1">
                <a:latin typeface="+mn-lt"/>
              </a:rPr>
              <a:t>String</a:t>
            </a:r>
            <a:r>
              <a:rPr lang="hu-HU" dirty="0" err="1">
                <a:latin typeface="+mn-lt"/>
              </a:rPr>
              <a:t>-ként</a:t>
            </a:r>
            <a:r>
              <a:rPr lang="hu-HU" dirty="0">
                <a:latin typeface="+mn-lt"/>
              </a:rPr>
              <a:t> kell átadni az SQL utasításokat, viszont egy </a:t>
            </a:r>
            <a:r>
              <a:rPr lang="hu-HU" b="1" dirty="0" err="1">
                <a:latin typeface="+mn-lt"/>
              </a:rPr>
              <a:t>boolean</a:t>
            </a:r>
            <a:r>
              <a:rPr lang="hu-HU" dirty="0">
                <a:latin typeface="+mn-lt"/>
              </a:rPr>
              <a:t> értékkel fog majd visszatérni. Ha igaz értéket vesz fel akkor egy </a:t>
            </a:r>
            <a:r>
              <a:rPr lang="hu-HU" b="1" dirty="0" err="1">
                <a:latin typeface="+mn-lt"/>
              </a:rPr>
              <a:t>ResultSet</a:t>
            </a:r>
            <a:r>
              <a:rPr lang="hu-HU" dirty="0" err="1">
                <a:latin typeface="+mn-lt"/>
              </a:rPr>
              <a:t>-et</a:t>
            </a:r>
            <a:r>
              <a:rPr lang="hu-HU" dirty="0">
                <a:latin typeface="+mn-lt"/>
              </a:rPr>
              <a:t> kapunk meg, </a:t>
            </a:r>
            <a:r>
              <a:rPr lang="hu-HU" dirty="0" err="1">
                <a:latin typeface="+mn-lt"/>
              </a:rPr>
              <a:t>false</a:t>
            </a:r>
            <a:r>
              <a:rPr lang="hu-HU" dirty="0">
                <a:latin typeface="+mn-lt"/>
              </a:rPr>
              <a:t> esetén pedig egy integer-t.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endParaRPr lang="hu-HU" sz="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hu-HU" dirty="0">
                <a:latin typeface="+mn-lt"/>
              </a:rPr>
              <a:t>Az eredményt a  </a:t>
            </a:r>
            <a:r>
              <a:rPr lang="hu-HU" dirty="0" err="1">
                <a:latin typeface="+mn-lt"/>
              </a:rPr>
              <a:t>Statement</a:t>
            </a:r>
            <a:r>
              <a:rPr lang="hu-HU" dirty="0">
                <a:latin typeface="+mn-lt"/>
              </a:rPr>
              <a:t> objektum </a:t>
            </a:r>
            <a:r>
              <a:rPr lang="hu-HU" b="1" dirty="0" err="1">
                <a:latin typeface="+mn-lt"/>
              </a:rPr>
              <a:t>getResultSet</a:t>
            </a:r>
            <a:r>
              <a:rPr lang="hu-HU" dirty="0">
                <a:latin typeface="+mn-lt"/>
              </a:rPr>
              <a:t>() és </a:t>
            </a:r>
            <a:r>
              <a:rPr lang="hu-HU" b="1" dirty="0" err="1">
                <a:latin typeface="+mn-lt"/>
              </a:rPr>
              <a:t>getUpdateCount</a:t>
            </a:r>
            <a:r>
              <a:rPr lang="hu-HU" dirty="0">
                <a:latin typeface="+mn-lt"/>
              </a:rPr>
              <a:t>() metódusaival </a:t>
            </a:r>
            <a:r>
              <a:rPr lang="hu-HU" dirty="0"/>
              <a:t>kérdezhetjük le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7386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86482"/>
          </a:xfrm>
        </p:spPr>
        <p:txBody>
          <a:bodyPr/>
          <a:lstStyle/>
          <a:p>
            <a:pPr algn="ctr"/>
            <a:r>
              <a:rPr lang="hu-HU" dirty="0" err="1"/>
              <a:t>addBatch</a:t>
            </a:r>
            <a:r>
              <a:rPr lang="hu-HU" dirty="0"/>
              <a:t>( ), </a:t>
            </a:r>
            <a:r>
              <a:rPr lang="hu-HU" dirty="0" err="1"/>
              <a:t>executeBatch</a:t>
            </a:r>
            <a:r>
              <a:rPr lang="hu-HU" dirty="0"/>
              <a:t>( 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083" y="1412776"/>
            <a:ext cx="8229600" cy="3960440"/>
          </a:xfrm>
        </p:spPr>
        <p:txBody>
          <a:bodyPr>
            <a:normAutofit/>
          </a:bodyPr>
          <a:lstStyle/>
          <a:p>
            <a:r>
              <a:rPr lang="hu-HU" sz="1800" b="1" dirty="0" err="1"/>
              <a:t>executeUpdate</a:t>
            </a:r>
            <a:r>
              <a:rPr lang="hu-HU" sz="1800" dirty="0" smtClean="0"/>
              <a:t>() hátránya, hogy meghívásakor azonnal végrehajtja az utasítást az adatbázison.</a:t>
            </a:r>
          </a:p>
          <a:p>
            <a:r>
              <a:rPr lang="hu-HU" sz="1800" dirty="0" smtClean="0"/>
              <a:t>Ha túl sok módosítást kell végrehajtani egyszerre, akkor lassú lesz a végrehajtás.</a:t>
            </a:r>
          </a:p>
          <a:p>
            <a:r>
              <a:rPr lang="hu-HU" sz="1800" dirty="0" smtClean="0"/>
              <a:t>Egyszerűbb és gyorsabb, ha több adatot együtt kezelünk egy adatbázis hívásként, ahelyett hogy sok kis kérést indítanánk az adatbázis szerver felé.</a:t>
            </a:r>
          </a:p>
          <a:p>
            <a:r>
              <a:rPr lang="hu-HU" sz="1800" dirty="0" smtClean="0"/>
              <a:t>INSERT, UPDATE, DELETE műveletekből többet összegyűjthetünk és később egyetlen kérésként végrehajthatjuk őket. Így az alkalmazás gyorsabb lesz.</a:t>
            </a:r>
          </a:p>
          <a:p>
            <a:r>
              <a:rPr lang="hu-HU" sz="1800" b="1" dirty="0" err="1"/>
              <a:t>addBatch</a:t>
            </a:r>
            <a:r>
              <a:rPr lang="hu-HU" sz="1800" dirty="0"/>
              <a:t>()</a:t>
            </a:r>
            <a:r>
              <a:rPr lang="hu-HU" sz="1800" i="1" dirty="0"/>
              <a:t> </a:t>
            </a:r>
            <a:r>
              <a:rPr lang="hu-HU" sz="1800" dirty="0"/>
              <a:t>függvényekben megadjuk az SQL </a:t>
            </a:r>
            <a:r>
              <a:rPr lang="hu-HU" sz="1800" dirty="0" smtClean="0"/>
              <a:t>utasításokat</a:t>
            </a:r>
            <a:r>
              <a:rPr lang="hu-HU" sz="1800" dirty="0"/>
              <a:t>, majd a </a:t>
            </a:r>
            <a:r>
              <a:rPr lang="hu-HU" sz="1800" b="1" dirty="0" err="1"/>
              <a:t>executeBatch</a:t>
            </a:r>
            <a:r>
              <a:rPr lang="hu-HU" sz="1800" dirty="0"/>
              <a:t>()</a:t>
            </a:r>
            <a:r>
              <a:rPr lang="hu-HU" sz="1800" i="1" dirty="0"/>
              <a:t> </a:t>
            </a:r>
            <a:r>
              <a:rPr lang="hu-HU" sz="1800" dirty="0"/>
              <a:t>végrehatjuk őket. Visszatérési értéke egy </a:t>
            </a:r>
            <a:r>
              <a:rPr lang="hu-HU" sz="1800" b="1" dirty="0"/>
              <a:t>int</a:t>
            </a:r>
            <a:r>
              <a:rPr lang="hu-HU" sz="1800" dirty="0"/>
              <a:t> tömb </a:t>
            </a:r>
            <a:r>
              <a:rPr lang="hu-HU" sz="1800" dirty="0" smtClean="0"/>
              <a:t>lesz az egyes </a:t>
            </a:r>
            <a:r>
              <a:rPr lang="hu-HU" sz="1800" dirty="0" err="1" smtClean="0"/>
              <a:t>utasíások</a:t>
            </a:r>
            <a:r>
              <a:rPr lang="hu-HU" sz="1800" dirty="0" smtClean="0"/>
              <a:t> által módosított sorok számával. </a:t>
            </a:r>
            <a:r>
              <a:rPr lang="hu-HU" sz="1800" dirty="0"/>
              <a:t>Ha az adott utasítás nem hajtódott végre -2 értéket kapunk vissza</a:t>
            </a:r>
            <a:r>
              <a:rPr lang="hu-HU" sz="1800" dirty="0" smtClean="0"/>
              <a:t>.</a:t>
            </a:r>
            <a:endParaRPr lang="hu-HU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4080"/>
            <a:ext cx="7729378" cy="107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673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786482"/>
          </a:xfrm>
        </p:spPr>
        <p:txBody>
          <a:bodyPr/>
          <a:lstStyle/>
          <a:p>
            <a:pPr algn="r"/>
            <a:r>
              <a:rPr lang="hu-HU" dirty="0" err="1"/>
              <a:t>addBatch</a:t>
            </a:r>
            <a:r>
              <a:rPr lang="hu-HU" dirty="0"/>
              <a:t>( ), </a:t>
            </a:r>
            <a:r>
              <a:rPr lang="hu-HU" dirty="0" err="1"/>
              <a:t>executeBatch</a:t>
            </a:r>
            <a:r>
              <a:rPr lang="hu-HU" dirty="0"/>
              <a:t>( 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63279"/>
            <a:ext cx="8229600" cy="3797969"/>
          </a:xfrm>
        </p:spPr>
        <p:txBody>
          <a:bodyPr/>
          <a:lstStyle/>
          <a:p>
            <a:r>
              <a:rPr lang="hu-HU" sz="2400" dirty="0" smtClean="0"/>
              <a:t>JDBC </a:t>
            </a:r>
            <a:r>
              <a:rPr lang="hu-HU" sz="2400" dirty="0" err="1" smtClean="0"/>
              <a:t>driver-től</a:t>
            </a:r>
            <a:r>
              <a:rPr lang="hu-HU" sz="2400" dirty="0" smtClean="0"/>
              <a:t> függően olyan is előfordulhat, hogy ha nem tud végrehajtani egy utasítást az utána következőket már meg sem próbálja. Ilyenkor </a:t>
            </a:r>
            <a:r>
              <a:rPr lang="hu-HU" sz="2400" b="1" dirty="0" err="1" smtClean="0"/>
              <a:t>BatchUpdateException</a:t>
            </a:r>
            <a:r>
              <a:rPr lang="hu-HU" sz="2400" dirty="0" err="1" smtClean="0"/>
              <a:t>-t</a:t>
            </a:r>
            <a:r>
              <a:rPr lang="hu-HU" sz="2400" dirty="0" smtClean="0"/>
              <a:t> kapunk.</a:t>
            </a:r>
          </a:p>
          <a:p>
            <a:endParaRPr lang="hu-HU" sz="2400" dirty="0" smtClean="0"/>
          </a:p>
          <a:p>
            <a:r>
              <a:rPr lang="hu-HU" sz="2400" dirty="0" smtClean="0"/>
              <a:t>A kivételkezelés során </a:t>
            </a:r>
            <a:r>
              <a:rPr lang="hu-HU" sz="2400" dirty="0"/>
              <a:t>a </a:t>
            </a:r>
            <a:r>
              <a:rPr lang="hu-HU" sz="2400" b="1" dirty="0" err="1" smtClean="0"/>
              <a:t>BatchUpdateException</a:t>
            </a:r>
            <a:r>
              <a:rPr lang="hu-HU" sz="2400" dirty="0"/>
              <a:t> </a:t>
            </a:r>
            <a:r>
              <a:rPr lang="hu-HU" sz="2400" b="1" dirty="0" err="1"/>
              <a:t>getUpdateCounts</a:t>
            </a:r>
            <a:r>
              <a:rPr lang="hu-HU" sz="2400" dirty="0" smtClean="0"/>
              <a:t>()</a:t>
            </a:r>
            <a:r>
              <a:rPr lang="hu-HU" sz="2400" i="1" dirty="0" smtClean="0"/>
              <a:t> </a:t>
            </a:r>
            <a:r>
              <a:rPr lang="hu-HU" sz="2400" dirty="0" smtClean="0"/>
              <a:t>függvénye adja vissza az </a:t>
            </a:r>
            <a:r>
              <a:rPr lang="hu-HU" sz="2400" b="1" dirty="0" smtClean="0"/>
              <a:t>int</a:t>
            </a:r>
            <a:r>
              <a:rPr lang="hu-HU" sz="2400" dirty="0" smtClean="0"/>
              <a:t> tömböt. Ahol -3 érték szerepel, a végrehajtás ott maradt félbe.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36529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714474"/>
          </a:xfrm>
        </p:spPr>
        <p:txBody>
          <a:bodyPr/>
          <a:lstStyle/>
          <a:p>
            <a:pPr algn="ctr"/>
            <a:r>
              <a:rPr lang="hu-HU" dirty="0" err="1"/>
              <a:t>PreparedStatement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19138"/>
            <a:ext cx="8665049" cy="5694238"/>
          </a:xfrm>
        </p:spPr>
        <p:txBody>
          <a:bodyPr/>
          <a:lstStyle/>
          <a:p>
            <a:r>
              <a:rPr lang="hu-HU" sz="2000" b="1" dirty="0" err="1" smtClean="0"/>
              <a:t>Statement</a:t>
            </a:r>
            <a:r>
              <a:rPr lang="hu-HU" sz="2000" dirty="0" smtClean="0"/>
              <a:t> </a:t>
            </a:r>
            <a:r>
              <a:rPr lang="hu-HU" sz="2000" b="1" dirty="0" err="1" smtClean="0"/>
              <a:t>execute</a:t>
            </a:r>
            <a:r>
              <a:rPr lang="hu-HU" sz="2000" dirty="0" smtClean="0"/>
              <a:t> metódusainak használatánál minden egyes függvényhíváskor az SQL parancsok fordításra kerülnek mielőtt a JDBC driver a </a:t>
            </a:r>
            <a:r>
              <a:rPr lang="hu-HU" sz="2000" dirty="0" err="1" smtClean="0"/>
              <a:t>DBMS-nek</a:t>
            </a:r>
            <a:r>
              <a:rPr lang="hu-HU" sz="2000" dirty="0" smtClean="0"/>
              <a:t> elküldené őket.</a:t>
            </a:r>
          </a:p>
          <a:p>
            <a:r>
              <a:rPr lang="hu-HU" sz="2000" dirty="0" smtClean="0"/>
              <a:t>Sok esetben a parancsok csak minimálisan különböznek egymástól. Példa:</a:t>
            </a:r>
          </a:p>
          <a:p>
            <a:endParaRPr lang="hu-HU" sz="2000" dirty="0"/>
          </a:p>
          <a:p>
            <a:endParaRPr lang="hu-HU" sz="2000" dirty="0" smtClean="0"/>
          </a:p>
          <a:p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endParaRPr lang="hu-HU" sz="2000" dirty="0" smtClean="0"/>
          </a:p>
          <a:p>
            <a:r>
              <a:rPr lang="hu-HU" sz="2000" dirty="0" smtClean="0"/>
              <a:t>A </a:t>
            </a:r>
            <a:r>
              <a:rPr lang="hu-HU" sz="2000" b="1" dirty="0" err="1" smtClean="0"/>
              <a:t>PreparedStatement</a:t>
            </a:r>
            <a:r>
              <a:rPr lang="hu-HU" sz="2000" b="1" dirty="0" smtClean="0"/>
              <a:t> </a:t>
            </a:r>
            <a:r>
              <a:rPr lang="hu-HU" sz="2000" dirty="0" smtClean="0"/>
              <a:t>(</a:t>
            </a:r>
            <a:r>
              <a:rPr lang="hu-HU" sz="2000" dirty="0" err="1" smtClean="0"/>
              <a:t>a</a:t>
            </a:r>
            <a:r>
              <a:rPr lang="hu-HU" sz="2000" dirty="0" smtClean="0"/>
              <a:t> </a:t>
            </a:r>
            <a:r>
              <a:rPr lang="hu-HU" sz="2000" b="1" dirty="0" err="1" smtClean="0"/>
              <a:t>Statement</a:t>
            </a:r>
            <a:r>
              <a:rPr lang="hu-HU" sz="2000" dirty="0" smtClean="0"/>
              <a:t> osztály leszármazottja) megoldás </a:t>
            </a:r>
            <a:r>
              <a:rPr lang="hu-HU" sz="2000" dirty="0"/>
              <a:t>erre a problémára</a:t>
            </a:r>
            <a:r>
              <a:rPr lang="hu-HU" sz="2000" dirty="0" smtClean="0"/>
              <a:t>.</a:t>
            </a:r>
          </a:p>
          <a:p>
            <a:r>
              <a:rPr lang="hu-HU" sz="2000" dirty="0"/>
              <a:t>Az SQL parancsban paramétereket adhatunk meg a ? segítségével. A paramétereknek értéket tudunk adni, az indexelés viszont 1-ről indul!</a:t>
            </a:r>
          </a:p>
          <a:p>
            <a:r>
              <a:rPr lang="hu-HU" sz="2000" dirty="0"/>
              <a:t>Az adatbázis műveletek gyorsulását érhetjük el </a:t>
            </a:r>
            <a:r>
              <a:rPr lang="hu-HU" sz="2000" dirty="0" smtClean="0"/>
              <a:t>nagy mennyiségű </a:t>
            </a:r>
            <a:r>
              <a:rPr lang="hu-HU" sz="2000" dirty="0"/>
              <a:t>adatmanipuláció esetén, mivel </a:t>
            </a:r>
            <a:r>
              <a:rPr lang="hu-HU" sz="2000" dirty="0" smtClean="0"/>
              <a:t>az SQL parancs </a:t>
            </a:r>
            <a:r>
              <a:rPr lang="hu-HU" sz="2000" dirty="0"/>
              <a:t>csak egyszer lesz lefordítva.</a:t>
            </a:r>
          </a:p>
          <a:p>
            <a:endParaRPr lang="hu-H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10543"/>
            <a:ext cx="6271959" cy="179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7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10270"/>
            <a:ext cx="7543800" cy="714474"/>
          </a:xfrm>
        </p:spPr>
        <p:txBody>
          <a:bodyPr/>
          <a:lstStyle/>
          <a:p>
            <a:pPr algn="ctr"/>
            <a:r>
              <a:rPr lang="hu-HU" dirty="0" err="1"/>
              <a:t>PreparedStatement</a:t>
            </a:r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00" y="2218635"/>
            <a:ext cx="6063931" cy="387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259632" y="1628800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Példa: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481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86482"/>
          </a:xfrm>
        </p:spPr>
        <p:txBody>
          <a:bodyPr/>
          <a:lstStyle/>
          <a:p>
            <a:pPr algn="ctr"/>
            <a:r>
              <a:rPr lang="hu-HU" dirty="0" err="1"/>
              <a:t>PreparedStatement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196752"/>
            <a:ext cx="8263583" cy="5400600"/>
          </a:xfrm>
        </p:spPr>
        <p:txBody>
          <a:bodyPr>
            <a:normAutofit fontScale="62500" lnSpcReduction="20000"/>
          </a:bodyPr>
          <a:lstStyle/>
          <a:p>
            <a:r>
              <a:rPr lang="hu-HU" sz="3800" dirty="0" smtClean="0"/>
              <a:t>Másik előnye, hogy kevesebbet fogunk téveszteni az SQL parancsban, mintha simán a </a:t>
            </a:r>
            <a:r>
              <a:rPr lang="hu-HU" sz="3800" b="1" dirty="0" err="1" smtClean="0"/>
              <a:t>String</a:t>
            </a:r>
            <a:r>
              <a:rPr lang="hu-HU" sz="3800" dirty="0" err="1" smtClean="0"/>
              <a:t>-eket</a:t>
            </a:r>
            <a:r>
              <a:rPr lang="hu-HU" sz="3800" dirty="0" smtClean="0"/>
              <a:t> összefűznénk.</a:t>
            </a:r>
          </a:p>
          <a:p>
            <a:endParaRPr lang="hu-HU" sz="1100" dirty="0" smtClean="0"/>
          </a:p>
          <a:p>
            <a:r>
              <a:rPr lang="hu-HU" sz="3800" dirty="0" smtClean="0"/>
              <a:t>Példa SQL utasítás és </a:t>
            </a:r>
            <a:r>
              <a:rPr lang="hu-HU" sz="3800" dirty="0" err="1" smtClean="0"/>
              <a:t>String</a:t>
            </a:r>
            <a:r>
              <a:rPr lang="hu-HU" sz="3800" dirty="0" smtClean="0"/>
              <a:t> változó értékének összefűzésére:</a:t>
            </a:r>
          </a:p>
          <a:p>
            <a:endParaRPr lang="hu-HU" sz="3400" dirty="0"/>
          </a:p>
          <a:p>
            <a:endParaRPr lang="hu-HU" sz="3400" dirty="0" smtClean="0"/>
          </a:p>
          <a:p>
            <a:endParaRPr lang="hu-HU" sz="3400" dirty="0"/>
          </a:p>
          <a:p>
            <a:endParaRPr lang="hu-HU" sz="3400" dirty="0" smtClean="0"/>
          </a:p>
          <a:p>
            <a:endParaRPr lang="hu-HU" sz="3400" dirty="0"/>
          </a:p>
          <a:p>
            <a:r>
              <a:rPr lang="hu-HU" sz="3800" dirty="0"/>
              <a:t>A </a:t>
            </a:r>
            <a:r>
              <a:rPr lang="hu-HU" sz="3800" dirty="0" err="1"/>
              <a:t>String</a:t>
            </a:r>
            <a:r>
              <a:rPr lang="hu-HU" sz="3800" dirty="0"/>
              <a:t> kezelésén túl a dátum formátumok és bináris adatok megadása is problémás lehet. Mind a háromra megoldást jelent a </a:t>
            </a:r>
            <a:r>
              <a:rPr lang="hu-HU" sz="3800" b="1" dirty="0" err="1"/>
              <a:t>PreparedStatement</a:t>
            </a:r>
            <a:r>
              <a:rPr lang="hu-HU" sz="3800" dirty="0" smtClean="0"/>
              <a:t>.</a:t>
            </a:r>
          </a:p>
          <a:p>
            <a:endParaRPr lang="hu-HU" sz="1100" dirty="0"/>
          </a:p>
          <a:p>
            <a:r>
              <a:rPr lang="hu-HU" sz="3800" dirty="0"/>
              <a:t>Ezen kívül még a típusosságra is figyelhetünk, számos </a:t>
            </a:r>
            <a:r>
              <a:rPr lang="hu-HU" sz="3800" dirty="0" err="1"/>
              <a:t>set-tel</a:t>
            </a:r>
            <a:r>
              <a:rPr lang="hu-HU" sz="3800" dirty="0"/>
              <a:t> kezdődő függvénnyel tudjuk beállítani az adatokat</a:t>
            </a:r>
            <a:r>
              <a:rPr lang="hu-HU" sz="3800" dirty="0" smtClean="0"/>
              <a:t>.</a:t>
            </a:r>
            <a:endParaRPr lang="hu-HU" sz="3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4" y="2980315"/>
            <a:ext cx="7507891" cy="138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4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43800" cy="792345"/>
          </a:xfrm>
        </p:spPr>
        <p:txBody>
          <a:bodyPr/>
          <a:lstStyle/>
          <a:p>
            <a:pPr algn="ctr"/>
            <a:r>
              <a:rPr lang="hu-HU" dirty="0" err="1"/>
              <a:t>PreparedStatement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836712"/>
            <a:ext cx="8665049" cy="987289"/>
          </a:xfrm>
        </p:spPr>
        <p:txBody>
          <a:bodyPr/>
          <a:lstStyle/>
          <a:p>
            <a:r>
              <a:rPr lang="hu-HU" sz="2000" b="1" dirty="0" err="1" smtClean="0"/>
              <a:t>String</a:t>
            </a:r>
            <a:r>
              <a:rPr lang="hu-HU" sz="2000" dirty="0" smtClean="0"/>
              <a:t> kezelése </a:t>
            </a:r>
            <a:r>
              <a:rPr lang="hu-HU" sz="2000" b="1" dirty="0" err="1" smtClean="0"/>
              <a:t>PreparedStatement</a:t>
            </a:r>
            <a:r>
              <a:rPr lang="hu-HU" sz="2000" dirty="0" err="1" smtClean="0"/>
              <a:t>-tel</a:t>
            </a:r>
            <a:r>
              <a:rPr lang="hu-HU" sz="2000" dirty="0" smtClean="0"/>
              <a:t>:</a:t>
            </a:r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r>
              <a:rPr lang="hu-HU" sz="2000" dirty="0" smtClean="0"/>
              <a:t>Dátum </a:t>
            </a:r>
            <a:r>
              <a:rPr lang="hu-HU" sz="2000" dirty="0"/>
              <a:t>kezelése </a:t>
            </a:r>
            <a:r>
              <a:rPr lang="hu-HU" sz="2000" b="1" dirty="0" err="1"/>
              <a:t>PreparedStatement</a:t>
            </a:r>
            <a:r>
              <a:rPr lang="hu-HU" sz="2000" dirty="0" err="1"/>
              <a:t>-tel</a:t>
            </a:r>
            <a:r>
              <a:rPr lang="hu-HU" sz="2000" dirty="0" smtClean="0"/>
              <a:t>:</a:t>
            </a:r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r>
              <a:rPr lang="hu-HU" sz="2000" dirty="0" smtClean="0"/>
              <a:t>Bináris </a:t>
            </a:r>
            <a:r>
              <a:rPr lang="hu-HU" sz="2000" dirty="0"/>
              <a:t>adatok kezelése </a:t>
            </a:r>
            <a:r>
              <a:rPr lang="hu-HU" sz="2000" b="1" dirty="0" err="1"/>
              <a:t>PreparedStatement</a:t>
            </a:r>
            <a:r>
              <a:rPr lang="hu-HU" sz="2000" dirty="0" err="1"/>
              <a:t>-tel</a:t>
            </a:r>
            <a:r>
              <a:rPr lang="hu-HU" sz="2000" dirty="0"/>
              <a:t>:</a:t>
            </a:r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5059680" cy="123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6263640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6614160" cy="17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8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30498"/>
          </a:xfrm>
        </p:spPr>
        <p:txBody>
          <a:bodyPr/>
          <a:lstStyle/>
          <a:p>
            <a:pPr algn="ctr"/>
            <a:r>
              <a:rPr lang="hu-HU" dirty="0" err="1"/>
              <a:t>CallableStatement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505330"/>
            <a:ext cx="8665049" cy="5092021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smtClean="0"/>
              <a:t>A </a:t>
            </a:r>
            <a:r>
              <a:rPr lang="hu-HU" sz="2400" b="1" dirty="0" err="1" smtClean="0"/>
              <a:t>CallableStatement</a:t>
            </a:r>
            <a:r>
              <a:rPr lang="hu-HU" sz="2400" dirty="0" smtClean="0"/>
              <a:t>, </a:t>
            </a:r>
            <a:r>
              <a:rPr lang="hu-HU" sz="2400" dirty="0" err="1" smtClean="0"/>
              <a:t>a</a:t>
            </a:r>
            <a:r>
              <a:rPr lang="hu-HU" sz="2400" dirty="0" smtClean="0"/>
              <a:t> </a:t>
            </a:r>
            <a:r>
              <a:rPr lang="hu-HU" sz="2400" b="1" dirty="0" err="1" smtClean="0"/>
              <a:t>PreparedStatement</a:t>
            </a:r>
            <a:r>
              <a:rPr lang="hu-HU" sz="2400" dirty="0" smtClean="0"/>
              <a:t> leszármazottja, amely lehetővé teszi, hogy tárolt eljárásokat, az adatbázisban tárolt programokat hajtsuk végre.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Tárolt eljárásokat pl. Oracle estén PL/SQL-ben írhatunk, amely SQL és strukturált programozási utasításokat tartalmazhat.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 smtClean="0"/>
              <a:t>A kapcsos </a:t>
            </a:r>
            <a:r>
              <a:rPr lang="hu-HU" sz="2400" dirty="0" smtClean="0"/>
              <a:t>zárójelek </a:t>
            </a:r>
            <a:r>
              <a:rPr lang="hu-HU" sz="2400" dirty="0" smtClean="0"/>
              <a:t>azért szükségesek, mert a tárolt eljárás hívásának a szintaxisa nem része a SQL szabványnak.</a:t>
            </a:r>
            <a:endParaRPr lang="hu-HU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4" y="4437112"/>
            <a:ext cx="7516838" cy="99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7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RELÁCIÓS ADATBÁZISOK 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69666"/>
            <a:ext cx="8229600" cy="4411662"/>
          </a:xfrm>
        </p:spPr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adatbáziskezelés</a:t>
            </a:r>
            <a:r>
              <a:rPr lang="hu-HU" dirty="0" smtClean="0"/>
              <a:t>  általános lépései egy Java alkalmazásban:</a:t>
            </a:r>
          </a:p>
          <a:p>
            <a:pPr marL="0" indent="0">
              <a:buNone/>
            </a:pPr>
            <a:endParaRPr lang="hu-HU" sz="1600" dirty="0" smtClean="0"/>
          </a:p>
          <a:p>
            <a:pPr lvl="1">
              <a:buClr>
                <a:srgbClr val="002060"/>
              </a:buClr>
            </a:pPr>
            <a:r>
              <a:rPr lang="hu-HU" dirty="0" smtClean="0"/>
              <a:t>JDBC driver kiválasztása/betöltése és a driver hozzáadása a </a:t>
            </a:r>
            <a:r>
              <a:rPr lang="hu-HU" dirty="0" err="1" smtClean="0"/>
              <a:t>CLASSPATH-hoz</a:t>
            </a:r>
            <a:endParaRPr lang="hu-HU" dirty="0" smtClean="0"/>
          </a:p>
          <a:p>
            <a:pPr lvl="1">
              <a:buClr>
                <a:srgbClr val="002060"/>
              </a:buClr>
            </a:pPr>
            <a:r>
              <a:rPr lang="hu-HU" dirty="0" err="1" smtClean="0"/>
              <a:t>DriverManager</a:t>
            </a:r>
            <a:r>
              <a:rPr lang="hu-HU" dirty="0" smtClean="0"/>
              <a:t>/</a:t>
            </a:r>
            <a:r>
              <a:rPr lang="hu-HU" dirty="0" err="1" smtClean="0"/>
              <a:t>DataSource</a:t>
            </a:r>
            <a:r>
              <a:rPr lang="hu-HU" dirty="0" smtClean="0"/>
              <a:t> és URL segítségével kapcsolódás az adatbázishoz</a:t>
            </a:r>
          </a:p>
          <a:p>
            <a:pPr lvl="1">
              <a:buClr>
                <a:srgbClr val="002060"/>
              </a:buClr>
            </a:pPr>
            <a:r>
              <a:rPr lang="hu-HU" dirty="0" err="1" smtClean="0"/>
              <a:t>Statement-ből</a:t>
            </a:r>
            <a:r>
              <a:rPr lang="hu-HU" dirty="0" smtClean="0"/>
              <a:t> (vagy annak egy leszármazottjából) létrehozunk egy példányt és végrehajtjuk az SQL parancsot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3631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30498"/>
          </a:xfrm>
        </p:spPr>
        <p:txBody>
          <a:bodyPr/>
          <a:lstStyle/>
          <a:p>
            <a:pPr algn="ctr"/>
            <a:r>
              <a:rPr lang="hu-HU" dirty="0" err="1"/>
              <a:t>CallableStatement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649347"/>
            <a:ext cx="8665049" cy="4515957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Példa. A következő tárolt eljárásnak 3 IN paramétere van és 2 OUT, a visszatérési értéke és a második IN paramétere. Az OUT paramétereket regisztrálni kell típusuk megadásával.</a:t>
            </a:r>
            <a:endParaRPr lang="hu-HU" sz="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hu-HU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procedureCall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"{?=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myProcedure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(?, ?, ?)}";</a:t>
            </a:r>
          </a:p>
          <a:p>
            <a:pPr marL="0" indent="0">
              <a:buNone/>
            </a:pP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CallableStatement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cstmt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connect.prepareCall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procedureCall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cstmt.setString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(2, "Hello");</a:t>
            </a:r>
          </a:p>
          <a:p>
            <a:pPr marL="0" indent="0">
              <a:buNone/>
            </a:pP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cstmt.setInt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(3, 123);</a:t>
            </a:r>
          </a:p>
          <a:p>
            <a:pPr marL="0" indent="0">
              <a:buNone/>
            </a:pP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cstmt.setBoolean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(4,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cstmt.registerOutParameter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Types.NUMERIC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cstmt.registerOutParameter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(3,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Types.VARCHAR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cstmt.execute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java.math.BigDecimal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bd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cstmt.getBigDecimal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(1);</a:t>
            </a:r>
          </a:p>
          <a:p>
            <a:pPr marL="0" indent="0">
              <a:buNone/>
            </a:pP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cstmt.getString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(3);</a:t>
            </a:r>
          </a:p>
        </p:txBody>
      </p:sp>
    </p:spTree>
    <p:extLst>
      <p:ext uri="{BB962C8B-B14F-4D97-AF65-F5344CB8AC3E}">
        <p14:creationId xmlns:p14="http://schemas.microsoft.com/office/powerpoint/2010/main" val="20663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6254"/>
            <a:ext cx="7543800" cy="786482"/>
          </a:xfrm>
        </p:spPr>
        <p:txBody>
          <a:bodyPr/>
          <a:lstStyle/>
          <a:p>
            <a:pPr algn="ctr"/>
            <a:r>
              <a:rPr lang="hu-HU" dirty="0" smtClean="0"/>
              <a:t>NEVESÍTETT PARAMÉTEREK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505331"/>
            <a:ext cx="8665049" cy="2662223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smtClean="0"/>
              <a:t>Sok paraméter esetén már kényelmetlen számmal azonosítani melyik paraméternek szeretnénk értéket adni. Egyúttal kódunk olvashatósága is romlik, így a hibázás valószínűsége is nagyobb.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2400" dirty="0" smtClean="0"/>
              <a:t>A JDBC lehetővé teszi a nevesített paraméterek használatát: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Megjegyzés: Mielőtt használnánk </a:t>
            </a:r>
            <a:r>
              <a:rPr lang="hu-HU" sz="2400" dirty="0"/>
              <a:t>n</a:t>
            </a:r>
            <a:r>
              <a:rPr lang="hu-HU" sz="2400" dirty="0" smtClean="0"/>
              <a:t>evesített </a:t>
            </a:r>
            <a:r>
              <a:rPr lang="hu-HU" sz="2400" dirty="0" smtClean="0"/>
              <a:t>paramétereket ellenőrizzük meg, </a:t>
            </a:r>
            <a:r>
              <a:rPr lang="hu-HU" sz="2400" dirty="0" smtClean="0"/>
              <a:t>hogy szabad-e</a:t>
            </a:r>
            <a:r>
              <a:rPr lang="hu-HU" sz="2400" dirty="0" smtClean="0"/>
              <a:t>, mert nem minden JDBC driver megengedi!</a:t>
            </a:r>
            <a:endParaRPr lang="hu-HU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05" y="4005064"/>
            <a:ext cx="4593651" cy="93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5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858490"/>
          </a:xfrm>
        </p:spPr>
        <p:txBody>
          <a:bodyPr/>
          <a:lstStyle/>
          <a:p>
            <a:pPr algn="ctr"/>
            <a:r>
              <a:rPr lang="hu-HU" dirty="0" err="1"/>
              <a:t>ParameterMetaData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793363"/>
            <a:ext cx="8665049" cy="1923669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smtClean="0"/>
              <a:t>A </a:t>
            </a:r>
            <a:r>
              <a:rPr lang="hu-HU" sz="2400" b="1" dirty="0" err="1" smtClean="0"/>
              <a:t>DatabaseMetaData</a:t>
            </a:r>
            <a:r>
              <a:rPr lang="hu-HU" sz="2400" dirty="0" err="1" smtClean="0"/>
              <a:t>-hoz</a:t>
            </a:r>
            <a:r>
              <a:rPr lang="hu-HU" sz="2400" dirty="0" smtClean="0"/>
              <a:t> hasonlóan létezik a paraméterek </a:t>
            </a:r>
            <a:r>
              <a:rPr lang="hu-HU" sz="2400" dirty="0" err="1" smtClean="0"/>
              <a:t>metaadatainak</a:t>
            </a:r>
            <a:r>
              <a:rPr lang="hu-HU" sz="2400" dirty="0" smtClean="0"/>
              <a:t> lekérdezésére is lehetőség. </a:t>
            </a:r>
            <a:r>
              <a:rPr lang="hu-HU" sz="2400" dirty="0"/>
              <a:t>Erre szolgál a </a:t>
            </a:r>
            <a:r>
              <a:rPr lang="hu-HU" sz="2400" b="1" dirty="0" err="1" smtClean="0"/>
              <a:t>ParameterMetaData</a:t>
            </a:r>
            <a:r>
              <a:rPr lang="hu-HU" sz="2400" dirty="0" smtClean="0"/>
              <a:t>.</a:t>
            </a:r>
          </a:p>
          <a:p>
            <a:pPr marL="0" indent="0">
              <a:buNone/>
            </a:pPr>
            <a:endParaRPr lang="hu-HU" sz="1200" dirty="0"/>
          </a:p>
          <a:p>
            <a:pPr marL="0" indent="0">
              <a:buNone/>
            </a:pPr>
            <a:r>
              <a:rPr lang="hu-HU" sz="2400" dirty="0" smtClean="0"/>
              <a:t>Példa a használatára:</a:t>
            </a:r>
          </a:p>
          <a:p>
            <a:pPr marL="0" indent="0">
              <a:buNone/>
            </a:pPr>
            <a:endParaRPr lang="hu-HU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7306"/>
            <a:ext cx="73294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0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49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JDBC ADATTÍPUSOK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1728192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Az SQL számos adattípust definiál. Ezeket a Java integer konstansként tárolja a </a:t>
            </a:r>
            <a:r>
              <a:rPr lang="hu-HU" sz="2000" dirty="0" err="1" smtClean="0"/>
              <a:t>java.sql.Types</a:t>
            </a:r>
            <a:r>
              <a:rPr lang="hu-HU" sz="2000" dirty="0" smtClean="0"/>
              <a:t> osztályban. A JDBC feladata a leképezés/megfeleltetés megvalósítása az SQL adattípusok és a </a:t>
            </a:r>
            <a:r>
              <a:rPr lang="hu-HU" sz="2000" dirty="0" err="1" smtClean="0"/>
              <a:t>Java-ban</a:t>
            </a:r>
            <a:r>
              <a:rPr lang="hu-HU" sz="2000" dirty="0" smtClean="0"/>
              <a:t> található típusok között. Néhány fontosabb adattípus:</a:t>
            </a:r>
            <a:endParaRPr lang="hu-HU" sz="20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247558"/>
              </p:ext>
            </p:extLst>
          </p:nvPr>
        </p:nvGraphicFramePr>
        <p:xfrm>
          <a:off x="971600" y="2420889"/>
          <a:ext cx="6096000" cy="4301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322437"/>
                <a:gridCol w="1741563"/>
              </a:tblGrid>
              <a:tr h="353948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SQL típus</a:t>
                      </a:r>
                      <a:endParaRPr lang="hu-HU" sz="14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Hozzárendelt</a:t>
                      </a:r>
                      <a:r>
                        <a:rPr lang="hu-HU" sz="1400" baseline="0" dirty="0" smtClean="0"/>
                        <a:t> Java típus</a:t>
                      </a:r>
                      <a:endParaRPr lang="hu-HU" sz="14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JDBC verzió</a:t>
                      </a:r>
                      <a:endParaRPr lang="hu-HU" sz="1400" dirty="0"/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BIGINT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long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hu-HU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BINARY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byte[]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hu-HU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BIT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boolean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hu-HU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BOOLEAN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boolean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hu-HU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hu-HU" sz="1400" b="1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CHAR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hu-HU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CLOB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java.sql.Clob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hu-HU" sz="14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hu-HU" sz="1400" b="1" dirty="0" smtClean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DATE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java.sql.Date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hu-HU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DECIMAL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java.math.BigDecimal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hu-HU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DOUBLE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double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hu-HU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FLOAT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Double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hu-HU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INTEGER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int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1.x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dirty="0" err="1" smtClean="0"/>
                        <a:t>float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hu-HU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java.sql.Time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hu-HU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VARCHAR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String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u-H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hu-HU" sz="14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hu-HU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9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642466"/>
          </a:xfrm>
        </p:spPr>
        <p:txBody>
          <a:bodyPr/>
          <a:lstStyle/>
          <a:p>
            <a:pPr algn="ctr"/>
            <a:r>
              <a:rPr lang="hu-HU" dirty="0" err="1" smtClean="0"/>
              <a:t>ResultSet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112568"/>
          </a:xfrm>
        </p:spPr>
        <p:txBody>
          <a:bodyPr>
            <a:noAutofit/>
          </a:bodyPr>
          <a:lstStyle/>
          <a:p>
            <a:r>
              <a:rPr lang="hu-HU" sz="2400" dirty="0" smtClean="0"/>
              <a:t>Az </a:t>
            </a:r>
            <a:r>
              <a:rPr lang="hu-HU" sz="2400" dirty="0" err="1" smtClean="0"/>
              <a:t>executeQuery</a:t>
            </a:r>
            <a:r>
              <a:rPr lang="hu-HU" sz="2400" dirty="0" smtClean="0"/>
              <a:t>() függvény visszatérési értéke egy </a:t>
            </a:r>
            <a:r>
              <a:rPr lang="hu-HU" sz="2400" b="1" dirty="0" err="1" smtClean="0"/>
              <a:t>ResultSet</a:t>
            </a:r>
            <a:r>
              <a:rPr lang="hu-HU" sz="2400" dirty="0" smtClean="0"/>
              <a:t> típus, amely a lekérdezés eredményét tárolja.</a:t>
            </a:r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sz="2400" dirty="0" smtClean="0"/>
              <a:t>Soronként tudunk a lekérdezett adatokon végighaladni egy </a:t>
            </a:r>
            <a:r>
              <a:rPr lang="hu-HU" sz="2400" b="1" dirty="0" err="1" smtClean="0"/>
              <a:t>cursor</a:t>
            </a:r>
            <a:r>
              <a:rPr lang="hu-HU" sz="2400" dirty="0" smtClean="0"/>
              <a:t> (mutató) segítségével. A </a:t>
            </a:r>
            <a:r>
              <a:rPr lang="hu-HU" sz="2400" b="1" dirty="0" err="1"/>
              <a:t>c</a:t>
            </a:r>
            <a:r>
              <a:rPr lang="hu-HU" sz="2400" b="1" dirty="0" err="1" smtClean="0"/>
              <a:t>ursor</a:t>
            </a:r>
            <a:r>
              <a:rPr lang="hu-HU" sz="2400" dirty="0" smtClean="0"/>
              <a:t> mindig az aktuális sorra fog mutatni.</a:t>
            </a:r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sz="2400" dirty="0" smtClean="0"/>
              <a:t>Amikor létrejön a </a:t>
            </a:r>
            <a:r>
              <a:rPr lang="hu-HU" sz="2400" b="1" dirty="0" err="1" smtClean="0"/>
              <a:t>ResultSet</a:t>
            </a:r>
            <a:r>
              <a:rPr lang="hu-HU" sz="2400" dirty="0" smtClean="0"/>
              <a:t> objektum a </a:t>
            </a:r>
            <a:r>
              <a:rPr lang="hu-HU" sz="2400" b="1" dirty="0" err="1"/>
              <a:t>c</a:t>
            </a:r>
            <a:r>
              <a:rPr lang="hu-HU" sz="2400" b="1" dirty="0" err="1" smtClean="0"/>
              <a:t>ursor</a:t>
            </a:r>
            <a:r>
              <a:rPr lang="hu-HU" sz="2400" dirty="0" smtClean="0"/>
              <a:t> automatikusan az első sor elé áll be.</a:t>
            </a:r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sz="2400" dirty="0" smtClean="0"/>
              <a:t>A </a:t>
            </a:r>
            <a:r>
              <a:rPr lang="hu-HU" sz="2400" b="1" dirty="0" err="1" smtClean="0"/>
              <a:t>ResultSet</a:t>
            </a:r>
            <a:r>
              <a:rPr lang="hu-HU" sz="2400" dirty="0" smtClean="0"/>
              <a:t> lehetővé teszi, hogy akár a gépünkben található memóriánál több adatot is kezeljünk, ugyanis a </a:t>
            </a:r>
            <a:r>
              <a:rPr lang="hu-HU" sz="2400" b="1" dirty="0" err="1" smtClean="0"/>
              <a:t>ResultSet</a:t>
            </a:r>
            <a:r>
              <a:rPr lang="hu-HU" sz="2400" b="1" dirty="0" smtClean="0"/>
              <a:t> </a:t>
            </a:r>
            <a:r>
              <a:rPr lang="hu-HU" sz="2400" dirty="0" smtClean="0"/>
              <a:t>nem tartalmazza a sorokat, egy sor akkor kerül be a memóriára, amikor a </a:t>
            </a:r>
            <a:r>
              <a:rPr lang="hu-HU" sz="2400" b="1" dirty="0" err="1" smtClean="0"/>
              <a:t>cursor</a:t>
            </a:r>
            <a:r>
              <a:rPr lang="hu-HU" sz="2400" b="1" dirty="0" smtClean="0"/>
              <a:t> </a:t>
            </a:r>
            <a:r>
              <a:rPr lang="hu-HU" sz="2400" dirty="0" err="1" smtClean="0"/>
              <a:t>a</a:t>
            </a:r>
            <a:r>
              <a:rPr lang="hu-HU" sz="2400" dirty="0" smtClean="0"/>
              <a:t> sorra mutat.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82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43800" cy="714474"/>
          </a:xfrm>
        </p:spPr>
        <p:txBody>
          <a:bodyPr/>
          <a:lstStyle/>
          <a:p>
            <a:pPr algn="ctr"/>
            <a:r>
              <a:rPr lang="hu-HU" dirty="0" err="1" smtClean="0"/>
              <a:t>ResultSet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92088"/>
            <a:ext cx="8229600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 smtClean="0"/>
              <a:t>Tekintsük át a </a:t>
            </a:r>
            <a:r>
              <a:rPr lang="hu-HU" sz="2400" b="1" dirty="0" err="1" smtClean="0"/>
              <a:t>ResultSet</a:t>
            </a:r>
            <a:r>
              <a:rPr lang="hu-HU" sz="2400" b="1" dirty="0" smtClean="0"/>
              <a:t> </a:t>
            </a:r>
            <a:r>
              <a:rPr lang="hu-HU" sz="2400" dirty="0" smtClean="0"/>
              <a:t>néhány tulajdonságát:</a:t>
            </a:r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sz="2400" b="1" dirty="0" err="1" smtClean="0"/>
              <a:t>Forward-Only</a:t>
            </a:r>
            <a:r>
              <a:rPr lang="hu-HU" sz="2400" dirty="0" smtClean="0"/>
              <a:t> </a:t>
            </a:r>
            <a:r>
              <a:rPr lang="hu-HU" sz="2400" dirty="0"/>
              <a:t>vs. </a:t>
            </a:r>
            <a:r>
              <a:rPr lang="hu-HU" sz="2400" b="1" dirty="0" err="1" smtClean="0"/>
              <a:t>Scrollable</a:t>
            </a:r>
            <a:endParaRPr lang="hu-HU" sz="2400" b="1" dirty="0" smtClean="0"/>
          </a:p>
          <a:p>
            <a:pPr marL="0" indent="0">
              <a:buNone/>
            </a:pPr>
            <a:endParaRPr lang="hu-HU" sz="800" b="1" dirty="0" smtClean="0"/>
          </a:p>
          <a:p>
            <a:pPr marL="344487" lvl="1" indent="0">
              <a:buNone/>
            </a:pPr>
            <a:r>
              <a:rPr lang="hu-HU" sz="2400" b="1" dirty="0" err="1" smtClean="0"/>
              <a:t>Forward-Only</a:t>
            </a:r>
            <a:r>
              <a:rPr lang="hu-HU" sz="2400" dirty="0" smtClean="0"/>
              <a:t>: a </a:t>
            </a:r>
            <a:r>
              <a:rPr lang="hu-HU" sz="2400" b="1" dirty="0" err="1" smtClean="0"/>
              <a:t>cursor</a:t>
            </a:r>
            <a:r>
              <a:rPr lang="hu-HU" sz="2400" dirty="0" smtClean="0"/>
              <a:t> csak előre mozoghat (</a:t>
            </a:r>
            <a:r>
              <a:rPr lang="hu-HU" sz="2400" b="1" dirty="0" err="1" smtClean="0"/>
              <a:t>next</a:t>
            </a:r>
            <a:r>
              <a:rPr lang="hu-HU" sz="2400" dirty="0" smtClean="0"/>
              <a:t>() metódussal) és egyszerre csak egy sorral tudunk dolgozni.</a:t>
            </a:r>
          </a:p>
          <a:p>
            <a:pPr marL="344487" lvl="1" indent="0">
              <a:buNone/>
            </a:pPr>
            <a:endParaRPr lang="hu-HU" sz="800" dirty="0" smtClean="0"/>
          </a:p>
          <a:p>
            <a:pPr marL="344487" lvl="1" indent="0">
              <a:buNone/>
            </a:pPr>
            <a:r>
              <a:rPr lang="hu-HU" sz="2400" b="1" dirty="0" err="1" smtClean="0"/>
              <a:t>Scrollable</a:t>
            </a:r>
            <a:r>
              <a:rPr lang="hu-HU" sz="2400" dirty="0" smtClean="0"/>
              <a:t>: több funkciót is biztosít a </a:t>
            </a:r>
            <a:r>
              <a:rPr lang="hu-HU" sz="2400" dirty="0" err="1" smtClean="0"/>
              <a:t>Cursor</a:t>
            </a:r>
            <a:r>
              <a:rPr lang="hu-HU" sz="2400" dirty="0" smtClean="0"/>
              <a:t> irányításához.</a:t>
            </a:r>
          </a:p>
          <a:p>
            <a:pPr marL="344487" lvl="1" indent="0">
              <a:buNone/>
            </a:pPr>
            <a:r>
              <a:rPr lang="hu-HU" sz="2400" dirty="0" smtClean="0"/>
              <a:t>Előre és hátra is tudjuk mozgatni egy vagy adott számú sorral, valamint egy meghatározott sorra is tudunk pozícionálni (például a legelső vagy a legutolsó sorra).</a:t>
            </a:r>
          </a:p>
          <a:p>
            <a:pPr marL="349250" lvl="1" indent="0">
              <a:buNone/>
            </a:pPr>
            <a:endParaRPr lang="hu-HU" sz="800" dirty="0"/>
          </a:p>
          <a:p>
            <a:pPr marL="0" indent="0">
              <a:buNone/>
            </a:pPr>
            <a:r>
              <a:rPr lang="hu-HU" sz="2000" dirty="0" smtClean="0"/>
              <a:t>A JDBC </a:t>
            </a:r>
            <a:r>
              <a:rPr lang="hu-HU" sz="2000" dirty="0"/>
              <a:t>első verziójában csak a </a:t>
            </a:r>
            <a:r>
              <a:rPr lang="hu-HU" sz="2000" b="1" dirty="0" err="1" smtClean="0"/>
              <a:t>Forward-Only</a:t>
            </a:r>
            <a:r>
              <a:rPr lang="hu-HU" sz="2000" dirty="0" smtClean="0"/>
              <a:t> típus volt elérhető, a </a:t>
            </a:r>
            <a:r>
              <a:rPr lang="hu-HU" sz="2000" b="1" dirty="0" err="1" smtClean="0"/>
              <a:t>Scrollable</a:t>
            </a:r>
            <a:r>
              <a:rPr lang="hu-HU" sz="2000" dirty="0" smtClean="0"/>
              <a:t> </a:t>
            </a:r>
            <a:r>
              <a:rPr lang="hu-HU" sz="2000" dirty="0" err="1" smtClean="0"/>
              <a:t>a</a:t>
            </a:r>
            <a:r>
              <a:rPr lang="hu-HU" sz="2000" dirty="0" smtClean="0"/>
              <a:t> második verziótól érhető el. Azt, hogy melyik </a:t>
            </a:r>
            <a:r>
              <a:rPr lang="hu-HU" sz="2000" dirty="0"/>
              <a:t>verzió érhető el a </a:t>
            </a:r>
            <a:r>
              <a:rPr lang="hu-HU" sz="2000" b="1" dirty="0" err="1"/>
              <a:t>DatabaseMetaData</a:t>
            </a:r>
            <a:r>
              <a:rPr lang="hu-HU" sz="2000" dirty="0"/>
              <a:t> </a:t>
            </a:r>
            <a:r>
              <a:rPr lang="hu-HU" sz="2000" dirty="0" err="1" smtClean="0"/>
              <a:t>supports</a:t>
            </a:r>
            <a:r>
              <a:rPr lang="hu-HU" sz="2000" b="1" dirty="0" err="1" smtClean="0"/>
              <a:t>ResultSetType</a:t>
            </a:r>
            <a:r>
              <a:rPr lang="hu-HU" sz="2000" b="1" dirty="0" smtClean="0"/>
              <a:t>() </a:t>
            </a:r>
            <a:r>
              <a:rPr lang="hu-HU" sz="2000" dirty="0" smtClean="0"/>
              <a:t>metódusával deríthetjük ki.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00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543800" cy="714474"/>
          </a:xfrm>
        </p:spPr>
        <p:txBody>
          <a:bodyPr/>
          <a:lstStyle/>
          <a:p>
            <a:pPr algn="ctr"/>
            <a:r>
              <a:rPr lang="hu-HU" dirty="0" err="1" smtClean="0"/>
              <a:t>ResultSet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/>
          <a:lstStyle/>
          <a:p>
            <a:r>
              <a:rPr lang="hu-HU" sz="2000" b="1" dirty="0" err="1"/>
              <a:t>Read-Only</a:t>
            </a:r>
            <a:r>
              <a:rPr lang="hu-HU" sz="2000" dirty="0"/>
              <a:t> vs. </a:t>
            </a:r>
            <a:r>
              <a:rPr lang="hu-HU" sz="2000" b="1" dirty="0" err="1" smtClean="0"/>
              <a:t>Updatable</a:t>
            </a:r>
            <a:r>
              <a:rPr lang="hu-HU" sz="2000" dirty="0" smtClean="0"/>
              <a:t> (konkurencia mód)</a:t>
            </a:r>
          </a:p>
          <a:p>
            <a:pPr marL="0" indent="0">
              <a:buNone/>
            </a:pPr>
            <a:endParaRPr lang="hu-HU" sz="2000" dirty="0" smtClean="0"/>
          </a:p>
          <a:p>
            <a:pPr marL="344487" lvl="1" indent="0">
              <a:buNone/>
            </a:pPr>
            <a:r>
              <a:rPr lang="hu-HU" sz="2000" dirty="0" smtClean="0"/>
              <a:t>A </a:t>
            </a:r>
            <a:r>
              <a:rPr lang="hu-HU" sz="2000" b="1" dirty="0" err="1" smtClean="0"/>
              <a:t>ResultSet</a:t>
            </a:r>
            <a:r>
              <a:rPr lang="hu-HU" sz="2000" dirty="0" err="1" smtClean="0"/>
              <a:t>-nek</a:t>
            </a:r>
            <a:r>
              <a:rPr lang="hu-HU" sz="2000" dirty="0" smtClean="0"/>
              <a:t> több </a:t>
            </a:r>
            <a:r>
              <a:rPr lang="hu-HU" sz="2000" b="1" dirty="0" err="1" smtClean="0"/>
              <a:t>getXXX</a:t>
            </a:r>
            <a:r>
              <a:rPr lang="hu-HU" sz="2000" dirty="0" smtClean="0"/>
              <a:t>() metódusa van, amellyel az aktuális sor egy adatát olvashatunk ki (pl.: </a:t>
            </a:r>
            <a:r>
              <a:rPr lang="hu-HU" sz="2000" b="1" dirty="0" err="1" smtClean="0"/>
              <a:t>getString</a:t>
            </a:r>
            <a:r>
              <a:rPr lang="hu-HU" sz="2000" dirty="0" smtClean="0"/>
              <a:t>(), </a:t>
            </a:r>
            <a:r>
              <a:rPr lang="hu-HU" sz="2000" b="1" dirty="0" err="1" smtClean="0"/>
              <a:t>getFloat</a:t>
            </a:r>
            <a:r>
              <a:rPr lang="hu-HU" sz="2000" dirty="0" smtClean="0"/>
              <a:t>(), stb.). Mindegyik </a:t>
            </a:r>
            <a:r>
              <a:rPr lang="hu-HU" sz="2000" b="1" dirty="0" err="1" smtClean="0"/>
              <a:t>getXXX</a:t>
            </a:r>
            <a:r>
              <a:rPr lang="hu-HU" sz="2000" dirty="0" smtClean="0"/>
              <a:t>() metódus esetén létezik a megfelelő   </a:t>
            </a:r>
            <a:r>
              <a:rPr lang="hu-HU" sz="2000" b="1" dirty="0" err="1" smtClean="0"/>
              <a:t>updateXXX</a:t>
            </a:r>
            <a:r>
              <a:rPr lang="hu-HU" sz="2000" dirty="0" smtClean="0"/>
              <a:t>() metódus is, amellyel tudunk módosítani az aktuális sor egy adatát a </a:t>
            </a:r>
            <a:r>
              <a:rPr lang="hu-HU" sz="2000" b="1" dirty="0" err="1" smtClean="0"/>
              <a:t>ResultSet</a:t>
            </a:r>
            <a:r>
              <a:rPr lang="hu-HU" sz="2000" dirty="0" err="1" smtClean="0"/>
              <a:t>-en</a:t>
            </a:r>
            <a:r>
              <a:rPr lang="hu-HU" sz="2000" dirty="0" smtClean="0"/>
              <a:t> keresztül.</a:t>
            </a:r>
          </a:p>
          <a:p>
            <a:pPr marL="344487" lvl="1" indent="0">
              <a:buNone/>
            </a:pPr>
            <a:endParaRPr lang="hu-HU" sz="2000" dirty="0" smtClean="0"/>
          </a:p>
          <a:p>
            <a:pPr marL="344487" lvl="1" indent="0">
              <a:buNone/>
            </a:pPr>
            <a:r>
              <a:rPr lang="hu-HU" sz="2000" dirty="0" smtClean="0"/>
              <a:t>A </a:t>
            </a:r>
            <a:r>
              <a:rPr lang="hu-HU" sz="2000" b="1" dirty="0" err="1" smtClean="0"/>
              <a:t>Read-Only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ResultSet</a:t>
            </a:r>
            <a:r>
              <a:rPr lang="hu-HU" sz="2000" b="1" dirty="0" smtClean="0"/>
              <a:t> </a:t>
            </a:r>
            <a:r>
              <a:rPr lang="hu-HU" sz="2000" dirty="0" smtClean="0"/>
              <a:t>adatai csak olvashatóak, az </a:t>
            </a:r>
            <a:r>
              <a:rPr lang="hu-HU" sz="2000" b="1" dirty="0" err="1" smtClean="0"/>
              <a:t>Updateable</a:t>
            </a:r>
            <a:r>
              <a:rPr lang="hu-HU" sz="2000" dirty="0" smtClean="0"/>
              <a:t> </a:t>
            </a:r>
            <a:r>
              <a:rPr lang="hu-HU" sz="2000" b="1" dirty="0" err="1"/>
              <a:t>ResultSet</a:t>
            </a:r>
            <a:r>
              <a:rPr lang="hu-HU" sz="2000" b="1" dirty="0"/>
              <a:t> </a:t>
            </a:r>
            <a:r>
              <a:rPr lang="hu-HU" sz="2000" dirty="0" smtClean="0"/>
              <a:t>adatai pedig olvashatóak és írhatóak egyaránt.</a:t>
            </a:r>
          </a:p>
          <a:p>
            <a:pPr marL="344487" lvl="1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Az </a:t>
            </a:r>
            <a:r>
              <a:rPr lang="hu-HU" sz="2000" b="1" dirty="0" err="1" smtClean="0"/>
              <a:t>Updateable</a:t>
            </a:r>
            <a:r>
              <a:rPr lang="hu-HU" sz="2000" dirty="0" smtClean="0"/>
              <a:t> típus a JDBC 2. verziójától érhető el. A </a:t>
            </a:r>
            <a:r>
              <a:rPr lang="hu-HU" sz="2000" b="1" dirty="0" err="1"/>
              <a:t>DatabaseMetaData</a:t>
            </a:r>
            <a:r>
              <a:rPr lang="hu-HU" sz="2000" dirty="0"/>
              <a:t> </a:t>
            </a:r>
            <a:r>
              <a:rPr lang="hu-HU" sz="2000" b="1" dirty="0" err="1" smtClean="0"/>
              <a:t>supportsResultSetConcurrency</a:t>
            </a:r>
            <a:r>
              <a:rPr lang="hu-HU" sz="2000" b="1" dirty="0" smtClean="0"/>
              <a:t>()</a:t>
            </a:r>
            <a:r>
              <a:rPr lang="hu-HU" sz="2000" i="1" dirty="0" smtClean="0"/>
              <a:t> </a:t>
            </a:r>
            <a:r>
              <a:rPr lang="hu-HU" sz="2000" dirty="0" smtClean="0"/>
              <a:t>metódusa</a:t>
            </a:r>
            <a:r>
              <a:rPr lang="hu-HU" sz="2000" dirty="0"/>
              <a:t> </a:t>
            </a:r>
            <a:r>
              <a:rPr lang="hu-HU" sz="2000" dirty="0" smtClean="0"/>
              <a:t>adja meg, hogy támogatva van-e.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28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543800" cy="714474"/>
          </a:xfrm>
        </p:spPr>
        <p:txBody>
          <a:bodyPr/>
          <a:lstStyle/>
          <a:p>
            <a:pPr algn="ctr"/>
            <a:r>
              <a:rPr lang="hu-HU" dirty="0" err="1" smtClean="0"/>
              <a:t>ResultSet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4985" y="980728"/>
            <a:ext cx="8229600" cy="5760640"/>
          </a:xfrm>
        </p:spPr>
        <p:txBody>
          <a:bodyPr>
            <a:noAutofit/>
          </a:bodyPr>
          <a:lstStyle/>
          <a:p>
            <a:r>
              <a:rPr lang="hu-HU" sz="2000" b="1" dirty="0"/>
              <a:t>Update </a:t>
            </a:r>
            <a:r>
              <a:rPr lang="hu-HU" sz="2000" b="1" dirty="0" err="1"/>
              <a:t>sensitivity</a:t>
            </a:r>
            <a:r>
              <a:rPr lang="hu-HU" sz="2000" b="1" dirty="0"/>
              <a:t> </a:t>
            </a:r>
            <a:endParaRPr lang="hu-HU" sz="2000" b="1" dirty="0" smtClean="0"/>
          </a:p>
          <a:p>
            <a:pPr marL="0" indent="0">
              <a:buNone/>
            </a:pPr>
            <a:endParaRPr lang="hu-HU" sz="800" b="1" dirty="0" smtClean="0"/>
          </a:p>
          <a:p>
            <a:pPr marL="349250" lvl="1" indent="0">
              <a:buNone/>
            </a:pPr>
            <a:r>
              <a:rPr lang="hu-HU" sz="2000" dirty="0" smtClean="0"/>
              <a:t>Amíg az alkalmazásunk a </a:t>
            </a:r>
            <a:r>
              <a:rPr lang="hu-HU" sz="2000" b="1" dirty="0" err="1" smtClean="0"/>
              <a:t>ResultSet</a:t>
            </a:r>
            <a:r>
              <a:rPr lang="hu-HU" sz="2000" dirty="0" smtClean="0"/>
              <a:t> adatait olvassa ki előfordulhat, hogy más felhasználók vagy alkalmazások módosítják az éppen használt sorokat/rekordokat az adatbázisban. Ezek az úgy nevezett „Mások által végzett módosítások”.</a:t>
            </a:r>
          </a:p>
          <a:p>
            <a:pPr marL="349250" lvl="1" indent="0">
              <a:buNone/>
            </a:pPr>
            <a:endParaRPr lang="hu-HU" sz="800" dirty="0" smtClean="0"/>
          </a:p>
          <a:p>
            <a:pPr marL="349250" lvl="1" indent="0">
              <a:buNone/>
            </a:pPr>
            <a:r>
              <a:rPr lang="hu-HU" sz="2000" dirty="0"/>
              <a:t>Az „</a:t>
            </a:r>
            <a:r>
              <a:rPr lang="hu-HU" sz="2000" b="1" dirty="0"/>
              <a:t>Update</a:t>
            </a:r>
            <a:r>
              <a:rPr lang="hu-HU" sz="2000" dirty="0"/>
              <a:t> </a:t>
            </a:r>
            <a:r>
              <a:rPr lang="hu-HU" sz="2000" b="1" dirty="0" err="1"/>
              <a:t>sensitivity</a:t>
            </a:r>
            <a:r>
              <a:rPr lang="hu-HU" sz="2000" dirty="0" smtClean="0"/>
              <a:t>” arra szolgál, hogy a </a:t>
            </a:r>
            <a:r>
              <a:rPr lang="hu-HU" sz="2000" b="1" dirty="0" err="1" smtClean="0"/>
              <a:t>ResultSet</a:t>
            </a:r>
            <a:r>
              <a:rPr lang="hu-HU" sz="2000" dirty="0" smtClean="0"/>
              <a:t> reagáljon a változásokra. Tehát amennyiben a </a:t>
            </a:r>
            <a:r>
              <a:rPr lang="hu-HU" sz="2000" b="1" dirty="0" err="1" smtClean="0"/>
              <a:t>getXXX</a:t>
            </a:r>
            <a:r>
              <a:rPr lang="hu-HU" sz="2000" dirty="0" smtClean="0"/>
              <a:t>() függvényeket használjuk és kiolvassuk a szükséges adatokat nem fogunk elavult információval dolgozni (látni fogjuk a változásokat).</a:t>
            </a:r>
          </a:p>
          <a:p>
            <a:pPr marL="349250" lvl="1" indent="0">
              <a:buNone/>
            </a:pPr>
            <a:endParaRPr lang="hu-HU" sz="800" dirty="0" smtClean="0"/>
          </a:p>
          <a:p>
            <a:pPr marL="349250" lvl="1" indent="0">
              <a:buNone/>
            </a:pPr>
            <a:r>
              <a:rPr lang="hu-HU" sz="2000" dirty="0" smtClean="0"/>
              <a:t>Az „</a:t>
            </a:r>
            <a:r>
              <a:rPr lang="hu-HU" sz="2000" b="1" dirty="0" smtClean="0"/>
              <a:t>Update</a:t>
            </a:r>
            <a:r>
              <a:rPr lang="hu-HU" sz="2000" dirty="0" smtClean="0"/>
              <a:t> </a:t>
            </a:r>
            <a:r>
              <a:rPr lang="hu-HU" sz="2000" b="1" dirty="0" err="1" smtClean="0"/>
              <a:t>sensitivity</a:t>
            </a:r>
            <a:r>
              <a:rPr lang="hu-HU" sz="2000" dirty="0" smtClean="0"/>
              <a:t>”</a:t>
            </a:r>
            <a:r>
              <a:rPr lang="hu-HU" sz="2000" b="1" dirty="0" smtClean="0"/>
              <a:t> </a:t>
            </a:r>
            <a:r>
              <a:rPr lang="hu-HU" sz="2000" dirty="0" smtClean="0"/>
              <a:t>érzékelhet minden változást vagy csak bizonyos változásokat. Például érzékelheti a „mások által végzett módosításokat”, de nem érzékeli a saját </a:t>
            </a:r>
            <a:r>
              <a:rPr lang="hu-HU" sz="2000" b="1" dirty="0" err="1" smtClean="0"/>
              <a:t>updateXXX</a:t>
            </a:r>
            <a:r>
              <a:rPr lang="hu-HU" sz="2000" dirty="0" smtClean="0"/>
              <a:t>() által végzett módosításokat, vagy érzékelheti a törléseket miközben nem érzékeli a módosításokat és a beszúrásokat.</a:t>
            </a:r>
            <a:endParaRPr lang="hu-HU" sz="2000" dirty="0"/>
          </a:p>
          <a:p>
            <a:pPr marL="349250" lvl="1" indent="0">
              <a:buNone/>
            </a:pPr>
            <a:endParaRPr lang="hu-HU" sz="800" dirty="0"/>
          </a:p>
          <a:p>
            <a:pPr marL="0" indent="0">
              <a:buNone/>
            </a:pPr>
            <a:r>
              <a:rPr lang="hu-HU" sz="2000" dirty="0"/>
              <a:t>A </a:t>
            </a:r>
            <a:r>
              <a:rPr lang="hu-HU" sz="2000" b="1" dirty="0" err="1" smtClean="0"/>
              <a:t>DatabaseMetaData</a:t>
            </a:r>
            <a:r>
              <a:rPr lang="hu-HU" sz="2000" dirty="0" err="1" smtClean="0"/>
              <a:t>-ban</a:t>
            </a:r>
            <a:r>
              <a:rPr lang="hu-HU" sz="2000" dirty="0" smtClean="0"/>
              <a:t> vannak metódusok annak eldöntésére, hogy milyen változásokat érzékeli a </a:t>
            </a:r>
            <a:r>
              <a:rPr lang="hu-HU" sz="2000" b="1" dirty="0" err="1" smtClean="0"/>
              <a:t>ResultSet</a:t>
            </a:r>
            <a:r>
              <a:rPr lang="hu-HU" sz="2000" dirty="0" smtClean="0"/>
              <a:t>.</a:t>
            </a:r>
            <a:r>
              <a:rPr lang="hu-HU" sz="2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0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543800" cy="714474"/>
          </a:xfrm>
        </p:spPr>
        <p:txBody>
          <a:bodyPr/>
          <a:lstStyle/>
          <a:p>
            <a:pPr algn="ctr"/>
            <a:r>
              <a:rPr lang="hu-HU" dirty="0" err="1" smtClean="0"/>
              <a:t>ResultSet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456384"/>
          </a:xfrm>
        </p:spPr>
        <p:txBody>
          <a:bodyPr/>
          <a:lstStyle/>
          <a:p>
            <a:r>
              <a:rPr lang="hu-HU" sz="2400" b="1" dirty="0" err="1"/>
              <a:t>Holdability</a:t>
            </a:r>
            <a:endParaRPr lang="hu-HU" sz="2400" b="1" dirty="0"/>
          </a:p>
          <a:p>
            <a:pPr marL="349250" lvl="1" indent="0">
              <a:buNone/>
            </a:pPr>
            <a:endParaRPr lang="hu-HU" sz="1200" dirty="0" smtClean="0"/>
          </a:p>
          <a:p>
            <a:pPr marL="349250" lvl="1" indent="0">
              <a:buNone/>
            </a:pPr>
            <a:r>
              <a:rPr lang="hu-HU" sz="2400" dirty="0" smtClean="0"/>
              <a:t>A </a:t>
            </a:r>
            <a:r>
              <a:rPr lang="hu-HU" sz="2400" b="1" dirty="0" err="1" smtClean="0"/>
              <a:t>ResultSet</a:t>
            </a:r>
            <a:r>
              <a:rPr lang="hu-HU" sz="2400" dirty="0" smtClean="0"/>
              <a:t> képes arra is, hogy nyitva maradjon akkor is ha már a változtatásokat (</a:t>
            </a:r>
            <a:r>
              <a:rPr lang="hu-HU" sz="2400" b="1" dirty="0" err="1" smtClean="0"/>
              <a:t>commit</a:t>
            </a:r>
            <a:r>
              <a:rPr lang="hu-HU" sz="2400" dirty="0" smtClean="0"/>
              <a:t>()) végrehajtottak egy adott kapcsolaton. Ez a képesség függ attól, hogy a driver implementálója lehetővé teszi ezt nekünk. Legrosszabb esetben létre kell hozni egy saját </a:t>
            </a:r>
            <a:r>
              <a:rPr lang="hu-HU" sz="2400" b="1" dirty="0" err="1" smtClean="0"/>
              <a:t>Statement</a:t>
            </a:r>
            <a:r>
              <a:rPr lang="hu-HU" sz="2400" dirty="0" smtClean="0"/>
              <a:t> implementációt.</a:t>
            </a:r>
          </a:p>
        </p:txBody>
      </p:sp>
    </p:spTree>
    <p:extLst>
      <p:ext uri="{BB962C8B-B14F-4D97-AF65-F5344CB8AC3E}">
        <p14:creationId xmlns:p14="http://schemas.microsoft.com/office/powerpoint/2010/main" val="7210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43800" cy="642466"/>
          </a:xfrm>
        </p:spPr>
        <p:txBody>
          <a:bodyPr/>
          <a:lstStyle/>
          <a:p>
            <a:pPr algn="ctr"/>
            <a:r>
              <a:rPr lang="hu-HU" dirty="0" err="1" smtClean="0"/>
              <a:t>ResultSet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692696"/>
            <a:ext cx="8665049" cy="6120680"/>
          </a:xfrm>
        </p:spPr>
        <p:txBody>
          <a:bodyPr>
            <a:noAutofit/>
          </a:bodyPr>
          <a:lstStyle/>
          <a:p>
            <a:pPr marL="0" indent="0">
              <a:spcBef>
                <a:spcPts val="24"/>
              </a:spcBef>
              <a:buNone/>
            </a:pPr>
            <a:r>
              <a:rPr lang="hu-HU" sz="1600" dirty="0" smtClean="0"/>
              <a:t>A </a:t>
            </a:r>
            <a:r>
              <a:rPr lang="hu-HU" sz="1600" b="1" dirty="0" err="1" smtClean="0"/>
              <a:t>ResultSet</a:t>
            </a:r>
            <a:r>
              <a:rPr lang="hu-HU" sz="1600" b="1" dirty="0" smtClean="0"/>
              <a:t> </a:t>
            </a:r>
            <a:r>
              <a:rPr lang="hu-HU" sz="1600" dirty="0" smtClean="0"/>
              <a:t>felsorolt tulajdonságait a </a:t>
            </a:r>
            <a:r>
              <a:rPr lang="hu-HU" sz="1600" b="1" dirty="0" err="1" smtClean="0"/>
              <a:t>createStatement</a:t>
            </a:r>
            <a:r>
              <a:rPr lang="hu-HU" sz="1600" b="1" dirty="0" smtClean="0"/>
              <a:t>() </a:t>
            </a:r>
            <a:r>
              <a:rPr lang="hu-HU" sz="1600" dirty="0" smtClean="0"/>
              <a:t>függvényben adhatjuk meg paraméterként, a </a:t>
            </a:r>
            <a:r>
              <a:rPr lang="hu-HU" sz="1600" b="1" dirty="0" err="1" smtClean="0"/>
              <a:t>ResultSet</a:t>
            </a:r>
            <a:r>
              <a:rPr lang="hu-HU" sz="1600" b="1" dirty="0" smtClean="0"/>
              <a:t> </a:t>
            </a:r>
            <a:r>
              <a:rPr lang="hu-HU" sz="1600" dirty="0" smtClean="0"/>
              <a:t>típusát az első paraméterben, a konkurenciakezelést a másodikban.</a:t>
            </a:r>
          </a:p>
          <a:p>
            <a:pPr marL="0" indent="0">
              <a:spcBef>
                <a:spcPts val="24"/>
              </a:spcBef>
              <a:buNone/>
            </a:pPr>
            <a:endParaRPr lang="hu-HU" sz="800" dirty="0" smtClean="0"/>
          </a:p>
          <a:p>
            <a:pPr>
              <a:spcBef>
                <a:spcPts val="24"/>
              </a:spcBef>
            </a:pPr>
            <a:r>
              <a:rPr lang="hu-HU" sz="1600" b="1" dirty="0" err="1" smtClean="0"/>
              <a:t>ResultSet</a:t>
            </a:r>
            <a:r>
              <a:rPr lang="hu-HU" sz="1600" dirty="0" smtClean="0"/>
              <a:t> típusának lehetséges értékei:</a:t>
            </a:r>
          </a:p>
          <a:p>
            <a:pPr marL="344487" lvl="1" indent="0">
              <a:spcBef>
                <a:spcPts val="24"/>
              </a:spcBef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TYPE_FORWARD_ONLY</a:t>
            </a:r>
          </a:p>
          <a:p>
            <a:pPr marL="344487" lvl="1" indent="0">
              <a:spcBef>
                <a:spcPts val="24"/>
              </a:spcBef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TYPE_SCROLL_INSENSITIVE</a:t>
            </a:r>
          </a:p>
          <a:p>
            <a:pPr marL="344487" lvl="1" indent="0">
              <a:spcBef>
                <a:spcPts val="24"/>
              </a:spcBef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TYPE_SCROLL_SENSITIVE</a:t>
            </a:r>
          </a:p>
          <a:p>
            <a:pPr marL="344487" lvl="1" indent="0">
              <a:spcBef>
                <a:spcPts val="24"/>
              </a:spcBef>
              <a:buNone/>
            </a:pPr>
            <a:endParaRPr lang="hu-HU" sz="800" dirty="0" smtClean="0"/>
          </a:p>
          <a:p>
            <a:pPr>
              <a:spcBef>
                <a:spcPts val="24"/>
              </a:spcBef>
            </a:pPr>
            <a:r>
              <a:rPr lang="hu-HU" sz="1600" dirty="0" smtClean="0"/>
              <a:t>Konkurenciakezelés lehetséges értékei:</a:t>
            </a:r>
          </a:p>
          <a:p>
            <a:pPr marL="344487" lvl="1" indent="0">
              <a:spcBef>
                <a:spcPts val="24"/>
              </a:spcBef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CONCUR_READ_ONLY</a:t>
            </a:r>
          </a:p>
          <a:p>
            <a:pPr marL="344487" lvl="1" indent="0">
              <a:spcBef>
                <a:spcPts val="24"/>
              </a:spcBef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CONCUR_UPDATABLE</a:t>
            </a:r>
          </a:p>
          <a:p>
            <a:pPr marL="0" indent="-4763">
              <a:spcBef>
                <a:spcPts val="24"/>
              </a:spcBef>
              <a:buNone/>
            </a:pPr>
            <a:endParaRPr lang="hu-HU" sz="800" dirty="0" smtClean="0"/>
          </a:p>
          <a:p>
            <a:pPr marL="0" indent="-4763">
              <a:spcBef>
                <a:spcPts val="24"/>
              </a:spcBef>
              <a:buNone/>
            </a:pPr>
            <a:r>
              <a:rPr lang="hu-HU" sz="1600" dirty="0" smtClean="0"/>
              <a:t>Példa:</a:t>
            </a:r>
          </a:p>
          <a:p>
            <a:pPr marL="0" indent="-4763">
              <a:spcBef>
                <a:spcPts val="24"/>
              </a:spcBef>
              <a:buNone/>
            </a:pPr>
            <a:r>
              <a:rPr lang="hu-HU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Statement</a:t>
            </a: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connect.createStatement</a:t>
            </a: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ResultSet.TYPE</a:t>
            </a: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_SCROLL_SENSITIVE,</a:t>
            </a:r>
          </a:p>
          <a:p>
            <a:pPr marL="0" indent="-4763">
              <a:spcBef>
                <a:spcPts val="24"/>
              </a:spcBef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 	       </a:t>
            </a:r>
            <a:r>
              <a:rPr lang="hu-HU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ResultSet.CONCUR</a:t>
            </a: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_UPDATABLE);</a:t>
            </a:r>
          </a:p>
          <a:p>
            <a:pPr marL="0" indent="-4763">
              <a:spcBef>
                <a:spcPts val="24"/>
              </a:spcBef>
              <a:buNone/>
            </a:pPr>
            <a:endParaRPr lang="hu-HU" sz="800" dirty="0" smtClean="0">
              <a:cs typeface="Courier New" panose="02070309020205020404" pitchFamily="49" charset="0"/>
            </a:endParaRPr>
          </a:p>
          <a:p>
            <a:pPr marL="0" indent="-4763">
              <a:spcBef>
                <a:spcPts val="24"/>
              </a:spcBef>
              <a:buNone/>
            </a:pPr>
            <a:r>
              <a:rPr lang="hu-HU" sz="1600" dirty="0" smtClean="0">
                <a:cs typeface="Courier New" panose="02070309020205020404" pitchFamily="49" charset="0"/>
              </a:rPr>
              <a:t>Egy harmadik paraméterben beállítható a </a:t>
            </a:r>
            <a:r>
              <a:rPr lang="hu-HU" sz="1600" b="1" dirty="0" err="1" smtClean="0">
                <a:cs typeface="Courier New" panose="02070309020205020404" pitchFamily="49" charset="0"/>
              </a:rPr>
              <a:t>holdability</a:t>
            </a:r>
            <a:r>
              <a:rPr lang="hu-HU" sz="1600" b="1" dirty="0" smtClean="0">
                <a:cs typeface="Courier New" panose="02070309020205020404" pitchFamily="49" charset="0"/>
              </a:rPr>
              <a:t> </a:t>
            </a:r>
            <a:r>
              <a:rPr lang="hu-HU" sz="1600" dirty="0" smtClean="0">
                <a:cs typeface="Courier New" panose="02070309020205020404" pitchFamily="49" charset="0"/>
              </a:rPr>
              <a:t>tulajdonság kívánt értékét.</a:t>
            </a:r>
          </a:p>
          <a:p>
            <a:pPr marL="0" indent="-4763">
              <a:spcBef>
                <a:spcPts val="24"/>
              </a:spcBef>
              <a:buNone/>
            </a:pPr>
            <a:endParaRPr lang="hu-HU" sz="800" dirty="0">
              <a:cs typeface="Courier New" panose="02070309020205020404" pitchFamily="49" charset="0"/>
            </a:endParaRPr>
          </a:p>
          <a:p>
            <a:pPr marL="280987" indent="-285750">
              <a:spcBef>
                <a:spcPts val="24"/>
              </a:spcBef>
            </a:pPr>
            <a:r>
              <a:rPr lang="hu-HU" sz="1600" dirty="0" smtClean="0">
                <a:cs typeface="Courier New" panose="02070309020205020404" pitchFamily="49" charset="0"/>
              </a:rPr>
              <a:t>A </a:t>
            </a:r>
            <a:r>
              <a:rPr lang="hu-HU" sz="1600" b="1" dirty="0" err="1" smtClean="0">
                <a:cs typeface="Courier New" panose="02070309020205020404" pitchFamily="49" charset="0"/>
              </a:rPr>
              <a:t>holdability</a:t>
            </a:r>
            <a:r>
              <a:rPr lang="hu-HU" sz="1600" b="1" dirty="0" smtClean="0">
                <a:cs typeface="Courier New" panose="02070309020205020404" pitchFamily="49" charset="0"/>
              </a:rPr>
              <a:t> </a:t>
            </a:r>
            <a:r>
              <a:rPr lang="hu-HU" sz="1600" dirty="0" smtClean="0">
                <a:cs typeface="Courier New" panose="02070309020205020404" pitchFamily="49" charset="0"/>
              </a:rPr>
              <a:t>lehetséges értékei:</a:t>
            </a:r>
            <a:endParaRPr lang="hu-HU" sz="1200" dirty="0" smtClean="0">
              <a:cs typeface="Courier New" panose="02070309020205020404" pitchFamily="49" charset="0"/>
            </a:endParaRPr>
          </a:p>
          <a:p>
            <a:pPr marL="0" indent="0">
              <a:spcBef>
                <a:spcPts val="24"/>
              </a:spcBef>
              <a:buNone/>
            </a:pPr>
            <a:r>
              <a:rPr lang="hu-HU" sz="1200" dirty="0">
                <a:cs typeface="Courier New" panose="02070309020205020404" pitchFamily="49" charset="0"/>
              </a:rPr>
              <a:t> </a:t>
            </a:r>
            <a:r>
              <a:rPr lang="hu-HU" sz="1200" dirty="0" smtClean="0">
                <a:cs typeface="Courier New" panose="02070309020205020404" pitchFamily="49" charset="0"/>
              </a:rPr>
              <a:t>      </a:t>
            </a: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HOLD_CURSORS_OVER_COMMIT</a:t>
            </a:r>
            <a:endParaRPr lang="hu-H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24"/>
              </a:spcBef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CLOSE_CURSORS_AT_COMMIT</a:t>
            </a:r>
          </a:p>
          <a:p>
            <a:pPr marL="0" indent="0">
              <a:spcBef>
                <a:spcPts val="24"/>
              </a:spcBef>
              <a:buNone/>
            </a:pPr>
            <a:endParaRPr lang="hu-HU" sz="800" dirty="0">
              <a:cs typeface="Courier New" panose="02070309020205020404" pitchFamily="49" charset="0"/>
            </a:endParaRPr>
          </a:p>
          <a:p>
            <a:pPr marL="0" indent="0">
              <a:spcBef>
                <a:spcPts val="24"/>
              </a:spcBef>
              <a:buNone/>
            </a:pPr>
            <a:r>
              <a:rPr lang="hu-HU" sz="1600" dirty="0" smtClean="0">
                <a:cs typeface="Courier New" panose="02070309020205020404" pitchFamily="49" charset="0"/>
              </a:rPr>
              <a:t>Példa:</a:t>
            </a:r>
          </a:p>
          <a:p>
            <a:pPr marL="0" indent="0">
              <a:spcBef>
                <a:spcPts val="24"/>
              </a:spcBef>
              <a:buNone/>
            </a:pP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connect.createStatement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ResultSet.TYPE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_SCROLL_SENSITIVE,</a:t>
            </a:r>
          </a:p>
          <a:p>
            <a:pPr marL="0" indent="0">
              <a:spcBef>
                <a:spcPts val="24"/>
              </a:spcBef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       </a:t>
            </a:r>
            <a:r>
              <a:rPr lang="hu-HU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ResultSet.CONCUR</a:t>
            </a: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_UPDATABLE,</a:t>
            </a:r>
            <a:endParaRPr lang="hu-H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24"/>
              </a:spcBef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       </a:t>
            </a:r>
            <a:r>
              <a:rPr lang="hu-HU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ResultSet.HOLD</a:t>
            </a: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_CURSORS_OVER_COMMIT);</a:t>
            </a:r>
          </a:p>
          <a:p>
            <a:pPr marL="0" indent="0">
              <a:spcBef>
                <a:spcPts val="24"/>
              </a:spcBef>
              <a:buNone/>
            </a:pPr>
            <a:endParaRPr lang="hu-HU" sz="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24"/>
              </a:spcBef>
              <a:buNone/>
            </a:pPr>
            <a:r>
              <a:rPr lang="hu-HU" sz="1400" dirty="0"/>
              <a:t>Előfordulhat, hogy az adott JDBC driver nem támogatja ezeket a típusokat/tulajdonságokat. Ebben az esetben nem fogunk kapni hibát, megpróbálja a kért típushoz legjobban hasonlítható változatot létrehozni.</a:t>
            </a:r>
          </a:p>
          <a:p>
            <a:pPr marL="0" indent="0">
              <a:spcBef>
                <a:spcPts val="24"/>
              </a:spcBef>
              <a:buNone/>
            </a:pPr>
            <a:endParaRPr lang="hu-HU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RELÁCIÓS ADATBÁZISOK 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/>
          <a:lstStyle/>
          <a:p>
            <a:r>
              <a:rPr lang="hu-HU" sz="2000" dirty="0" smtClean="0"/>
              <a:t>A </a:t>
            </a:r>
            <a:r>
              <a:rPr lang="hu-HU" sz="2000" dirty="0" err="1" smtClean="0"/>
              <a:t>DBMS-ek</a:t>
            </a:r>
            <a:r>
              <a:rPr lang="hu-HU" sz="2000" dirty="0" smtClean="0"/>
              <a:t> által biztosított funkcionalitás általánosítása/egységesítése nagy kihívás, mivel minden </a:t>
            </a:r>
            <a:r>
              <a:rPr lang="hu-HU" sz="2000" dirty="0" err="1" smtClean="0"/>
              <a:t>adatbáziskezelő</a:t>
            </a:r>
            <a:r>
              <a:rPr lang="hu-HU" sz="2000" dirty="0" smtClean="0"/>
              <a:t> különböző sajátosságokkal és adattípusokkal rendelkezik.</a:t>
            </a:r>
          </a:p>
          <a:p>
            <a:pPr marL="344487" lvl="1" indent="0">
              <a:buNone/>
            </a:pPr>
            <a:r>
              <a:rPr lang="hu-HU" sz="2000" dirty="0" smtClean="0"/>
              <a:t>Pl.: MS SQL Server támogatja a </a:t>
            </a:r>
            <a:r>
              <a:rPr lang="hu-HU" sz="2000" dirty="0" err="1" smtClean="0"/>
              <a:t>boolean</a:t>
            </a:r>
            <a:r>
              <a:rPr lang="hu-HU" sz="2000" dirty="0" smtClean="0"/>
              <a:t> típust az Oracle pedig nem (igen-nem adattípus viszont van benne).</a:t>
            </a:r>
          </a:p>
          <a:p>
            <a:pPr marL="344487" lvl="1" indent="0">
              <a:buNone/>
            </a:pPr>
            <a:endParaRPr lang="hu-HU" sz="2000" dirty="0" smtClean="0"/>
          </a:p>
          <a:p>
            <a:r>
              <a:rPr lang="hu-HU" sz="2000" dirty="0" smtClean="0"/>
              <a:t>JDBC feladat lesz az adatbázisokból adódó különbségek elrejtése és egységes felület biztosítása a programozó számára.</a:t>
            </a:r>
          </a:p>
          <a:p>
            <a:endParaRPr lang="hu-HU" sz="2000" dirty="0" smtClean="0"/>
          </a:p>
          <a:p>
            <a:r>
              <a:rPr lang="hu-HU" sz="2000" dirty="0"/>
              <a:t>A relációs </a:t>
            </a:r>
            <a:r>
              <a:rPr lang="hu-HU" sz="2000" dirty="0" err="1"/>
              <a:t>adatbáziskezelők</a:t>
            </a:r>
            <a:r>
              <a:rPr lang="hu-HU" sz="2000" dirty="0"/>
              <a:t> az SQL-t (</a:t>
            </a:r>
            <a:r>
              <a:rPr lang="hu-HU" sz="2000" dirty="0" err="1"/>
              <a:t>Structured</a:t>
            </a:r>
            <a:r>
              <a:rPr lang="hu-HU" sz="2000" dirty="0"/>
              <a:t> </a:t>
            </a:r>
            <a:r>
              <a:rPr lang="hu-HU" sz="2000" dirty="0" err="1"/>
              <a:t>Query</a:t>
            </a:r>
            <a:r>
              <a:rPr lang="hu-HU" sz="2000" dirty="0"/>
              <a:t> </a:t>
            </a:r>
            <a:r>
              <a:rPr lang="hu-HU" sz="2000" dirty="0" err="1"/>
              <a:t>Language</a:t>
            </a:r>
            <a:r>
              <a:rPr lang="hu-HU" sz="2000" dirty="0"/>
              <a:t>) használják. Ebből is az SQL2 szabványt (más néven az SQL92 szabvány) használják, viszont az SQL3 is </a:t>
            </a:r>
            <a:r>
              <a:rPr lang="hu-HU" sz="2000" dirty="0" smtClean="0"/>
              <a:t>létezik már. </a:t>
            </a:r>
            <a:r>
              <a:rPr lang="hu-HU" sz="2000" dirty="0"/>
              <a:t>Az SQL3 a korábbi szabvány hiányosságaira próbál megoldást biztosítani (pl.: objektumorientált szemlélet).</a:t>
            </a:r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983455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42466"/>
          </a:xfrm>
        </p:spPr>
        <p:txBody>
          <a:bodyPr/>
          <a:lstStyle/>
          <a:p>
            <a:pPr algn="ctr"/>
            <a:r>
              <a:rPr lang="hu-HU" dirty="0" err="1" smtClean="0"/>
              <a:t>ResultSet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124744"/>
            <a:ext cx="8665049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 smtClean="0"/>
              <a:t>Teljesítmény növelése</a:t>
            </a:r>
          </a:p>
          <a:p>
            <a:pPr marL="0" indent="0">
              <a:buNone/>
            </a:pPr>
            <a:endParaRPr lang="hu-HU" sz="2000" b="1" dirty="0" smtClean="0"/>
          </a:p>
          <a:p>
            <a:r>
              <a:rPr lang="hu-HU" sz="2000" dirty="0" smtClean="0"/>
              <a:t>Lekérdezésnél a </a:t>
            </a:r>
            <a:r>
              <a:rPr lang="hu-HU" sz="2000" b="1" dirty="0" err="1" smtClean="0"/>
              <a:t>ResultSet</a:t>
            </a:r>
            <a:r>
              <a:rPr lang="hu-HU" sz="2000" dirty="0" smtClean="0"/>
              <a:t> mindig az aktuális sort tartalmazza (tehát egyetlen egy sort).</a:t>
            </a:r>
          </a:p>
          <a:p>
            <a:pPr marL="0" indent="0">
              <a:buNone/>
            </a:pPr>
            <a:endParaRPr lang="hu-HU" sz="1000" dirty="0" smtClean="0"/>
          </a:p>
          <a:p>
            <a:r>
              <a:rPr lang="hu-HU" sz="2000" dirty="0" smtClean="0"/>
              <a:t>Be lehet állítani, hogy egyszerre több rekordot is olvasson ki </a:t>
            </a:r>
            <a:r>
              <a:rPr lang="hu-HU" sz="2000" dirty="0"/>
              <a:t>az adatbázisból </a:t>
            </a:r>
            <a:r>
              <a:rPr lang="hu-HU" sz="2000" dirty="0" smtClean="0"/>
              <a:t>a </a:t>
            </a:r>
            <a:r>
              <a:rPr lang="hu-HU" sz="2000" b="1" dirty="0" err="1" smtClean="0"/>
              <a:t>setFetchSize</a:t>
            </a:r>
            <a:r>
              <a:rPr lang="hu-HU" sz="2000" b="1" dirty="0" smtClean="0"/>
              <a:t>()</a:t>
            </a:r>
            <a:r>
              <a:rPr lang="hu-HU" sz="2000" i="1" dirty="0" smtClean="0"/>
              <a:t> </a:t>
            </a:r>
            <a:r>
              <a:rPr lang="hu-HU" sz="2000" dirty="0" smtClean="0"/>
              <a:t>metódussal, így a </a:t>
            </a:r>
            <a:r>
              <a:rPr lang="hu-HU" sz="2000" b="1" dirty="0" err="1" smtClean="0"/>
              <a:t>next</a:t>
            </a:r>
            <a:r>
              <a:rPr lang="hu-HU" sz="2000" b="1" dirty="0" smtClean="0"/>
              <a:t>()</a:t>
            </a:r>
            <a:r>
              <a:rPr lang="hu-HU" sz="2000" dirty="0" smtClean="0"/>
              <a:t> hatására több sort kapunk meg az adatbázisból, amelyet betölt </a:t>
            </a:r>
            <a:r>
              <a:rPr lang="hu-HU" sz="2000" dirty="0"/>
              <a:t>egy </a:t>
            </a:r>
            <a:r>
              <a:rPr lang="hu-HU" sz="2000" dirty="0" err="1" smtClean="0"/>
              <a:t>buffer-be</a:t>
            </a:r>
            <a:r>
              <a:rPr lang="hu-HU" sz="2000" dirty="0" smtClean="0"/>
              <a:t>. Kevesebb hálózati hívás lesz az adatbázis szerver felé.</a:t>
            </a:r>
          </a:p>
          <a:p>
            <a:pPr marL="0" indent="0">
              <a:buNone/>
            </a:pPr>
            <a:endParaRPr lang="hu-HU" sz="1000" dirty="0" smtClean="0"/>
          </a:p>
          <a:p>
            <a:r>
              <a:rPr lang="hu-HU" sz="2000" dirty="0" smtClean="0"/>
              <a:t>Beállítható </a:t>
            </a:r>
            <a:r>
              <a:rPr lang="hu-HU" sz="2000" dirty="0"/>
              <a:t>az irány is a </a:t>
            </a:r>
            <a:r>
              <a:rPr lang="hu-HU" sz="2000" b="1" dirty="0" err="1" smtClean="0"/>
              <a:t>setFetchDirection</a:t>
            </a:r>
            <a:r>
              <a:rPr lang="hu-HU" sz="2000" b="1" dirty="0" smtClean="0"/>
              <a:t>() </a:t>
            </a:r>
            <a:r>
              <a:rPr lang="hu-HU" sz="2000" dirty="0"/>
              <a:t>metódussal (</a:t>
            </a:r>
            <a:r>
              <a:rPr lang="hu-H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FETCH_FORWARD</a:t>
            </a:r>
            <a:r>
              <a:rPr lang="hu-HU" sz="2000" dirty="0"/>
              <a:t>, </a:t>
            </a:r>
            <a:r>
              <a:rPr lang="hu-H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FETCH_REVERSE</a:t>
            </a:r>
            <a:r>
              <a:rPr lang="hu-HU" sz="2000" dirty="0" smtClean="0"/>
              <a:t>)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Példa: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ResultSet</a:t>
            </a:r>
            <a:r>
              <a:rPr lang="hu-H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</a:t>
            </a:r>
            <a:r>
              <a:rPr lang="hu-H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stmt.executeQuery</a:t>
            </a:r>
            <a:r>
              <a:rPr lang="hu-H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("SELECT * FROM MYTABLE");</a:t>
            </a:r>
          </a:p>
          <a:p>
            <a:pPr marL="0" indent="0">
              <a:buNone/>
            </a:pPr>
            <a:r>
              <a:rPr lang="hu-H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resultSet.setFetchSize</a:t>
            </a:r>
            <a:r>
              <a:rPr lang="hu-H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(10);</a:t>
            </a:r>
          </a:p>
        </p:txBody>
      </p:sp>
    </p:spTree>
    <p:extLst>
      <p:ext uri="{BB962C8B-B14F-4D97-AF65-F5344CB8AC3E}">
        <p14:creationId xmlns:p14="http://schemas.microsoft.com/office/powerpoint/2010/main" val="42675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6254"/>
            <a:ext cx="7543800" cy="642466"/>
          </a:xfrm>
        </p:spPr>
        <p:txBody>
          <a:bodyPr/>
          <a:lstStyle/>
          <a:p>
            <a:pPr algn="ctr"/>
            <a:r>
              <a:rPr lang="hu-HU" dirty="0" err="1" smtClean="0"/>
              <a:t>ResultSet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196752"/>
            <a:ext cx="8665049" cy="5328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 err="1" smtClean="0"/>
              <a:t>Cursor</a:t>
            </a:r>
            <a:r>
              <a:rPr lang="hu-HU" sz="2000" b="1" dirty="0"/>
              <a:t> pozícionálás</a:t>
            </a:r>
            <a:endParaRPr lang="hu-HU" sz="2000" b="1" dirty="0" smtClean="0"/>
          </a:p>
          <a:p>
            <a:pPr marL="0" indent="0">
              <a:buNone/>
            </a:pPr>
            <a:endParaRPr lang="hu-HU" sz="800" dirty="0" smtClean="0"/>
          </a:p>
          <a:p>
            <a:r>
              <a:rPr lang="hu-HU" sz="2000" dirty="0" err="1" smtClean="0"/>
              <a:t>Cursor</a:t>
            </a:r>
            <a:r>
              <a:rPr lang="hu-HU" sz="2000" dirty="0" smtClean="0"/>
              <a:t> pozícionálásával érhetjük el a feldolgozandó sorokat.</a:t>
            </a:r>
          </a:p>
          <a:p>
            <a:endParaRPr lang="hu-HU" sz="800" dirty="0" smtClean="0"/>
          </a:p>
          <a:p>
            <a:r>
              <a:rPr lang="hu-HU" sz="2000" dirty="0" smtClean="0"/>
              <a:t>Korábban csak a </a:t>
            </a:r>
            <a:r>
              <a:rPr lang="hu-HU" sz="2000" b="1" dirty="0" err="1" smtClean="0"/>
              <a:t>next</a:t>
            </a:r>
            <a:r>
              <a:rPr lang="hu-HU" sz="2000" b="1" dirty="0" smtClean="0"/>
              <a:t>()</a:t>
            </a:r>
            <a:r>
              <a:rPr lang="hu-HU" sz="2000" i="1" dirty="0" smtClean="0"/>
              <a:t> </a:t>
            </a:r>
            <a:r>
              <a:rPr lang="hu-HU" sz="2000" dirty="0" smtClean="0"/>
              <a:t>metódus állt rendelkezésre, amellyel előre tudtunk haladni az eredményhalmazban. Amennyiben hamis értékkel tér vissza nincs több feldolgozandó sor.</a:t>
            </a:r>
          </a:p>
          <a:p>
            <a:endParaRPr lang="hu-HU" sz="800" dirty="0" smtClean="0"/>
          </a:p>
          <a:p>
            <a:r>
              <a:rPr lang="hu-HU" sz="2000" dirty="0" smtClean="0"/>
              <a:t>Az újabb verziókban lehetőség van már a relatív és abszolút pozícionálásra is.</a:t>
            </a:r>
          </a:p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r>
              <a:rPr lang="hu-HU" sz="2000" dirty="0" smtClean="0"/>
              <a:t>Példák:</a:t>
            </a:r>
          </a:p>
          <a:p>
            <a:pPr marL="0" indent="0">
              <a:buNone/>
            </a:pPr>
            <a:r>
              <a:rPr lang="hu-HU" sz="1600" dirty="0" smtClean="0">
                <a:cs typeface="Courier New" panose="02070309020205020404" pitchFamily="49" charset="0"/>
              </a:rPr>
              <a:t>a)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ResultSet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stmt.executeQuery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("SELECT * FROM MYTABLE");</a:t>
            </a:r>
          </a:p>
          <a:p>
            <a:pPr marL="0" indent="0">
              <a:buNone/>
            </a:pPr>
            <a:r>
              <a:rPr lang="hu-H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resultSet.next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buNone/>
            </a:pPr>
            <a:r>
              <a:rPr lang="hu-H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Process the current row here</a:t>
            </a:r>
          </a:p>
          <a:p>
            <a:pPr marL="0" indent="0">
              <a:buNone/>
            </a:pPr>
            <a:r>
              <a:rPr lang="hu-H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hu-HU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1600" dirty="0">
                <a:cs typeface="Courier New" panose="02070309020205020404" pitchFamily="49" charset="0"/>
              </a:rPr>
              <a:t>b) </a:t>
            </a:r>
            <a:r>
              <a:rPr lang="hu-H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</a:t>
            </a:r>
            <a:r>
              <a:rPr lang="hu-H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</a:t>
            </a:r>
            <a:r>
              <a:rPr lang="hu-H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hu-H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hu-H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hu-HU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hu-HU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resultSet.relative</a:t>
            </a:r>
            <a:r>
              <a:rPr lang="hu-HU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(-5);</a:t>
            </a:r>
            <a:endParaRPr lang="hu-HU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2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4474"/>
          </a:xfrm>
        </p:spPr>
        <p:txBody>
          <a:bodyPr/>
          <a:lstStyle/>
          <a:p>
            <a:pPr algn="ctr"/>
            <a:r>
              <a:rPr lang="hu-HU" dirty="0" err="1" smtClean="0"/>
              <a:t>ResultSet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1900" b="1" dirty="0" smtClean="0"/>
              <a:t>Adatok kiolvasása</a:t>
            </a:r>
          </a:p>
          <a:p>
            <a:pPr marL="0" indent="0">
              <a:buNone/>
            </a:pPr>
            <a:endParaRPr lang="hu-HU" sz="900" b="1" dirty="0" smtClean="0"/>
          </a:p>
          <a:p>
            <a:r>
              <a:rPr lang="hu-HU" sz="1900" dirty="0" err="1" smtClean="0"/>
              <a:t>ResultSet-ből</a:t>
            </a:r>
            <a:r>
              <a:rPr lang="hu-HU" sz="1900" dirty="0" smtClean="0"/>
              <a:t> való adatkiolvasásnál számos </a:t>
            </a:r>
            <a:r>
              <a:rPr lang="hu-HU" sz="1900" b="1" dirty="0" err="1" smtClean="0"/>
              <a:t>getXXX</a:t>
            </a:r>
            <a:r>
              <a:rPr lang="hu-HU" sz="1900" b="1" dirty="0" smtClean="0"/>
              <a:t>() </a:t>
            </a:r>
            <a:r>
              <a:rPr lang="hu-HU" sz="1900" dirty="0" smtClean="0"/>
              <a:t>függvényt használhatunk. A különböző változatok a kiolvasandó adat típusában különböznek.</a:t>
            </a:r>
          </a:p>
          <a:p>
            <a:pPr marL="344487" lvl="1" indent="0">
              <a:buNone/>
            </a:pPr>
            <a:r>
              <a:rPr lang="hu-HU" sz="1900" dirty="0" smtClean="0"/>
              <a:t>Pl.: </a:t>
            </a:r>
            <a:r>
              <a:rPr lang="hu-HU" sz="1900" b="1" dirty="0" err="1" smtClean="0"/>
              <a:t>getString</a:t>
            </a:r>
            <a:r>
              <a:rPr lang="hu-HU" sz="1900" b="1" dirty="0" smtClean="0"/>
              <a:t>()</a:t>
            </a:r>
            <a:r>
              <a:rPr lang="hu-HU" sz="1900" dirty="0" smtClean="0"/>
              <a:t>, </a:t>
            </a:r>
            <a:r>
              <a:rPr lang="hu-HU" sz="1900" b="1" dirty="0" err="1" smtClean="0"/>
              <a:t>getInt</a:t>
            </a:r>
            <a:r>
              <a:rPr lang="hu-HU" sz="1900" b="1" dirty="0" smtClean="0"/>
              <a:t>()</a:t>
            </a:r>
            <a:r>
              <a:rPr lang="hu-HU" sz="1900" dirty="0" smtClean="0"/>
              <a:t>, </a:t>
            </a:r>
            <a:r>
              <a:rPr lang="hu-HU" sz="1900" b="1" dirty="0" err="1" smtClean="0"/>
              <a:t>getBytes</a:t>
            </a:r>
            <a:r>
              <a:rPr lang="hu-HU" sz="1900" b="1" dirty="0" smtClean="0"/>
              <a:t>()</a:t>
            </a:r>
            <a:r>
              <a:rPr lang="hu-HU" sz="1900" dirty="0" smtClean="0"/>
              <a:t>, stb.</a:t>
            </a:r>
          </a:p>
          <a:p>
            <a:pPr marL="344487" lvl="1" indent="0">
              <a:buNone/>
            </a:pPr>
            <a:endParaRPr lang="hu-HU" sz="900" dirty="0" smtClean="0"/>
          </a:p>
          <a:p>
            <a:r>
              <a:rPr lang="hu-HU" sz="1900" dirty="0" smtClean="0"/>
              <a:t>Amennyiben nem tudjuk milyen típusú adatról van szó használhatjuk a </a:t>
            </a:r>
            <a:r>
              <a:rPr lang="hu-HU" sz="1900" b="1" dirty="0" err="1" smtClean="0"/>
              <a:t>getObject</a:t>
            </a:r>
            <a:r>
              <a:rPr lang="hu-HU" sz="1900" b="1" dirty="0" smtClean="0"/>
              <a:t>()</a:t>
            </a:r>
            <a:r>
              <a:rPr lang="hu-HU" sz="1900" dirty="0" smtClean="0"/>
              <a:t> függvényt.</a:t>
            </a:r>
          </a:p>
          <a:p>
            <a:endParaRPr lang="hu-HU" sz="900" dirty="0" smtClean="0"/>
          </a:p>
          <a:p>
            <a:r>
              <a:rPr lang="hu-HU" sz="1900" dirty="0" smtClean="0"/>
              <a:t>A függvényeknek két egy paraméteres változata van: </a:t>
            </a:r>
          </a:p>
          <a:p>
            <a:pPr marL="863600" lvl="1" indent="-514350">
              <a:buClr>
                <a:srgbClr val="002060"/>
              </a:buClr>
              <a:buFont typeface="+mj-lt"/>
              <a:buAutoNum type="arabicPeriod"/>
            </a:pPr>
            <a:r>
              <a:rPr lang="hu-HU" sz="1900" dirty="0" smtClean="0"/>
              <a:t>A paraméter </a:t>
            </a:r>
            <a:r>
              <a:rPr lang="hu-HU" sz="1900" b="1" dirty="0" smtClean="0"/>
              <a:t>Integer</a:t>
            </a:r>
            <a:r>
              <a:rPr lang="hu-HU" sz="1900" dirty="0" smtClean="0"/>
              <a:t> érték, </a:t>
            </a:r>
            <a:r>
              <a:rPr lang="hu-HU" sz="1900" dirty="0"/>
              <a:t>amely a lekérdezett </a:t>
            </a:r>
            <a:r>
              <a:rPr lang="hu-HU" sz="1900" dirty="0" smtClean="0"/>
              <a:t>adat sorszáma a lekérdezésben </a:t>
            </a:r>
            <a:r>
              <a:rPr lang="hu-HU" sz="1900" dirty="0"/>
              <a:t>jelöli </a:t>
            </a:r>
            <a:r>
              <a:rPr lang="hu-HU" sz="1900" dirty="0" smtClean="0"/>
              <a:t>(1-gyel </a:t>
            </a:r>
            <a:r>
              <a:rPr lang="hu-HU" sz="1900" dirty="0"/>
              <a:t>kezdődik az indexelés</a:t>
            </a:r>
            <a:r>
              <a:rPr lang="hu-HU" sz="1900" dirty="0" smtClean="0"/>
              <a:t>).</a:t>
            </a:r>
          </a:p>
          <a:p>
            <a:pPr marL="863600" lvl="1" indent="-514350">
              <a:buClr>
                <a:srgbClr val="002060"/>
              </a:buClr>
              <a:buFont typeface="+mj-lt"/>
              <a:buAutoNum type="arabicPeriod"/>
            </a:pPr>
            <a:r>
              <a:rPr lang="hu-HU" sz="1900" dirty="0" smtClean="0"/>
              <a:t>A paraméter </a:t>
            </a:r>
            <a:r>
              <a:rPr lang="hu-HU" sz="1900" b="1" dirty="0" err="1" smtClean="0"/>
              <a:t>String</a:t>
            </a:r>
            <a:r>
              <a:rPr lang="hu-HU" sz="1900" dirty="0" smtClean="0"/>
              <a:t> érték, amely az oszlop neve a lekérdezésben.</a:t>
            </a:r>
            <a:endParaRPr lang="hu-HU" sz="1900" dirty="0"/>
          </a:p>
          <a:p>
            <a:pPr marL="0" indent="0">
              <a:buClr>
                <a:srgbClr val="002060"/>
              </a:buClr>
              <a:buNone/>
            </a:pPr>
            <a:endParaRPr lang="hu-HU" sz="900" dirty="0"/>
          </a:p>
          <a:p>
            <a:pPr marL="0" indent="0">
              <a:buClr>
                <a:srgbClr val="002060"/>
              </a:buClr>
              <a:buNone/>
            </a:pPr>
            <a:r>
              <a:rPr lang="hu-HU" sz="1900" dirty="0" smtClean="0"/>
              <a:t>Példák:</a:t>
            </a:r>
          </a:p>
          <a:p>
            <a:pPr marL="0" indent="0">
              <a:buClr>
                <a:srgbClr val="002060"/>
              </a:buClr>
              <a:buNone/>
            </a:pPr>
            <a:endParaRPr lang="hu-HU" sz="900" dirty="0" smtClean="0"/>
          </a:p>
          <a:p>
            <a:pPr marL="0" indent="0">
              <a:buClr>
                <a:srgbClr val="002060"/>
              </a:buClr>
              <a:buNone/>
            </a:pPr>
            <a:r>
              <a:rPr lang="hu-HU" sz="1800" dirty="0"/>
              <a:t>a) </a:t>
            </a:r>
            <a:r>
              <a:rPr lang="hu-HU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</a:t>
            </a:r>
            <a:r>
              <a:rPr lang="hu-H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</a:t>
            </a:r>
            <a:r>
              <a:rPr lang="hu-H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hu-HU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hu-H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hu-HU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hu-HU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hu-HU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columnValue</a:t>
            </a:r>
            <a:r>
              <a:rPr lang="hu-H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resultSet.getString</a:t>
            </a:r>
            <a:r>
              <a:rPr lang="hu-H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(2</a:t>
            </a:r>
            <a:r>
              <a:rPr lang="hu-HU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Clr>
                <a:srgbClr val="002060"/>
              </a:buClr>
              <a:buNone/>
            </a:pPr>
            <a:endParaRPr lang="hu-HU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hu-HU" sz="1700" dirty="0">
                <a:cs typeface="Courier New" panose="02070309020205020404" pitchFamily="49" charset="0"/>
              </a:rPr>
              <a:t>b) </a:t>
            </a:r>
            <a:r>
              <a:rPr lang="hu-HU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</a:t>
            </a:r>
            <a:r>
              <a:rPr lang="hu-H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</a:t>
            </a:r>
            <a:r>
              <a:rPr lang="hu-H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hu-HU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hu-H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hu-HU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hu-HU" sz="17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hu-HU" sz="17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columnValue</a:t>
            </a:r>
            <a:r>
              <a:rPr lang="hu-H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resultSet.getString</a:t>
            </a:r>
            <a:r>
              <a:rPr lang="hu-HU" sz="1700" dirty="0">
                <a:latin typeface="Courier New" panose="02070309020205020404" pitchFamily="49" charset="0"/>
                <a:cs typeface="Courier New" panose="02070309020205020404" pitchFamily="49" charset="0"/>
              </a:rPr>
              <a:t>("FIRSTNAME");</a:t>
            </a:r>
          </a:p>
        </p:txBody>
      </p:sp>
    </p:spTree>
    <p:extLst>
      <p:ext uri="{BB962C8B-B14F-4D97-AF65-F5344CB8AC3E}">
        <p14:creationId xmlns:p14="http://schemas.microsoft.com/office/powerpoint/2010/main" val="37530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543800" cy="642466"/>
          </a:xfrm>
        </p:spPr>
        <p:txBody>
          <a:bodyPr/>
          <a:lstStyle/>
          <a:p>
            <a:pPr algn="ctr"/>
            <a:r>
              <a:rPr lang="hu-HU" dirty="0" err="1" smtClean="0"/>
              <a:t>ResultSet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 smtClean="0"/>
              <a:t>Adatok módosítása</a:t>
            </a:r>
          </a:p>
          <a:p>
            <a:r>
              <a:rPr lang="hu-HU" sz="2000" dirty="0" smtClean="0"/>
              <a:t>Ha a </a:t>
            </a:r>
            <a:r>
              <a:rPr lang="hu-HU" sz="2000" b="1" dirty="0" err="1" smtClean="0"/>
              <a:t>ResultSet</a:t>
            </a:r>
            <a:r>
              <a:rPr lang="hu-HU" sz="2000" dirty="0" err="1" smtClean="0"/>
              <a:t>-ben</a:t>
            </a:r>
            <a:r>
              <a:rPr lang="hu-HU" sz="2000" dirty="0" smtClean="0"/>
              <a:t> engedélyezve van a módosítás, akkor használhatjuk az </a:t>
            </a:r>
            <a:r>
              <a:rPr lang="hu-HU" sz="2000" b="1" dirty="0" err="1" smtClean="0"/>
              <a:t>updateXXX</a:t>
            </a:r>
            <a:r>
              <a:rPr lang="hu-HU" sz="2000" b="1" dirty="0" smtClean="0"/>
              <a:t>() </a:t>
            </a:r>
            <a:r>
              <a:rPr lang="hu-HU" sz="2000" dirty="0" smtClean="0"/>
              <a:t>függvényeket, amelyek az aktuális sor adatait módosíthatják. Ezen kívül léteznek az </a:t>
            </a:r>
            <a:r>
              <a:rPr lang="hu-HU" sz="2000" b="1" dirty="0" err="1" smtClean="0"/>
              <a:t>insertRow</a:t>
            </a:r>
            <a:r>
              <a:rPr lang="hu-HU" sz="2000" b="1" dirty="0" smtClean="0"/>
              <a:t>() </a:t>
            </a:r>
            <a:r>
              <a:rPr lang="hu-HU" sz="2000" dirty="0" smtClean="0"/>
              <a:t>és a </a:t>
            </a:r>
            <a:r>
              <a:rPr lang="hu-HU" sz="2000" b="1" dirty="0" err="1" smtClean="0"/>
              <a:t>deleteRow</a:t>
            </a:r>
            <a:r>
              <a:rPr lang="hu-HU" sz="2000" b="1" dirty="0" smtClean="0"/>
              <a:t>()</a:t>
            </a:r>
            <a:r>
              <a:rPr lang="hu-HU" sz="2000" dirty="0" smtClean="0"/>
              <a:t> függvények egy sor beszúrására és egy meghatározott sor törlésére.</a:t>
            </a:r>
          </a:p>
          <a:p>
            <a:pPr marL="349250" lvl="1" indent="0">
              <a:buNone/>
            </a:pPr>
            <a:r>
              <a:rPr lang="hu-HU" sz="2000" dirty="0" smtClean="0"/>
              <a:t>Példa:</a:t>
            </a:r>
          </a:p>
          <a:p>
            <a:pPr marL="349250" lvl="1" indent="0">
              <a:buNone/>
            </a:pPr>
            <a:r>
              <a:rPr lang="hu-H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</a:t>
            </a:r>
            <a:r>
              <a:rPr lang="hu-H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</a:t>
            </a:r>
            <a:r>
              <a:rPr lang="hu-H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349250" lvl="1" indent="0">
              <a:buNone/>
            </a:pPr>
            <a:r>
              <a:rPr lang="hu-H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 ...</a:t>
            </a:r>
          </a:p>
          <a:p>
            <a:pPr marL="349250" lvl="1" indent="0">
              <a:buNone/>
            </a:pPr>
            <a:r>
              <a:rPr lang="hu-HU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resultSet.updateFloat</a:t>
            </a:r>
            <a:r>
              <a:rPr lang="hu-HU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(3, 123.45f);</a:t>
            </a:r>
          </a:p>
          <a:p>
            <a:r>
              <a:rPr lang="hu-HU" sz="2000" dirty="0" smtClean="0"/>
              <a:t>A módosítások nem történnek meg azonnal az előző függvények hatására, az </a:t>
            </a:r>
            <a:r>
              <a:rPr lang="hu-HU" sz="2000" b="1" dirty="0" err="1" smtClean="0"/>
              <a:t>updateRow</a:t>
            </a:r>
            <a:r>
              <a:rPr lang="hu-HU" sz="2000" b="1" dirty="0" smtClean="0"/>
              <a:t>()</a:t>
            </a:r>
            <a:r>
              <a:rPr lang="hu-HU" sz="2000" dirty="0"/>
              <a:t> </a:t>
            </a:r>
            <a:r>
              <a:rPr lang="hu-HU" sz="2000" dirty="0" smtClean="0"/>
              <a:t>metódussal menthetjük a módosításokat</a:t>
            </a:r>
            <a:r>
              <a:rPr lang="hu-HU" sz="2000" dirty="0"/>
              <a:t>, </a:t>
            </a:r>
            <a:r>
              <a:rPr lang="hu-HU" sz="2000" dirty="0" smtClean="0"/>
              <a:t>és </a:t>
            </a:r>
            <a:r>
              <a:rPr lang="hu-HU" sz="2000" dirty="0"/>
              <a:t>a </a:t>
            </a:r>
            <a:r>
              <a:rPr lang="hu-HU" sz="2000" b="1" dirty="0" err="1"/>
              <a:t>cancelRowUpdates</a:t>
            </a:r>
            <a:r>
              <a:rPr lang="hu-HU" sz="2000" b="1" dirty="0" smtClean="0"/>
              <a:t>() </a:t>
            </a:r>
            <a:r>
              <a:rPr lang="hu-HU" sz="2000" dirty="0" smtClean="0"/>
              <a:t>el lehet vetni a módosításokat.</a:t>
            </a:r>
          </a:p>
          <a:p>
            <a:r>
              <a:rPr lang="hu-HU" sz="2000" dirty="0"/>
              <a:t>A </a:t>
            </a:r>
            <a:r>
              <a:rPr lang="hu-HU" sz="2000" b="1" dirty="0" err="1"/>
              <a:t>refreshRow</a:t>
            </a:r>
            <a:r>
              <a:rPr lang="hu-HU" sz="2000" b="1" dirty="0"/>
              <a:t>() </a:t>
            </a:r>
            <a:r>
              <a:rPr lang="hu-HU" sz="2000" dirty="0"/>
              <a:t>hatására szintén elveszik az összes eddigi nem mentett </a:t>
            </a:r>
            <a:r>
              <a:rPr lang="hu-HU" sz="2000" dirty="0" smtClean="0"/>
              <a:t>módosítás, </a:t>
            </a:r>
            <a:r>
              <a:rPr lang="hu-HU" sz="2000" dirty="0"/>
              <a:t>viszont a </a:t>
            </a:r>
            <a:r>
              <a:rPr lang="hu-HU" sz="2000" b="1" dirty="0" err="1"/>
              <a:t>cancelRowUpdates</a:t>
            </a:r>
            <a:r>
              <a:rPr lang="hu-HU" sz="2000" b="1" dirty="0"/>
              <a:t>()</a:t>
            </a:r>
            <a:r>
              <a:rPr lang="hu-HU" sz="2000" dirty="0"/>
              <a:t> függvénytől különbözik a </a:t>
            </a:r>
            <a:r>
              <a:rPr lang="hu-HU" sz="2000" dirty="0" smtClean="0"/>
              <a:t>működése. A </a:t>
            </a:r>
            <a:r>
              <a:rPr lang="hu-HU" sz="2000" b="1" dirty="0" err="1" smtClean="0"/>
              <a:t>cancelRowUpdates</a:t>
            </a:r>
            <a:r>
              <a:rPr lang="hu-HU" sz="2000" b="1" dirty="0" smtClean="0"/>
              <a:t>()</a:t>
            </a:r>
            <a:r>
              <a:rPr lang="hu-HU" sz="2000" dirty="0" smtClean="0"/>
              <a:t> </a:t>
            </a:r>
            <a:r>
              <a:rPr lang="hu-HU" sz="2000" dirty="0"/>
              <a:t>a korábban kiolvasott </a:t>
            </a:r>
            <a:r>
              <a:rPr lang="hu-HU" sz="2000" dirty="0" smtClean="0"/>
              <a:t>adatokat </a:t>
            </a:r>
            <a:r>
              <a:rPr lang="hu-HU" sz="2000" dirty="0"/>
              <a:t>állítja vissza, a </a:t>
            </a:r>
            <a:r>
              <a:rPr lang="hu-HU" sz="2000" b="1" dirty="0" err="1"/>
              <a:t>refreshRow</a:t>
            </a:r>
            <a:r>
              <a:rPr lang="hu-HU" sz="2000" b="1" dirty="0"/>
              <a:t>()</a:t>
            </a:r>
            <a:r>
              <a:rPr lang="hu-HU" sz="2000" dirty="0"/>
              <a:t> pedig az adatbázisban található aktuális </a:t>
            </a:r>
            <a:r>
              <a:rPr lang="hu-HU" sz="2000" dirty="0" smtClean="0"/>
              <a:t>értékeket </a:t>
            </a:r>
            <a:r>
              <a:rPr lang="hu-HU" sz="2000" dirty="0"/>
              <a:t>olvassa ki újra</a:t>
            </a:r>
            <a:r>
              <a:rPr lang="hu-HU" sz="2000" dirty="0" smtClean="0"/>
              <a:t>.</a:t>
            </a:r>
          </a:p>
          <a:p>
            <a:pPr marL="0" indent="0">
              <a:buNone/>
            </a:pPr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8188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262"/>
            <a:ext cx="7543800" cy="64246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ResultSet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800200"/>
          </a:xfrm>
        </p:spPr>
        <p:txBody>
          <a:bodyPr/>
          <a:lstStyle/>
          <a:p>
            <a:pPr marL="0" indent="0">
              <a:buNone/>
            </a:pPr>
            <a:r>
              <a:rPr lang="hu-HU" sz="2000" b="1" dirty="0"/>
              <a:t>Visszakapott sorok száma</a:t>
            </a:r>
          </a:p>
          <a:p>
            <a:pPr marL="0" indent="0">
              <a:buNone/>
            </a:pPr>
            <a:r>
              <a:rPr lang="hu-HU" sz="2000" dirty="0" smtClean="0"/>
              <a:t>JDBC 2.x verziótól a </a:t>
            </a:r>
            <a:r>
              <a:rPr lang="hu-HU" sz="2000" b="1" dirty="0" err="1" smtClean="0"/>
              <a:t>ResultSet</a:t>
            </a:r>
            <a:r>
              <a:rPr lang="hu-HU" sz="2000" dirty="0" err="1" smtClean="0"/>
              <a:t>-től</a:t>
            </a:r>
            <a:r>
              <a:rPr lang="hu-HU" sz="2000" dirty="0" smtClean="0"/>
              <a:t> (</a:t>
            </a:r>
            <a:r>
              <a:rPr lang="hu-HU" sz="2000" dirty="0" err="1" smtClean="0"/>
              <a:t>Scrollable</a:t>
            </a:r>
            <a:r>
              <a:rPr lang="hu-HU" sz="2000" dirty="0" smtClean="0"/>
              <a:t> típusútól) meg lehet kérdezni hány sort tartalmaz az eredmény. A </a:t>
            </a:r>
            <a:r>
              <a:rPr lang="hu-HU" sz="2000" b="1" dirty="0" err="1" smtClean="0"/>
              <a:t>last</a:t>
            </a:r>
            <a:r>
              <a:rPr lang="hu-HU" sz="2000" b="1" dirty="0" smtClean="0"/>
              <a:t>() </a:t>
            </a:r>
            <a:r>
              <a:rPr lang="hu-HU" sz="2000" dirty="0" smtClean="0"/>
              <a:t>metódussal a </a:t>
            </a:r>
            <a:r>
              <a:rPr lang="hu-HU" sz="2000" b="1" dirty="0" err="1"/>
              <a:t>c</a:t>
            </a:r>
            <a:r>
              <a:rPr lang="hu-HU" sz="2000" b="1" dirty="0" err="1" smtClean="0"/>
              <a:t>ursor</a:t>
            </a:r>
            <a:r>
              <a:rPr lang="hu-HU" sz="2000" dirty="0" err="1" smtClean="0"/>
              <a:t>-t</a:t>
            </a:r>
            <a:r>
              <a:rPr lang="hu-HU" sz="2000" dirty="0" smtClean="0"/>
              <a:t> az utolsó sorra állíthatjuk, majd a </a:t>
            </a:r>
            <a:r>
              <a:rPr lang="hu-HU" sz="2000" b="1" dirty="0" err="1" smtClean="0"/>
              <a:t>getRow</a:t>
            </a:r>
            <a:r>
              <a:rPr lang="hu-HU" sz="2000" b="1" dirty="0" smtClean="0"/>
              <a:t>() </a:t>
            </a:r>
            <a:r>
              <a:rPr lang="hu-HU" sz="2000" dirty="0" smtClean="0"/>
              <a:t>függvény visszaadja a sorindexet (ebből megtudható hány sort kaptunk vissza).</a:t>
            </a:r>
            <a:endParaRPr lang="hu-H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03793"/>
            <a:ext cx="7684077" cy="281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0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43800" cy="786482"/>
          </a:xfrm>
        </p:spPr>
        <p:txBody>
          <a:bodyPr/>
          <a:lstStyle/>
          <a:p>
            <a:pPr algn="ctr"/>
            <a:r>
              <a:rPr lang="hu-HU" dirty="0" err="1" smtClean="0"/>
              <a:t>ResultSet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980728"/>
            <a:ext cx="8665049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b="1" dirty="0" smtClean="0"/>
              <a:t>Generált egyedi kulcsok kezelése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1400" dirty="0" smtClean="0"/>
              <a:t>A JDBC támogatja a generált egyedi kulcsok kezelését is.</a:t>
            </a:r>
          </a:p>
          <a:p>
            <a:r>
              <a:rPr lang="hu-HU" sz="1400" dirty="0" smtClean="0"/>
              <a:t>Példa: a tárolt ügyfeleinek egyedi (elsődleges) kulcsait az adatbázis generálja.</a:t>
            </a:r>
          </a:p>
          <a:p>
            <a:endParaRPr lang="hu-HU" sz="1600" dirty="0"/>
          </a:p>
          <a:p>
            <a:endParaRPr lang="hu-HU" sz="1600" dirty="0" smtClean="0"/>
          </a:p>
          <a:p>
            <a:endParaRPr lang="hu-HU" sz="1600" dirty="0"/>
          </a:p>
          <a:p>
            <a:endParaRPr lang="hu-HU" sz="1600" dirty="0" smtClean="0"/>
          </a:p>
          <a:p>
            <a:endParaRPr lang="hu-HU" sz="1600" dirty="0"/>
          </a:p>
          <a:p>
            <a:endParaRPr lang="hu-HU" sz="1600" dirty="0" smtClean="0"/>
          </a:p>
          <a:p>
            <a:endParaRPr lang="hu-HU" sz="1600" dirty="0"/>
          </a:p>
          <a:p>
            <a:endParaRPr lang="hu-HU" sz="1600" dirty="0" smtClean="0"/>
          </a:p>
          <a:p>
            <a:endParaRPr lang="hu-HU" sz="1600" dirty="0"/>
          </a:p>
          <a:p>
            <a:endParaRPr lang="hu-HU" sz="1600" dirty="0" smtClean="0"/>
          </a:p>
          <a:p>
            <a:endParaRPr lang="hu-HU" sz="1600" dirty="0"/>
          </a:p>
          <a:p>
            <a:endParaRPr lang="hu-HU" sz="1600" dirty="0" smtClean="0"/>
          </a:p>
          <a:p>
            <a:endParaRPr lang="hu-HU" sz="1600" dirty="0"/>
          </a:p>
          <a:p>
            <a:endParaRPr lang="hu-HU" sz="1600" dirty="0" smtClean="0"/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1400" dirty="0" smtClean="0"/>
              <a:t>Megjegyzés: </a:t>
            </a:r>
            <a:r>
              <a:rPr lang="hu-HU" sz="1400" dirty="0"/>
              <a:t>T</a:t>
            </a:r>
            <a:r>
              <a:rPr lang="hu-HU" sz="1400" dirty="0" smtClean="0"/>
              <a:t>öbb egyedi kulcs generálása esetén több sort kapunk vissza. Annyi sort kapunk ahány generált egyedi kulcs van, minden sorban egy generált egyedi kulcs.</a:t>
            </a:r>
          </a:p>
          <a:p>
            <a:pPr marL="0" indent="0">
              <a:buNone/>
            </a:pPr>
            <a:endParaRPr lang="hu-HU" sz="1600" dirty="0" smtClean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33540"/>
              </p:ext>
            </p:extLst>
          </p:nvPr>
        </p:nvGraphicFramePr>
        <p:xfrm>
          <a:off x="196847" y="2061552"/>
          <a:ext cx="8479608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1097"/>
                <a:gridCol w="460851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Az ügyfél osztály (a </a:t>
                      </a:r>
                      <a:r>
                        <a:rPr kumimoji="0" lang="hu-HU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customerID</a:t>
                      </a:r>
                      <a:r>
                        <a:rPr kumimoji="0" lang="hu-H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tulajdonság az adatbázis által generált elsődleges kulcs):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		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Customer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private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int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customerID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private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String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name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int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getCustomerID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   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return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id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}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void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setCustomerID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(int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id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) 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   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customerID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id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}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String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getName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 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   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return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name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}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void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setName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String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nm) {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     </a:t>
                      </a:r>
                      <a:r>
                        <a:rPr kumimoji="0" lang="hu-HU" sz="1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name</a:t>
                      </a: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= nm;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   }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0066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u-H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}</a:t>
                      </a:r>
                      <a:endParaRPr kumimoji="0" lang="hu-HU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hu-H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Egy új létrehozott ügyfél tárolása az adatbázisban:</a:t>
                      </a:r>
                    </a:p>
                    <a:p>
                      <a:endParaRPr kumimoji="0" lang="hu-HU" sz="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void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addNew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Customer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customer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Connection</a:t>
                      </a:r>
                      <a:endParaRPr lang="hu-HU" sz="1200" b="0" dirty="0" smtClean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conn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throws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SQLException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</a:p>
                    <a:p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PreparedStatement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pstmt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</a:t>
                      </a:r>
                    </a:p>
                    <a:p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conn.prepareStatement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</a:p>
                    <a:p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"INSERT INTO CUSTOMER (NAME) VALUES (?)");</a:t>
                      </a:r>
                    </a:p>
                    <a:p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pstmt.setString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customer.getName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());</a:t>
                      </a:r>
                    </a:p>
                    <a:p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pstmt.executeUpdate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pstmt.close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endParaRPr kumimoji="0" lang="hu-H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urier New" panose="02070309020205020404" pitchFamily="49" charset="0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r>
                        <a:rPr kumimoji="0" lang="hu-H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tárolt ügyfél által kapott egyedi kulcs lekérdezése (</a:t>
                      </a:r>
                      <a:r>
                        <a:rPr kumimoji="0" lang="hu-HU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getGeneratedKeys</a:t>
                      </a:r>
                      <a:r>
                        <a:rPr kumimoji="0" lang="hu-H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JDBC 3.0-tól) és az eddig értékkel nem rendelkező </a:t>
                      </a:r>
                      <a:r>
                        <a:rPr kumimoji="0" lang="hu-HU" sz="14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customerID</a:t>
                      </a:r>
                      <a:r>
                        <a:rPr kumimoji="0" lang="hu-HU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u-HU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tulajdonság beállítása: </a:t>
                      </a:r>
                      <a:endParaRPr kumimoji="0" lang="hu-HU" sz="14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hu-HU" sz="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pstmt.executeUpdate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ResultSet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resultSet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pstmt.getGeneratedKeys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();</a:t>
                      </a:r>
                    </a:p>
                    <a:p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resultSet.next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()) {</a:t>
                      </a:r>
                    </a:p>
                    <a:p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int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customerID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resultSet.getInt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(1);</a:t>
                      </a:r>
                    </a:p>
                    <a:p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customer.setCustomerID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hu-HU" sz="1200" b="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customerID</a:t>
                      </a:r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);</a:t>
                      </a:r>
                    </a:p>
                    <a:p>
                      <a:r>
                        <a:rPr lang="hu-HU" sz="1200" b="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  <a:endParaRPr lang="hu-HU" sz="1200" b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8" name="Egyenes összekötő 7"/>
          <p:cNvCxnSpPr/>
          <p:nvPr/>
        </p:nvCxnSpPr>
        <p:spPr>
          <a:xfrm>
            <a:off x="3995936" y="2132856"/>
            <a:ext cx="0" cy="39604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6254"/>
            <a:ext cx="7543800" cy="858490"/>
          </a:xfrm>
        </p:spPr>
        <p:txBody>
          <a:bodyPr/>
          <a:lstStyle/>
          <a:p>
            <a:pPr algn="ctr"/>
            <a:r>
              <a:rPr lang="hu-HU" dirty="0" err="1"/>
              <a:t>ResultSetMetaData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340768"/>
            <a:ext cx="8665049" cy="5517232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A DBMS és a JDBC driver által nyújtott lehetőségeket a </a:t>
            </a:r>
            <a:r>
              <a:rPr lang="hu-HU" sz="2000" b="1" dirty="0" err="1" smtClean="0"/>
              <a:t>ResultSetMetaData</a:t>
            </a:r>
            <a:r>
              <a:rPr lang="hu-HU" sz="2000" dirty="0" smtClean="0"/>
              <a:t> segítségével tudjuk lekérdezni.</a:t>
            </a:r>
          </a:p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r>
              <a:rPr lang="hu-HU" sz="2000" dirty="0" smtClean="0"/>
              <a:t>A következő példa kiírja a oszlopok neveit és a kapott sorokat, adatokat: </a:t>
            </a:r>
          </a:p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printResultSet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throws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SQLException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hu-HU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ResultSetMetaData</a:t>
            </a: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rsmd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resultSet.getMetaData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rsmd.getColumnCount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hu-HU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 i = 0; i &lt;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hu-HU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((i == 0 ? "" : "\t") +</a:t>
            </a:r>
          </a:p>
          <a:p>
            <a:pPr marL="0" indent="0"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hu-HU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rsmd.getColumnName</a:t>
            </a: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(i 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+ 1));</a:t>
            </a:r>
          </a:p>
          <a:p>
            <a:pPr marL="0" indent="0"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hu-HU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hu-HU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resultSet.next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hu-HU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(int i = 0; i &lt;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hu-HU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hu-HU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((i == 0 ? "" : "\t") +</a:t>
            </a:r>
          </a:p>
          <a:p>
            <a:pPr marL="0" indent="0"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hu-HU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resultSet.getObject</a:t>
            </a: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(i 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+ 1));</a:t>
            </a:r>
          </a:p>
          <a:p>
            <a:pPr marL="0" indent="0"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  <a:endParaRPr lang="hu-H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hu-HU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hu-H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314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4474"/>
          </a:xfrm>
        </p:spPr>
        <p:txBody>
          <a:bodyPr/>
          <a:lstStyle/>
          <a:p>
            <a:pPr algn="ctr"/>
            <a:r>
              <a:rPr lang="hu-HU" dirty="0" err="1"/>
              <a:t>RowSet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marL="0" indent="0">
              <a:buNone/>
            </a:pPr>
            <a:r>
              <a:rPr lang="hu-HU" sz="1800" b="1" dirty="0" err="1" smtClean="0"/>
              <a:t>RowSet</a:t>
            </a:r>
            <a:endParaRPr lang="hu-HU" sz="1800" b="1" dirty="0" smtClean="0"/>
          </a:p>
          <a:p>
            <a:pPr marL="0" indent="0">
              <a:buNone/>
            </a:pPr>
            <a:endParaRPr lang="hu-HU" sz="800" b="1" dirty="0" smtClean="0"/>
          </a:p>
          <a:p>
            <a:pPr marL="0" indent="0">
              <a:buNone/>
            </a:pPr>
            <a:r>
              <a:rPr lang="hu-HU" sz="1800" dirty="0" smtClean="0"/>
              <a:t>A </a:t>
            </a:r>
            <a:r>
              <a:rPr lang="hu-HU" sz="1800" b="1" dirty="0" err="1" smtClean="0"/>
              <a:t>RowSet</a:t>
            </a:r>
            <a:r>
              <a:rPr lang="hu-HU" sz="1800" b="1" dirty="0" smtClean="0"/>
              <a:t> </a:t>
            </a:r>
            <a:r>
              <a:rPr lang="hu-HU" sz="1800" dirty="0" err="1"/>
              <a:t>a</a:t>
            </a:r>
            <a:r>
              <a:rPr lang="hu-HU" sz="1800" dirty="0" smtClean="0"/>
              <a:t> </a:t>
            </a:r>
            <a:r>
              <a:rPr lang="hu-HU" sz="1800" b="1" dirty="0" err="1" smtClean="0"/>
              <a:t>ResultSet</a:t>
            </a:r>
            <a:r>
              <a:rPr lang="hu-HU" sz="1800" dirty="0" smtClean="0"/>
              <a:t> továbbfejlesztett (és egyben leszármazott) típusa. </a:t>
            </a:r>
          </a:p>
          <a:p>
            <a:pPr marL="0" indent="0">
              <a:buNone/>
            </a:pPr>
            <a:r>
              <a:rPr lang="hu-HU" sz="1800" dirty="0" smtClean="0"/>
              <a:t>A </a:t>
            </a:r>
            <a:r>
              <a:rPr lang="hu-HU" sz="1800" b="1" dirty="0" err="1" smtClean="0"/>
              <a:t>RowSet</a:t>
            </a:r>
            <a:r>
              <a:rPr lang="hu-HU" sz="1800" b="1" dirty="0" smtClean="0"/>
              <a:t> </a:t>
            </a:r>
            <a:r>
              <a:rPr lang="hu-HU" sz="1800" dirty="0" smtClean="0"/>
              <a:t>segítségével például végre lehet hajtani módosításokat és a </a:t>
            </a:r>
            <a:r>
              <a:rPr lang="hu-HU" sz="1800" dirty="0" err="1"/>
              <a:t>Cursor</a:t>
            </a:r>
            <a:r>
              <a:rPr lang="hu-HU" sz="1800" dirty="0"/>
              <a:t> előre-hátra </a:t>
            </a:r>
            <a:r>
              <a:rPr lang="hu-HU" sz="1800" dirty="0" smtClean="0"/>
              <a:t>pozícionálását akkor is, ha </a:t>
            </a:r>
            <a:r>
              <a:rPr lang="hu-HU" sz="1800" dirty="0"/>
              <a:t>a</a:t>
            </a:r>
            <a:r>
              <a:rPr lang="hu-HU" sz="1800" dirty="0" smtClean="0"/>
              <a:t> JDBC driver nem támogatja. Ezen kívül lehetőség van a </a:t>
            </a:r>
            <a:r>
              <a:rPr lang="hu-HU" sz="1800" dirty="0" err="1" smtClean="0"/>
              <a:t>RowSet-tel</a:t>
            </a:r>
            <a:r>
              <a:rPr lang="hu-HU" sz="1800" dirty="0" smtClean="0"/>
              <a:t> kapcsolatos változásokról értesítést kapni események formájában.</a:t>
            </a:r>
          </a:p>
          <a:p>
            <a:pPr marL="0" indent="0">
              <a:buNone/>
            </a:pPr>
            <a:r>
              <a:rPr lang="hu-HU" sz="1800" dirty="0" smtClean="0"/>
              <a:t>Két </a:t>
            </a:r>
            <a:r>
              <a:rPr lang="hu-HU" sz="1800" b="1" dirty="0" err="1" smtClean="0"/>
              <a:t>RowSet</a:t>
            </a:r>
            <a:r>
              <a:rPr lang="hu-HU" sz="1800" b="1" dirty="0" smtClean="0"/>
              <a:t> </a:t>
            </a:r>
            <a:r>
              <a:rPr lang="hu-HU" sz="1800" dirty="0" smtClean="0"/>
              <a:t>típus van: kapcsolat alapú és kapcsolat nélküli.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b="1" dirty="0" err="1" smtClean="0"/>
              <a:t>JdbcRowSet</a:t>
            </a:r>
            <a:endParaRPr lang="hu-HU" sz="1800" b="1" dirty="0" smtClean="0"/>
          </a:p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r>
              <a:rPr lang="hu-HU" sz="1800" dirty="0" smtClean="0"/>
              <a:t>A </a:t>
            </a:r>
            <a:r>
              <a:rPr lang="hu-HU" sz="1800" b="1" dirty="0" err="1"/>
              <a:t>JdbcRowSet</a:t>
            </a:r>
            <a:r>
              <a:rPr lang="hu-HU" sz="1800" dirty="0"/>
              <a:t> </a:t>
            </a:r>
            <a:r>
              <a:rPr lang="hu-HU" sz="1800" dirty="0" smtClean="0"/>
              <a:t>interfész kapcsolat alapú </a:t>
            </a:r>
            <a:r>
              <a:rPr lang="hu-HU" sz="1800" b="1" dirty="0" err="1" smtClean="0"/>
              <a:t>RowSet</a:t>
            </a:r>
            <a:r>
              <a:rPr lang="hu-HU" sz="1800" b="1" dirty="0" smtClean="0"/>
              <a:t>, </a:t>
            </a:r>
            <a:r>
              <a:rPr lang="hu-HU" sz="1800" dirty="0" smtClean="0"/>
              <a:t>amelynek megvalósítása a </a:t>
            </a:r>
            <a:r>
              <a:rPr lang="hu-HU" sz="1800" b="1" dirty="0" err="1"/>
              <a:t>JdbcRowSetImpl</a:t>
            </a:r>
            <a:r>
              <a:rPr lang="hu-HU" sz="1800" dirty="0"/>
              <a:t> osztály.</a:t>
            </a:r>
          </a:p>
          <a:p>
            <a:pPr marL="0" indent="0">
              <a:buNone/>
            </a:pPr>
            <a:r>
              <a:rPr lang="hu-HU" sz="1800" dirty="0"/>
              <a:t>Két módszerrel hozhatjuk </a:t>
            </a:r>
            <a:r>
              <a:rPr lang="hu-HU" sz="1800" dirty="0" smtClean="0"/>
              <a:t>létre:</a:t>
            </a:r>
          </a:p>
          <a:p>
            <a:r>
              <a:rPr lang="hu-HU" sz="1800" dirty="0" smtClean="0"/>
              <a:t>A </a:t>
            </a:r>
            <a:r>
              <a:rPr lang="hu-HU" sz="1800" b="1" dirty="0" err="1" smtClean="0"/>
              <a:t>JdbcRowSetImpl</a:t>
            </a:r>
            <a:r>
              <a:rPr lang="hu-HU" sz="1800" dirty="0" smtClean="0"/>
              <a:t> </a:t>
            </a:r>
            <a:r>
              <a:rPr lang="hu-HU" sz="1800" dirty="0"/>
              <a:t>konstruktorának </a:t>
            </a:r>
            <a:r>
              <a:rPr lang="hu-HU" sz="1800" dirty="0" smtClean="0"/>
              <a:t>átadunk egy </a:t>
            </a:r>
            <a:r>
              <a:rPr lang="hu-HU" sz="1800" dirty="0"/>
              <a:t>már létrehozott </a:t>
            </a:r>
            <a:r>
              <a:rPr lang="hu-HU" sz="1800" b="1" dirty="0" err="1"/>
              <a:t>ResultSet</a:t>
            </a:r>
            <a:r>
              <a:rPr lang="hu-HU" sz="1800" dirty="0"/>
              <a:t> </a:t>
            </a:r>
            <a:r>
              <a:rPr lang="hu-HU" sz="1800" dirty="0" smtClean="0"/>
              <a:t>példányt.</a:t>
            </a:r>
          </a:p>
          <a:p>
            <a:r>
              <a:rPr lang="hu-HU" sz="1800" dirty="0" smtClean="0"/>
              <a:t>A </a:t>
            </a:r>
            <a:r>
              <a:rPr lang="hu-HU" sz="1800" b="1" dirty="0" err="1" smtClean="0"/>
              <a:t>JdbcRowSetImpl</a:t>
            </a:r>
            <a:r>
              <a:rPr lang="hu-HU" sz="1800" dirty="0" smtClean="0"/>
              <a:t> </a:t>
            </a:r>
            <a:r>
              <a:rPr lang="hu-HU" sz="1800" dirty="0"/>
              <a:t>konstruktorának </a:t>
            </a:r>
            <a:r>
              <a:rPr lang="hu-HU" sz="1800" dirty="0" smtClean="0"/>
              <a:t>átadunk egy </a:t>
            </a:r>
            <a:r>
              <a:rPr lang="hu-HU" sz="1800" b="1" dirty="0" err="1" smtClean="0"/>
              <a:t>Connection</a:t>
            </a:r>
            <a:r>
              <a:rPr lang="hu-HU" sz="1800" dirty="0" smtClean="0"/>
              <a:t> objektumot, majd a létrehozott lefutatni </a:t>
            </a:r>
            <a:r>
              <a:rPr lang="hu-HU" sz="1800" b="1" dirty="0" err="1"/>
              <a:t>JdbcRowSetImpl</a:t>
            </a:r>
            <a:r>
              <a:rPr lang="hu-HU" sz="1800" dirty="0" smtClean="0"/>
              <a:t> objektumnak a kívánt </a:t>
            </a:r>
            <a:r>
              <a:rPr lang="hu-HU" sz="1800" dirty="0"/>
              <a:t>SQL </a:t>
            </a:r>
            <a:r>
              <a:rPr lang="hu-HU" sz="1800" dirty="0" smtClean="0"/>
              <a:t>parancsot.</a:t>
            </a:r>
            <a:endParaRPr lang="hu-HU" sz="1800" dirty="0"/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46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42466"/>
          </a:xfrm>
        </p:spPr>
        <p:txBody>
          <a:bodyPr/>
          <a:lstStyle/>
          <a:p>
            <a:pPr algn="ctr"/>
            <a:r>
              <a:rPr lang="hu-HU" dirty="0" err="1"/>
              <a:t>RowSet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6" y="1052736"/>
            <a:ext cx="9073008" cy="5544616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Példa a </a:t>
            </a:r>
            <a:r>
              <a:rPr lang="hu-HU" sz="2000" b="1" dirty="0" err="1" smtClean="0"/>
              <a:t>JdbcRowSetImpl</a:t>
            </a:r>
            <a:r>
              <a:rPr lang="hu-HU" sz="2000" dirty="0" smtClean="0"/>
              <a:t> osztály példányosítására: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Connection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connection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 . . .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JdbcRowSet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JdbcRowSetImpl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(connection);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rowSet.setCommand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("SELECT * FROM TEST_SCORE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endParaRPr lang="hu-HU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hu-H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2000" dirty="0"/>
              <a:t>Példa </a:t>
            </a:r>
            <a:r>
              <a:rPr lang="hu-HU" sz="2000" dirty="0" smtClean="0"/>
              <a:t>paraméterek használatával a </a:t>
            </a:r>
            <a:r>
              <a:rPr lang="hu-HU" sz="2000" b="1" dirty="0" err="1" smtClean="0"/>
              <a:t>PreparedStatement</a:t>
            </a:r>
            <a:r>
              <a:rPr lang="hu-HU" sz="2000" dirty="0" err="1" smtClean="0"/>
              <a:t>-hez</a:t>
            </a:r>
            <a:r>
              <a:rPr lang="hu-HU" sz="2000" dirty="0" smtClean="0"/>
              <a:t> hasonlóan:</a:t>
            </a:r>
            <a:endParaRPr lang="hu-HU" sz="2000" dirty="0"/>
          </a:p>
          <a:p>
            <a:pPr marL="0" indent="0">
              <a:buNone/>
            </a:pPr>
            <a:endParaRPr lang="hu-HU" sz="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JdbcRowSet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JdbcRowSetImpl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(connection);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rowSet.setCommand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("SELECT * FROM TEST_SCORE WHERE STUDENT_ID = ?");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rowSet.setInt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(1,</a:t>
            </a:r>
            <a:r>
              <a:rPr lang="hu-HU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12345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// Return only the record(s) where the student ID is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12345</a:t>
            </a:r>
            <a:endParaRPr lang="hu-HU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hu-H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hu-HU" sz="2000" dirty="0"/>
              <a:t>A </a:t>
            </a:r>
            <a:r>
              <a:rPr lang="hu-HU" sz="2000" b="1" dirty="0" err="1"/>
              <a:t>JdbcRowSetImpl</a:t>
            </a:r>
            <a:r>
              <a:rPr lang="hu-HU" sz="2000" dirty="0"/>
              <a:t> objektum </a:t>
            </a:r>
            <a:r>
              <a:rPr lang="hu-HU" sz="2000" dirty="0" smtClean="0"/>
              <a:t>inicializálása után végre kell hajtani az </a:t>
            </a:r>
            <a:r>
              <a:rPr lang="hu-HU" sz="2000" b="1" dirty="0" err="1" smtClean="0"/>
              <a:t>execute</a:t>
            </a:r>
            <a:r>
              <a:rPr lang="hu-HU" sz="2000" dirty="0" smtClean="0"/>
              <a:t>() metódust: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JdbcRowSet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JdbcRowSetImpl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(connection);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rowSet.setCommand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("SELECT * FROM TEST_SCORE WHERE STUDENT_ID = ?");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rowSet.setInt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(1, 12345); // Return only the record(s) where the student ID is 12345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rowSet.execute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hu-HU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86482"/>
          </a:xfrm>
        </p:spPr>
        <p:txBody>
          <a:bodyPr/>
          <a:lstStyle/>
          <a:p>
            <a:pPr algn="ctr"/>
            <a:r>
              <a:rPr lang="hu-HU" dirty="0" err="1" smtClean="0"/>
              <a:t>RowSet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err="1" smtClean="0"/>
              <a:t>CachedRowSet</a:t>
            </a:r>
            <a:endParaRPr lang="hu-HU" sz="2400" b="1" dirty="0" smtClean="0"/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2400" dirty="0" smtClean="0"/>
              <a:t>A </a:t>
            </a:r>
            <a:r>
              <a:rPr lang="hu-HU" sz="2400" b="1" dirty="0" err="1" smtClean="0"/>
              <a:t>CachedRowSet</a:t>
            </a:r>
            <a:r>
              <a:rPr lang="hu-HU" sz="2400" dirty="0" smtClean="0"/>
              <a:t> interfész</a:t>
            </a:r>
            <a:r>
              <a:rPr lang="hu-HU" sz="2400" b="1" dirty="0" smtClean="0"/>
              <a:t> </a:t>
            </a:r>
            <a:r>
              <a:rPr lang="hu-HU" sz="2400" dirty="0"/>
              <a:t>kapcsolat </a:t>
            </a:r>
            <a:r>
              <a:rPr lang="hu-HU" sz="2400" dirty="0" smtClean="0"/>
              <a:t>nélküli </a:t>
            </a:r>
            <a:r>
              <a:rPr lang="hu-HU" sz="2400" b="1" dirty="0" err="1"/>
              <a:t>RowSet</a:t>
            </a:r>
            <a:r>
              <a:rPr lang="hu-HU" sz="2400" b="1" dirty="0"/>
              <a:t>, </a:t>
            </a:r>
            <a:r>
              <a:rPr lang="hu-HU" sz="2400" dirty="0"/>
              <a:t>amelynek megvalósítása a </a:t>
            </a:r>
            <a:r>
              <a:rPr lang="hu-HU" sz="2400" b="1" dirty="0" err="1" smtClean="0"/>
              <a:t>CachedRowSetImpl</a:t>
            </a:r>
            <a:r>
              <a:rPr lang="hu-HU" sz="2400" dirty="0" smtClean="0"/>
              <a:t> </a:t>
            </a:r>
            <a:r>
              <a:rPr lang="hu-HU" sz="2400" dirty="0"/>
              <a:t>osztály.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2400" dirty="0" smtClean="0"/>
              <a:t>A </a:t>
            </a:r>
            <a:r>
              <a:rPr lang="hu-HU" sz="2400" b="1" dirty="0" err="1" smtClean="0"/>
              <a:t>CachedRowSet</a:t>
            </a:r>
            <a:r>
              <a:rPr lang="hu-HU" sz="2400" dirty="0" smtClean="0"/>
              <a:t>  leszármazott típusai:</a:t>
            </a:r>
          </a:p>
          <a:p>
            <a:r>
              <a:rPr lang="hu-HU" sz="2400" b="1" dirty="0" err="1" smtClean="0"/>
              <a:t>WebRowSet</a:t>
            </a:r>
            <a:r>
              <a:rPr lang="hu-HU" sz="2400" dirty="0" smtClean="0"/>
              <a:t>: A </a:t>
            </a:r>
            <a:r>
              <a:rPr lang="hu-HU" sz="2400" b="1" dirty="0" err="1" smtClean="0"/>
              <a:t>ResultSet</a:t>
            </a:r>
            <a:r>
              <a:rPr lang="hu-HU" sz="2400" dirty="0" smtClean="0"/>
              <a:t> objektumot </a:t>
            </a:r>
            <a:r>
              <a:rPr lang="hu-HU" sz="2400" dirty="0" err="1" smtClean="0"/>
              <a:t>szerializálhatjuk</a:t>
            </a:r>
            <a:r>
              <a:rPr lang="hu-HU" sz="2400" dirty="0" smtClean="0"/>
              <a:t> és </a:t>
            </a:r>
            <a:r>
              <a:rPr lang="hu-HU" sz="2400" dirty="0" err="1" smtClean="0"/>
              <a:t>deszerializálhajuk</a:t>
            </a:r>
            <a:r>
              <a:rPr lang="hu-HU" sz="2400" dirty="0" smtClean="0"/>
              <a:t> XML dokumentumként.</a:t>
            </a:r>
          </a:p>
          <a:p>
            <a:r>
              <a:rPr lang="hu-HU" sz="2400" b="1" dirty="0" err="1" smtClean="0"/>
              <a:t>FilteredRowSet</a:t>
            </a:r>
            <a:r>
              <a:rPr lang="hu-HU" sz="2400" dirty="0" smtClean="0"/>
              <a:t>: A </a:t>
            </a:r>
            <a:r>
              <a:rPr lang="hu-HU" sz="2400" b="1" dirty="0" err="1" smtClean="0"/>
              <a:t>ResultSet</a:t>
            </a:r>
            <a:r>
              <a:rPr lang="hu-HU" sz="2400" dirty="0" err="1" smtClean="0"/>
              <a:t>-ben</a:t>
            </a:r>
            <a:r>
              <a:rPr lang="hu-HU" sz="2400" dirty="0" smtClean="0"/>
              <a:t> található rekordok szűrése </a:t>
            </a:r>
            <a:r>
              <a:rPr lang="hu-HU" sz="2400" b="1" dirty="0" err="1" smtClean="0"/>
              <a:t>Predicate</a:t>
            </a:r>
            <a:r>
              <a:rPr lang="hu-HU" sz="2400" b="1" dirty="0" smtClean="0"/>
              <a:t> </a:t>
            </a:r>
            <a:r>
              <a:rPr lang="hu-HU" sz="2400" dirty="0" smtClean="0"/>
              <a:t>segítségével.</a:t>
            </a:r>
          </a:p>
          <a:p>
            <a:r>
              <a:rPr lang="hu-HU" sz="2400" b="1" dirty="0" err="1" smtClean="0"/>
              <a:t>JoinRowSet</a:t>
            </a:r>
            <a:r>
              <a:rPr lang="hu-HU" sz="2400" dirty="0" smtClean="0"/>
              <a:t>: kettő vagy több </a:t>
            </a:r>
            <a:r>
              <a:rPr lang="hu-HU" sz="2400" b="1" dirty="0" err="1" smtClean="0"/>
              <a:t>RowSet</a:t>
            </a:r>
            <a:r>
              <a:rPr lang="hu-HU" sz="2400" dirty="0" smtClean="0"/>
              <a:t> objektum összekapcsolását teszi lehetővé egy </a:t>
            </a:r>
            <a:r>
              <a:rPr lang="hu-HU" sz="2400" dirty="0" err="1" smtClean="0"/>
              <a:t>join</a:t>
            </a:r>
            <a:r>
              <a:rPr lang="hu-HU" sz="2400" dirty="0" smtClean="0"/>
              <a:t> lekérdezés hasonlóan.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707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43800" cy="93049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JDBC DRIVER-EK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Autofit/>
          </a:bodyPr>
          <a:lstStyle/>
          <a:p>
            <a:r>
              <a:rPr lang="hu-HU" sz="1600" dirty="0" smtClean="0"/>
              <a:t>A </a:t>
            </a:r>
            <a:r>
              <a:rPr lang="hu-HU" sz="1600" dirty="0" err="1" smtClean="0"/>
              <a:t>java.sql</a:t>
            </a:r>
            <a:r>
              <a:rPr lang="hu-HU" sz="1600" dirty="0" smtClean="0"/>
              <a:t> csomagban található interfészek határozzák meg hogyan tudunk kapcsolódni az adatbázisokhoz.</a:t>
            </a:r>
          </a:p>
          <a:p>
            <a:pPr marL="0" indent="0">
              <a:buNone/>
            </a:pPr>
            <a:endParaRPr lang="hu-HU" sz="800" dirty="0" smtClean="0"/>
          </a:p>
          <a:p>
            <a:r>
              <a:rPr lang="hu-HU" sz="1600" dirty="0" smtClean="0"/>
              <a:t>Az egyik ilyen fontos </a:t>
            </a:r>
            <a:r>
              <a:rPr lang="hu-HU" sz="1600" dirty="0" err="1" smtClean="0"/>
              <a:t>interface</a:t>
            </a:r>
            <a:r>
              <a:rPr lang="hu-HU" sz="1600" dirty="0" smtClean="0"/>
              <a:t> a </a:t>
            </a:r>
            <a:r>
              <a:rPr lang="hu-HU" sz="1600" b="1" dirty="0" smtClean="0"/>
              <a:t>Driver.</a:t>
            </a:r>
            <a:r>
              <a:rPr lang="hu-HU" sz="1600" dirty="0" smtClean="0"/>
              <a:t> Metódusaival tudunk kapcsolódni az adatbázishoz, így mindig ez lesz az első JDBC műveletünk. A valóságban nem a Driver-t használjuk közvetlenül, hanem a </a:t>
            </a:r>
            <a:r>
              <a:rPr lang="hu-HU" sz="1600" b="1" dirty="0" err="1" smtClean="0"/>
              <a:t>DriverManager</a:t>
            </a:r>
            <a:r>
              <a:rPr lang="hu-HU" sz="1600" dirty="0" smtClean="0"/>
              <a:t> vagy a </a:t>
            </a:r>
            <a:r>
              <a:rPr lang="hu-HU" sz="1600" b="1" dirty="0" err="1" smtClean="0"/>
              <a:t>DataSource</a:t>
            </a:r>
            <a:r>
              <a:rPr lang="hu-HU" sz="1600" dirty="0" smtClean="0"/>
              <a:t>.</a:t>
            </a:r>
          </a:p>
          <a:p>
            <a:endParaRPr lang="hu-HU" sz="800" dirty="0" smtClean="0"/>
          </a:p>
          <a:p>
            <a:r>
              <a:rPr lang="hu-HU" sz="1600" dirty="0" smtClean="0"/>
              <a:t>JDBC </a:t>
            </a:r>
            <a:r>
              <a:rPr lang="hu-HU" sz="1600" dirty="0" err="1" smtClean="0"/>
              <a:t>driver-eket</a:t>
            </a:r>
            <a:r>
              <a:rPr lang="hu-HU" sz="1600" dirty="0" smtClean="0"/>
              <a:t> általában </a:t>
            </a:r>
            <a:r>
              <a:rPr lang="hu-HU" sz="1600" dirty="0" err="1" smtClean="0"/>
              <a:t>zip</a:t>
            </a:r>
            <a:r>
              <a:rPr lang="hu-HU" sz="1600" dirty="0" smtClean="0"/>
              <a:t> vagy </a:t>
            </a:r>
            <a:r>
              <a:rPr lang="hu-HU" sz="1600" dirty="0" err="1" smtClean="0"/>
              <a:t>jar</a:t>
            </a:r>
            <a:r>
              <a:rPr lang="hu-HU" sz="1600" dirty="0" smtClean="0"/>
              <a:t> állományként kapjuk meg. A DBMS szállító általában ingyenesen biztosítja a JDBC driver-t. Ezen kívül harmadik féltől származó JDBC driver-t is használhatunk, amelyek időnként jobb teljesítménnyel rendelkeznek és megbízhatóbbak, mint a DBMS szállító drive-ere.</a:t>
            </a:r>
          </a:p>
          <a:p>
            <a:endParaRPr lang="hu-HU" sz="800" dirty="0" smtClean="0"/>
          </a:p>
          <a:p>
            <a:r>
              <a:rPr lang="hu-HU" sz="1600" dirty="0"/>
              <a:t>A JDBC driverek nem feltétlen az összes, JDBC specifikációban leírt funkciót valósítják meg, de általában a legtöbbet </a:t>
            </a:r>
            <a:r>
              <a:rPr lang="hu-HU" sz="1600" dirty="0" smtClean="0"/>
              <a:t>igen. Amennyiben </a:t>
            </a:r>
            <a:r>
              <a:rPr lang="hu-HU" sz="1600" dirty="0"/>
              <a:t>valamilyen speciális igényünk van, érdemes előbb tájékozódni, hogy a kiválasztott JDBC driver tudja-e az adott funkciót</a:t>
            </a:r>
            <a:r>
              <a:rPr lang="hu-HU" sz="1600" dirty="0" smtClean="0"/>
              <a:t>.</a:t>
            </a:r>
          </a:p>
          <a:p>
            <a:endParaRPr lang="hu-HU" sz="800" dirty="0"/>
          </a:p>
          <a:p>
            <a:r>
              <a:rPr lang="hu-HU" sz="1600" dirty="0"/>
              <a:t>JDBC driver regisztrációja a CLASSPATH </a:t>
            </a:r>
            <a:r>
              <a:rPr lang="hu-HU" sz="1600" dirty="0" smtClean="0"/>
              <a:t>hozzáadásával. Pl.:</a:t>
            </a:r>
            <a:endParaRPr lang="hu-HU" sz="1600" dirty="0"/>
          </a:p>
          <a:p>
            <a:pPr marL="344487" lvl="1" indent="0">
              <a:buNone/>
            </a:pPr>
            <a:r>
              <a:rPr lang="hu-HU" sz="1600" dirty="0"/>
              <a:t>C:/brett/temp könyvtárba töltöttük le a ojdbc7.jar állományt.</a:t>
            </a:r>
          </a:p>
          <a:p>
            <a:pPr marL="344487" lvl="1" indent="0">
              <a:buNone/>
            </a:pPr>
            <a:r>
              <a:rPr lang="hu-HU" sz="1600" dirty="0" smtClean="0"/>
              <a:t>A </a:t>
            </a:r>
            <a:r>
              <a:rPr lang="hu-HU" sz="1600" dirty="0" err="1" smtClean="0"/>
              <a:t>végrhajtandó</a:t>
            </a:r>
            <a:r>
              <a:rPr lang="hu-HU" sz="1600" dirty="0" smtClean="0"/>
              <a:t> alkalmazás </a:t>
            </a:r>
            <a:r>
              <a:rPr lang="hu-HU" sz="1600" dirty="0"/>
              <a:t>neve </a:t>
            </a:r>
            <a:r>
              <a:rPr lang="hu-HU" sz="1600" dirty="0" err="1"/>
              <a:t>MyDatabaseApp</a:t>
            </a:r>
            <a:r>
              <a:rPr lang="hu-HU" sz="1600" dirty="0"/>
              <a:t>.</a:t>
            </a:r>
            <a:endParaRPr lang="hu-HU" sz="1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165304"/>
            <a:ext cx="669369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9665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490"/>
          </a:xfrm>
        </p:spPr>
        <p:txBody>
          <a:bodyPr/>
          <a:lstStyle/>
          <a:p>
            <a:pPr algn="ctr"/>
            <a:r>
              <a:rPr lang="hu-HU" dirty="0" smtClean="0"/>
              <a:t>TRANZAKCIÓK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96752"/>
            <a:ext cx="8363272" cy="1296144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Az alkalmazások gyakran egy adatbázis több tábláján is módosításokat hajtanak végre és fontos lehet, hogy az összes módosítás sikeres volt-e.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2000" dirty="0" smtClean="0"/>
              <a:t>Tranzakció tipikus példája a banki átutalás.</a:t>
            </a:r>
            <a:endParaRPr lang="hu-H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7587"/>
            <a:ext cx="72580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8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262"/>
            <a:ext cx="7543800" cy="786482"/>
          </a:xfrm>
        </p:spPr>
        <p:txBody>
          <a:bodyPr/>
          <a:lstStyle/>
          <a:p>
            <a:pPr algn="ctr"/>
            <a:r>
              <a:rPr lang="hu-HU" dirty="0"/>
              <a:t>TRANZAKCIÓK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48" y="1442715"/>
            <a:ext cx="6486525" cy="465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4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86482"/>
          </a:xfrm>
        </p:spPr>
        <p:txBody>
          <a:bodyPr/>
          <a:lstStyle/>
          <a:p>
            <a:pPr algn="ctr"/>
            <a:r>
              <a:rPr lang="hu-HU" dirty="0"/>
              <a:t>TRANZAKCIÓK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200" dirty="0" smtClean="0"/>
              <a:t>Lehetséges problémák az előző kóddal (a példa kódjával):</a:t>
            </a:r>
          </a:p>
          <a:p>
            <a:pPr marL="0" indent="0">
              <a:buNone/>
            </a:pPr>
            <a:endParaRPr lang="hu-HU" sz="900" dirty="0" smtClean="0"/>
          </a:p>
          <a:p>
            <a:r>
              <a:rPr lang="hu-HU" sz="2200" dirty="0" smtClean="0"/>
              <a:t>Előfordulhat, hogy a levonás megtörténik az egyik számlán, viszont a másiknál nem történik meg a jóváírás -&gt; a felhasználó elveszti a pénzét</a:t>
            </a:r>
          </a:p>
          <a:p>
            <a:r>
              <a:rPr lang="hu-HU" sz="2200" dirty="0" smtClean="0"/>
              <a:t>Levonás nem történik meg csak a jóváírás -&gt; a bank veszít pénzt.</a:t>
            </a:r>
          </a:p>
          <a:p>
            <a:pPr marL="0" indent="0">
              <a:buNone/>
            </a:pPr>
            <a:endParaRPr lang="hu-HU" sz="900" dirty="0" smtClean="0"/>
          </a:p>
          <a:p>
            <a:pPr marL="0" indent="0">
              <a:buNone/>
            </a:pPr>
            <a:r>
              <a:rPr lang="hu-HU" sz="2200" dirty="0" smtClean="0"/>
              <a:t>Megoldás: tranzakcióba foglalni a végrehajtandó adatbázis műveleteket</a:t>
            </a:r>
          </a:p>
          <a:p>
            <a:pPr marL="0" indent="0">
              <a:buNone/>
            </a:pPr>
            <a:endParaRPr lang="hu-HU" sz="900" dirty="0" smtClean="0"/>
          </a:p>
          <a:p>
            <a:pPr marL="0" indent="0">
              <a:buNone/>
            </a:pPr>
            <a:r>
              <a:rPr lang="hu-HU" sz="2200" dirty="0" err="1" smtClean="0"/>
              <a:t>JDBC-ben</a:t>
            </a:r>
            <a:r>
              <a:rPr lang="hu-HU" sz="2200" dirty="0" smtClean="0"/>
              <a:t> nem kell explicit módon megmondani hol kezdődik a tranzakció, mert minden módosítás műveletet egy tranzakció részeként kezel:</a:t>
            </a:r>
          </a:p>
          <a:p>
            <a:pPr marL="0" indent="0">
              <a:buNone/>
            </a:pPr>
            <a:endParaRPr lang="hu-HU" sz="900" dirty="0"/>
          </a:p>
          <a:p>
            <a:r>
              <a:rPr lang="hu-HU" sz="2200" dirty="0"/>
              <a:t>Minden update után a </a:t>
            </a:r>
            <a:r>
              <a:rPr lang="hu-HU" sz="2200" dirty="0" err="1"/>
              <a:t>commit</a:t>
            </a:r>
            <a:r>
              <a:rPr lang="hu-HU" sz="2200" dirty="0"/>
              <a:t> műveletet is végrehajt a JDBC.</a:t>
            </a:r>
          </a:p>
          <a:p>
            <a:r>
              <a:rPr lang="hu-HU" sz="2200" dirty="0"/>
              <a:t>Ezt a viselkedést </a:t>
            </a:r>
            <a:r>
              <a:rPr lang="hu-HU" sz="2200" dirty="0" smtClean="0"/>
              <a:t>kikapcsolhatjuk, ha </a:t>
            </a:r>
            <a:r>
              <a:rPr lang="hu-HU" sz="2200" dirty="0"/>
              <a:t>a </a:t>
            </a:r>
            <a:r>
              <a:rPr lang="hu-HU" sz="2200" b="1" dirty="0" err="1"/>
              <a:t>Connection</a:t>
            </a:r>
            <a:r>
              <a:rPr lang="hu-HU" sz="2200" dirty="0"/>
              <a:t> </a:t>
            </a:r>
            <a:r>
              <a:rPr lang="hu-HU" sz="2200" b="1" dirty="0" err="1"/>
              <a:t>setAutoCommit</a:t>
            </a:r>
            <a:r>
              <a:rPr lang="hu-HU" sz="2200" b="1" dirty="0"/>
              <a:t>() </a:t>
            </a:r>
            <a:r>
              <a:rPr lang="hu-HU" sz="2200" dirty="0"/>
              <a:t>függvényének egy hamis értéket adunk át.</a:t>
            </a:r>
          </a:p>
          <a:p>
            <a:r>
              <a:rPr lang="hu-HU" sz="2200" dirty="0"/>
              <a:t>A </a:t>
            </a:r>
            <a:r>
              <a:rPr lang="hu-HU" sz="2200" b="1" dirty="0" err="1"/>
              <a:t>Connection</a:t>
            </a:r>
            <a:r>
              <a:rPr lang="hu-HU" sz="2200" dirty="0"/>
              <a:t> ezen kívül egy </a:t>
            </a:r>
            <a:r>
              <a:rPr lang="hu-HU" sz="2200" b="1" dirty="0" err="1"/>
              <a:t>commit</a:t>
            </a:r>
            <a:r>
              <a:rPr lang="hu-HU" sz="2200" b="1" dirty="0"/>
              <a:t>()</a:t>
            </a:r>
            <a:r>
              <a:rPr lang="hu-HU" sz="2200" dirty="0"/>
              <a:t> és </a:t>
            </a:r>
            <a:r>
              <a:rPr lang="hu-HU" sz="2200" b="1" dirty="0" err="1"/>
              <a:t>rollback</a:t>
            </a:r>
            <a:r>
              <a:rPr lang="hu-HU" sz="2200" b="1" dirty="0"/>
              <a:t>()</a:t>
            </a:r>
            <a:r>
              <a:rPr lang="hu-HU" sz="2200" dirty="0"/>
              <a:t> metódust is biztosít számunkra az aktuális tranzakció véglegesítésére vagy visszavonására.</a:t>
            </a:r>
          </a:p>
          <a:p>
            <a:r>
              <a:rPr lang="hu-HU" sz="2200" dirty="0"/>
              <a:t>Egy </a:t>
            </a:r>
            <a:r>
              <a:rPr lang="hu-HU" sz="2200" b="1" dirty="0" err="1"/>
              <a:t>Connection</a:t>
            </a:r>
            <a:r>
              <a:rPr lang="hu-HU" sz="2200" dirty="0"/>
              <a:t> objektumhoz egyszerre csak egy aktív tranzakciója lehet.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6995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4474"/>
          </a:xfrm>
        </p:spPr>
        <p:txBody>
          <a:bodyPr/>
          <a:lstStyle/>
          <a:p>
            <a:pPr algn="ctr"/>
            <a:r>
              <a:rPr lang="hu-HU" dirty="0"/>
              <a:t>TRANZAKCIÓK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36" y="1746781"/>
            <a:ext cx="7545029" cy="449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061992" y="1087697"/>
            <a:ext cx="5473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A banki átutalás példája tranzakció kezeléssel: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6168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86482"/>
          </a:xfrm>
        </p:spPr>
        <p:txBody>
          <a:bodyPr/>
          <a:lstStyle/>
          <a:p>
            <a:pPr algn="ctr"/>
            <a:r>
              <a:rPr lang="hu-HU" dirty="0"/>
              <a:t>TRANZAKCIÓK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94" y="1340768"/>
            <a:ext cx="624124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3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24744"/>
            <a:ext cx="8665049" cy="5616624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A JDBC 3.0 újdonsága, hogy lehet definiálni mentési pontokat is. Időnként hasznos ha a </a:t>
            </a:r>
            <a:r>
              <a:rPr lang="hu-HU" sz="2000" b="1" dirty="0" err="1" smtClean="0"/>
              <a:t>rollback</a:t>
            </a:r>
            <a:r>
              <a:rPr lang="hu-HU" sz="2000" dirty="0" smtClean="0"/>
              <a:t>() hatására  nem az összes változást vonjuk vissza.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2000" dirty="0" smtClean="0"/>
              <a:t>Példa: Csak a második update</a:t>
            </a:r>
          </a:p>
          <a:p>
            <a:pPr marL="0" indent="0">
              <a:buNone/>
            </a:pPr>
            <a:r>
              <a:rPr lang="hu-HU" sz="2000" dirty="0" smtClean="0"/>
              <a:t>művelet által végrehajtott</a:t>
            </a:r>
          </a:p>
          <a:p>
            <a:pPr marL="0" indent="0">
              <a:buNone/>
            </a:pPr>
            <a:r>
              <a:rPr lang="hu-HU" sz="2000" dirty="0" smtClean="0"/>
              <a:t>módosításokra vonatkozik a</a:t>
            </a:r>
          </a:p>
          <a:p>
            <a:pPr marL="0" indent="0">
              <a:buNone/>
            </a:pPr>
            <a:r>
              <a:rPr lang="hu-HU" sz="2000" b="1" dirty="0" err="1" smtClean="0"/>
              <a:t>rollback</a:t>
            </a:r>
            <a:r>
              <a:rPr lang="hu-HU" sz="2000" dirty="0" smtClean="0"/>
              <a:t> (a mentési pontig).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Több mentési pont is definiálható:</a:t>
            </a:r>
          </a:p>
          <a:p>
            <a:pPr marL="0" indent="0">
              <a:buNone/>
            </a:pPr>
            <a:r>
              <a:rPr lang="hu-HU" sz="2000" dirty="0" smtClean="0"/>
              <a:t>(Az első mentési pont után végre-</a:t>
            </a:r>
          </a:p>
          <a:p>
            <a:pPr marL="0" indent="0">
              <a:buNone/>
            </a:pPr>
            <a:r>
              <a:rPr lang="hu-HU" sz="2000" dirty="0" smtClean="0"/>
              <a:t>hajtott műveletekre vonatkozik a</a:t>
            </a:r>
          </a:p>
          <a:p>
            <a:pPr marL="0" indent="0">
              <a:buNone/>
            </a:pPr>
            <a:r>
              <a:rPr lang="hu-HU" sz="2000" b="1" dirty="0" err="1" smtClean="0"/>
              <a:t>rollback</a:t>
            </a:r>
            <a:r>
              <a:rPr lang="hu-HU" sz="2000" dirty="0" smtClean="0"/>
              <a:t>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988840"/>
            <a:ext cx="5267325" cy="32575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58490"/>
          </a:xfrm>
        </p:spPr>
        <p:txBody>
          <a:bodyPr/>
          <a:lstStyle/>
          <a:p>
            <a:pPr algn="ctr"/>
            <a:r>
              <a:rPr lang="hu-HU" dirty="0" smtClean="0"/>
              <a:t>MENTÉSI PONTOK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5301207"/>
            <a:ext cx="3590925" cy="11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43800" cy="786482"/>
          </a:xfrm>
        </p:spPr>
        <p:txBody>
          <a:bodyPr/>
          <a:lstStyle/>
          <a:p>
            <a:pPr algn="ctr"/>
            <a:r>
              <a:rPr lang="hu-HU" dirty="0" smtClean="0"/>
              <a:t>TRANZAKCIÓK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760640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További fontos tulajdonságok:</a:t>
            </a:r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2000" dirty="0" smtClean="0"/>
              <a:t>Csak olvasó tranzakciók: Tranzakcióban szereplők lekérdezések. </a:t>
            </a:r>
            <a:r>
              <a:rPr lang="hu-HU" sz="2000" dirty="0"/>
              <a:t>E</a:t>
            </a:r>
            <a:r>
              <a:rPr lang="hu-HU" sz="2000" dirty="0" smtClean="0"/>
              <a:t>gy ismételt lekérdezésnek ugyanazt az eredményt kellene szolgálnia a második alkalommal, mint az elsőben akkor is, ha közben módosították az adatokat.</a:t>
            </a:r>
          </a:p>
          <a:p>
            <a:pPr marL="0" indent="0">
              <a:buNone/>
            </a:pPr>
            <a:endParaRPr lang="hu-HU" sz="1000" dirty="0" smtClean="0"/>
          </a:p>
          <a:p>
            <a:r>
              <a:rPr lang="hu-HU" sz="2000" dirty="0" smtClean="0"/>
              <a:t>„Piszkos” olvasás (</a:t>
            </a:r>
            <a:r>
              <a:rPr lang="hu-HU" sz="2000" dirty="0" err="1" smtClean="0"/>
              <a:t>Dirty</a:t>
            </a:r>
            <a:r>
              <a:rPr lang="hu-HU" sz="2000" dirty="0" smtClean="0"/>
              <a:t> </a:t>
            </a:r>
            <a:r>
              <a:rPr lang="hu-HU" sz="2000" dirty="0" err="1" smtClean="0"/>
              <a:t>read</a:t>
            </a:r>
            <a:r>
              <a:rPr lang="hu-HU" sz="2000" dirty="0" smtClean="0"/>
              <a:t>): Egy transzakció módosít egy sort, amelyet olvas egy második transzakció, majd az első tranzakció nem véglegesíti a módosítást (</a:t>
            </a:r>
            <a:r>
              <a:rPr lang="hu-HU" sz="2000" dirty="0" err="1" smtClean="0"/>
              <a:t>rollback</a:t>
            </a:r>
            <a:r>
              <a:rPr lang="hu-HU" sz="2000" dirty="0" smtClean="0"/>
              <a:t>).</a:t>
            </a:r>
          </a:p>
          <a:p>
            <a:pPr marL="0" indent="0">
              <a:buNone/>
            </a:pPr>
            <a:endParaRPr lang="hu-HU" sz="1000" dirty="0" smtClean="0"/>
          </a:p>
          <a:p>
            <a:r>
              <a:rPr lang="hu-HU" sz="2000" dirty="0" smtClean="0"/>
              <a:t>Nem megismételhető </a:t>
            </a:r>
            <a:r>
              <a:rPr lang="hu-HU" sz="2000" dirty="0"/>
              <a:t>olvasás: Egy ismételt lekérdezés </a:t>
            </a:r>
            <a:r>
              <a:rPr lang="hu-HU" sz="2000" dirty="0" smtClean="0"/>
              <a:t>nem ugyanazt </a:t>
            </a:r>
            <a:r>
              <a:rPr lang="hu-HU" sz="2000" dirty="0"/>
              <a:t>az eredmény szolgál a második alkalommal, mint az </a:t>
            </a:r>
            <a:r>
              <a:rPr lang="hu-HU" sz="2000" dirty="0" smtClean="0"/>
              <a:t>elsőben, mert közben más tranzakciók módosítottak vagy töröltek (update vagy </a:t>
            </a:r>
            <a:r>
              <a:rPr lang="hu-HU" sz="2000" dirty="0" err="1" smtClean="0"/>
              <a:t>delete</a:t>
            </a:r>
            <a:r>
              <a:rPr lang="hu-HU" sz="2000" dirty="0" smtClean="0"/>
              <a:t>) adatokat.</a:t>
            </a:r>
          </a:p>
          <a:p>
            <a:pPr marL="0" indent="0">
              <a:buNone/>
            </a:pPr>
            <a:endParaRPr lang="hu-HU" sz="1000" dirty="0" smtClean="0"/>
          </a:p>
          <a:p>
            <a:r>
              <a:rPr lang="hu-HU" sz="2000" dirty="0" smtClean="0"/>
              <a:t>Fantom </a:t>
            </a:r>
            <a:r>
              <a:rPr lang="hu-HU" sz="2000" dirty="0"/>
              <a:t>olvasás: Egy ismételt lekérdezés nem ugyanazt az eredmény szolgál a második alkalommal, mint az elsőben, mert közben más tranzakciók </a:t>
            </a:r>
            <a:r>
              <a:rPr lang="hu-HU" sz="2000" dirty="0" smtClean="0"/>
              <a:t>létrehoztak (</a:t>
            </a:r>
            <a:r>
              <a:rPr lang="hu-HU" sz="2000" dirty="0" err="1" smtClean="0"/>
              <a:t>insert</a:t>
            </a:r>
            <a:r>
              <a:rPr lang="hu-HU" sz="2000" dirty="0" smtClean="0"/>
              <a:t>) új </a:t>
            </a:r>
            <a:r>
              <a:rPr lang="hu-HU" sz="2000" dirty="0"/>
              <a:t>adatokat.</a:t>
            </a:r>
          </a:p>
          <a:p>
            <a:pPr marL="0" indent="0">
              <a:buNone/>
            </a:pPr>
            <a:endParaRPr lang="hu-HU" sz="1600" dirty="0" smtClean="0"/>
          </a:p>
        </p:txBody>
      </p:sp>
    </p:spTree>
    <p:extLst>
      <p:ext uri="{BB962C8B-B14F-4D97-AF65-F5344CB8AC3E}">
        <p14:creationId xmlns:p14="http://schemas.microsoft.com/office/powerpoint/2010/main" val="870078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543800" cy="786482"/>
          </a:xfrm>
        </p:spPr>
        <p:txBody>
          <a:bodyPr/>
          <a:lstStyle/>
          <a:p>
            <a:pPr algn="ctr"/>
            <a:r>
              <a:rPr lang="hu-HU" dirty="0" smtClean="0"/>
              <a:t>TRANZAKCIÓK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6021288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Tranzakciók izolációs szintjei:</a:t>
            </a:r>
          </a:p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r>
              <a:rPr lang="hu-HU" sz="2000" dirty="0"/>
              <a:t>Izolációs </a:t>
            </a:r>
            <a:r>
              <a:rPr lang="hu-HU" sz="2000" dirty="0" smtClean="0"/>
              <a:t>szint		</a:t>
            </a:r>
            <a:r>
              <a:rPr lang="hu-HU" sz="2000" b="1" dirty="0" err="1" smtClean="0"/>
              <a:t>Connection</a:t>
            </a:r>
            <a:r>
              <a:rPr lang="hu-HU" sz="2000" dirty="0" smtClean="0"/>
              <a:t> konstans és leírás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Read Uncommitted </a:t>
            </a:r>
            <a:r>
              <a:rPr lang="hu-HU" sz="2000" dirty="0" smtClean="0"/>
              <a:t>	</a:t>
            </a:r>
            <a:r>
              <a:rPr lang="en-US" sz="2000" dirty="0" smtClean="0"/>
              <a:t>TRANSACTION_READ_UNCOMMITTED</a:t>
            </a:r>
            <a:endParaRPr lang="en-US" sz="2000" dirty="0"/>
          </a:p>
          <a:p>
            <a:pPr marL="0" indent="0">
              <a:buNone/>
            </a:pPr>
            <a:r>
              <a:rPr lang="hu-HU" sz="2000" dirty="0" smtClean="0"/>
              <a:t>			Megenged „piszkos”</a:t>
            </a:r>
            <a:r>
              <a:rPr lang="en-US" sz="2000" dirty="0" smtClean="0"/>
              <a:t>, </a:t>
            </a:r>
            <a:r>
              <a:rPr lang="hu-HU" sz="2000" dirty="0" smtClean="0"/>
              <a:t>nem megismételhető és 			fantom olvasásokat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Read Committed </a:t>
            </a:r>
            <a:r>
              <a:rPr lang="hu-HU" sz="2000" dirty="0" smtClean="0"/>
              <a:t>	</a:t>
            </a:r>
            <a:r>
              <a:rPr lang="en-US" sz="2000" dirty="0" smtClean="0"/>
              <a:t>TRANSACTION_READ_COMMITTED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		</a:t>
            </a:r>
            <a:r>
              <a:rPr lang="hu-HU" sz="2000" dirty="0"/>
              <a:t>Megenged </a:t>
            </a:r>
            <a:r>
              <a:rPr lang="hu-HU" sz="2000" dirty="0" smtClean="0"/>
              <a:t>nem </a:t>
            </a:r>
            <a:r>
              <a:rPr lang="hu-HU" sz="2000" dirty="0"/>
              <a:t>megismételhető </a:t>
            </a:r>
            <a:r>
              <a:rPr lang="hu-HU" sz="2000" dirty="0" smtClean="0"/>
              <a:t>és fantom 			olvasásokat.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Repeatable </a:t>
            </a:r>
            <a:r>
              <a:rPr lang="en-US" sz="2000" dirty="0"/>
              <a:t>Read </a:t>
            </a:r>
            <a:r>
              <a:rPr lang="hu-HU" sz="2000" dirty="0" smtClean="0"/>
              <a:t>	</a:t>
            </a:r>
            <a:r>
              <a:rPr lang="en-US" sz="2000" dirty="0" smtClean="0"/>
              <a:t>TRANSACTION_REPEATABLE_READ</a:t>
            </a:r>
            <a:r>
              <a:rPr lang="hu-HU" sz="2000" dirty="0" smtClean="0"/>
              <a:t> 				Megenged f</a:t>
            </a:r>
            <a:r>
              <a:rPr lang="en-US" sz="2000" dirty="0" err="1" smtClean="0"/>
              <a:t>antom</a:t>
            </a:r>
            <a:r>
              <a:rPr lang="en-US" sz="2000" dirty="0" smtClean="0"/>
              <a:t> </a:t>
            </a:r>
            <a:r>
              <a:rPr lang="hu-HU" sz="2000" dirty="0" smtClean="0"/>
              <a:t>olvasásokat.</a:t>
            </a:r>
          </a:p>
          <a:p>
            <a:pPr marL="0" indent="0">
              <a:buNone/>
            </a:pPr>
            <a:r>
              <a:rPr lang="en-US" sz="2000" dirty="0" smtClean="0"/>
              <a:t>Serializable Dirty</a:t>
            </a:r>
            <a:r>
              <a:rPr lang="hu-HU" sz="2000" dirty="0" smtClean="0"/>
              <a:t>	</a:t>
            </a:r>
            <a:r>
              <a:rPr lang="en-US" sz="2000" dirty="0" smtClean="0"/>
              <a:t>TRANSACTION_SERIALIZABLE</a:t>
            </a:r>
            <a:endParaRPr lang="hu-HU" sz="2000" dirty="0" smtClean="0"/>
          </a:p>
          <a:p>
            <a:pPr marL="0" indent="0">
              <a:buNone/>
            </a:pPr>
            <a:endParaRPr lang="hu-HU" sz="1000" dirty="0" smtClean="0"/>
          </a:p>
          <a:p>
            <a:pPr marL="0" indent="0">
              <a:buNone/>
            </a:pPr>
            <a:r>
              <a:rPr lang="hu-HU" sz="2000" dirty="0" smtClean="0"/>
              <a:t>Izolációs szint beállítása:     </a:t>
            </a:r>
            <a:r>
              <a:rPr lang="hu-HU" sz="2000" b="1" dirty="0" err="1" smtClean="0"/>
              <a:t>Connection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setTransactionIsolation</a:t>
            </a:r>
            <a:r>
              <a:rPr lang="hu-HU" sz="2000" b="1" dirty="0" smtClean="0"/>
              <a:t>()</a:t>
            </a:r>
          </a:p>
          <a:p>
            <a:pPr marL="0" indent="0">
              <a:buNone/>
            </a:pPr>
            <a:r>
              <a:rPr lang="hu-HU" sz="2000" dirty="0"/>
              <a:t>Izolációs szint </a:t>
            </a:r>
            <a:r>
              <a:rPr lang="hu-HU" sz="2000" dirty="0" smtClean="0"/>
              <a:t>lekérdezése: </a:t>
            </a:r>
            <a:r>
              <a:rPr lang="hu-HU" sz="2000" b="1" dirty="0" err="1" smtClean="0"/>
              <a:t>Connection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getTransactionIsolation</a:t>
            </a:r>
            <a:r>
              <a:rPr lang="hu-HU" sz="2000" b="1" dirty="0" smtClean="0"/>
              <a:t>()</a:t>
            </a:r>
          </a:p>
          <a:p>
            <a:pPr marL="0" indent="0">
              <a:buNone/>
            </a:pPr>
            <a:endParaRPr lang="hu-HU" sz="2000" b="1" dirty="0"/>
          </a:p>
          <a:p>
            <a:pPr marL="0" indent="0">
              <a:buNone/>
            </a:pPr>
            <a:r>
              <a:rPr lang="hu-HU" sz="2000" dirty="0" smtClean="0"/>
              <a:t>Elosztott tranzakciók: Két vagy több különböző adatbázis kezelő rendszerben (RDBMS) végzett műveleteket foglal magában.</a:t>
            </a:r>
          </a:p>
        </p:txBody>
      </p:sp>
    </p:spTree>
    <p:extLst>
      <p:ext uri="{BB962C8B-B14F-4D97-AF65-F5344CB8AC3E}">
        <p14:creationId xmlns:p14="http://schemas.microsoft.com/office/powerpoint/2010/main" val="42736815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14474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CONNECTION POOLING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22105"/>
          </a:xfrm>
        </p:spPr>
        <p:txBody>
          <a:bodyPr/>
          <a:lstStyle/>
          <a:p>
            <a:pPr marL="0" indent="0">
              <a:buNone/>
            </a:pPr>
            <a:r>
              <a:rPr lang="hu-HU" sz="1600" dirty="0" smtClean="0"/>
              <a:t>A kapcsolatok létrehozása az adatbázissal lassú folyamatnak számít. A kapcsolatok megnyitása és lezárása az alkalmazásunk használata során többször is megtörténik, ami negatívan hat az alkalmazás végrehajtási sebességére.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1600" dirty="0" smtClean="0"/>
              <a:t>A teljesítmény javítása érdekében fejlesztették ki </a:t>
            </a:r>
            <a:r>
              <a:rPr lang="hu-HU" sz="1600" dirty="0"/>
              <a:t>a </a:t>
            </a:r>
            <a:r>
              <a:rPr lang="hu-HU" sz="1600" i="1" dirty="0" err="1"/>
              <a:t>connection</a:t>
            </a:r>
            <a:r>
              <a:rPr lang="hu-HU" sz="1600" i="1" dirty="0"/>
              <a:t> </a:t>
            </a:r>
            <a:r>
              <a:rPr lang="hu-HU" sz="1600" i="1" dirty="0" err="1" smtClean="0"/>
              <a:t>pooling</a:t>
            </a:r>
            <a:r>
              <a:rPr lang="hu-HU" sz="1600" dirty="0" err="1" smtClean="0"/>
              <a:t>-ot</a:t>
            </a:r>
            <a:r>
              <a:rPr lang="hu-HU" sz="1600" dirty="0" smtClean="0"/>
              <a:t>, amely a meglévő kapcsolatokat használ újra.</a:t>
            </a:r>
          </a:p>
          <a:p>
            <a:pPr marL="0" indent="0">
              <a:buNone/>
            </a:pPr>
            <a:endParaRPr lang="hu-HU" sz="800" dirty="0" smtClean="0"/>
          </a:p>
          <a:p>
            <a:pPr marL="0" indent="0">
              <a:buNone/>
            </a:pPr>
            <a:r>
              <a:rPr lang="hu-HU" sz="1600" dirty="0"/>
              <a:t>A </a:t>
            </a:r>
            <a:r>
              <a:rPr lang="hu-HU" sz="1600" dirty="0" err="1"/>
              <a:t>connection</a:t>
            </a:r>
            <a:r>
              <a:rPr lang="hu-HU" sz="1600" dirty="0"/>
              <a:t> </a:t>
            </a:r>
            <a:r>
              <a:rPr lang="hu-HU" sz="1600" dirty="0" err="1" smtClean="0"/>
              <a:t>pooling</a:t>
            </a:r>
            <a:r>
              <a:rPr lang="hu-HU" sz="1600" dirty="0" smtClean="0"/>
              <a:t> része lehet a JDBC </a:t>
            </a:r>
            <a:r>
              <a:rPr lang="hu-HU" sz="1600" dirty="0" err="1" smtClean="0"/>
              <a:t>driver-nek</a:t>
            </a:r>
            <a:r>
              <a:rPr lang="hu-HU" sz="1600" dirty="0" smtClean="0"/>
              <a:t> vagy külön implementációként is érkezhet.</a:t>
            </a:r>
          </a:p>
          <a:p>
            <a:pPr marL="0" indent="0">
              <a:buNone/>
            </a:pPr>
            <a:endParaRPr lang="hu-HU" sz="800" dirty="0" smtClean="0"/>
          </a:p>
          <a:p>
            <a:r>
              <a:rPr lang="hu-HU" sz="1600" b="1" dirty="0" err="1"/>
              <a:t>PooledConnection</a:t>
            </a:r>
            <a:r>
              <a:rPr lang="hu-HU" sz="1600" dirty="0"/>
              <a:t> példányt kell létrehozunk, amelyet a </a:t>
            </a:r>
            <a:r>
              <a:rPr lang="hu-HU" sz="1600" b="1" dirty="0" err="1"/>
              <a:t>DataSource</a:t>
            </a:r>
            <a:r>
              <a:rPr lang="hu-HU" sz="1600" dirty="0"/>
              <a:t> </a:t>
            </a:r>
            <a:r>
              <a:rPr lang="hu-HU" sz="1600" b="1" dirty="0" err="1"/>
              <a:t>getPooledConnection</a:t>
            </a:r>
            <a:r>
              <a:rPr lang="hu-HU" sz="1600" b="1" dirty="0"/>
              <a:t>() </a:t>
            </a:r>
            <a:r>
              <a:rPr lang="hu-HU" sz="1600" dirty="0"/>
              <a:t>függvényével érhetünk el. Ezek után ha el akarjuk kérni a </a:t>
            </a:r>
            <a:r>
              <a:rPr lang="hu-HU" sz="1600" b="1" dirty="0" err="1"/>
              <a:t>Connection</a:t>
            </a:r>
            <a:r>
              <a:rPr lang="hu-HU" sz="1600" dirty="0"/>
              <a:t> objektumunkat a </a:t>
            </a:r>
            <a:r>
              <a:rPr lang="hu-HU" sz="1600" b="1" dirty="0" err="1"/>
              <a:t>PooledConnection</a:t>
            </a:r>
            <a:r>
              <a:rPr lang="hu-HU" sz="1600" dirty="0"/>
              <a:t> </a:t>
            </a:r>
            <a:r>
              <a:rPr lang="hu-HU" sz="1600" b="1" dirty="0" err="1"/>
              <a:t>getConnection</a:t>
            </a:r>
            <a:r>
              <a:rPr lang="hu-HU" sz="1600" b="1" dirty="0"/>
              <a:t>() </a:t>
            </a:r>
            <a:r>
              <a:rPr lang="hu-HU" sz="1600" dirty="0"/>
              <a:t>metódusát használhatjuk</a:t>
            </a:r>
            <a:r>
              <a:rPr lang="hu-HU" sz="1600" dirty="0" smtClean="0"/>
              <a:t>.</a:t>
            </a:r>
          </a:p>
          <a:p>
            <a:endParaRPr lang="hu-HU" sz="800" dirty="0"/>
          </a:p>
          <a:p>
            <a:r>
              <a:rPr lang="hu-HU" sz="1600" dirty="0"/>
              <a:t>Amikor elkérjük a </a:t>
            </a:r>
            <a:r>
              <a:rPr lang="hu-HU" sz="1600" b="1" dirty="0" err="1"/>
              <a:t>Connection</a:t>
            </a:r>
            <a:r>
              <a:rPr lang="hu-HU" sz="1600" dirty="0"/>
              <a:t> objektumot, a </a:t>
            </a:r>
            <a:r>
              <a:rPr lang="hu-HU" sz="1600" dirty="0" err="1"/>
              <a:t>pool</a:t>
            </a:r>
            <a:r>
              <a:rPr lang="hu-HU" sz="1600" dirty="0"/>
              <a:t> megpróbál egy már létrehozott példányt visszaadni, de ha az üres lenne akkor létre fog hozni egy újat</a:t>
            </a:r>
            <a:r>
              <a:rPr lang="hu-HU" sz="1600" dirty="0" smtClean="0"/>
              <a:t>.</a:t>
            </a:r>
          </a:p>
          <a:p>
            <a:endParaRPr lang="hu-HU" sz="800" dirty="0"/>
          </a:p>
          <a:p>
            <a:r>
              <a:rPr lang="hu-HU" sz="1600" dirty="0"/>
              <a:t>A műveletek végrehajtásánál a kapcsolat nem záródik be, hanem visszakerül a </a:t>
            </a:r>
            <a:r>
              <a:rPr lang="hu-HU" sz="1600" dirty="0" err="1"/>
              <a:t>pool-ba</a:t>
            </a:r>
            <a:r>
              <a:rPr lang="hu-HU" sz="1600" dirty="0"/>
              <a:t> (egészen pontosan csak egy proxy objektum kerül vissza, amely leírja/reprezentálja a tényleges adatbázis kapcsolatot).</a:t>
            </a:r>
          </a:p>
          <a:p>
            <a:pPr marL="0" indent="0">
              <a:buNone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8118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42466"/>
          </a:xfrm>
        </p:spPr>
        <p:txBody>
          <a:bodyPr/>
          <a:lstStyle/>
          <a:p>
            <a:pPr algn="ctr"/>
            <a:r>
              <a:rPr lang="hu-HU" dirty="0"/>
              <a:t>CONNECTION POOLING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7" y="2340109"/>
            <a:ext cx="8117428" cy="258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39552" y="184482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Példa: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25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543800" cy="720080"/>
          </a:xfrm>
        </p:spPr>
        <p:txBody>
          <a:bodyPr/>
          <a:lstStyle/>
          <a:p>
            <a:pPr algn="ctr"/>
            <a:r>
              <a:rPr lang="hu-HU" dirty="0" smtClean="0"/>
              <a:t>JDBC DRIVER-EK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50097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smtClean="0"/>
              <a:t>A JDBC </a:t>
            </a:r>
            <a:r>
              <a:rPr lang="hu-HU" sz="2400" dirty="0" err="1" smtClean="0"/>
              <a:t>driver-eknek</a:t>
            </a:r>
            <a:r>
              <a:rPr lang="hu-HU" sz="2400" dirty="0" smtClean="0"/>
              <a:t> négy típusát különböztetjük meg attól függően, hogy hogyan csatlakoznak az adatbázishoz</a:t>
            </a:r>
            <a:r>
              <a:rPr lang="hu-HU" sz="2400" dirty="0"/>
              <a:t>:</a:t>
            </a: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lvl="1">
              <a:buClr>
                <a:srgbClr val="002060"/>
              </a:buClr>
            </a:pPr>
            <a:r>
              <a:rPr lang="hu-HU" sz="2400" dirty="0" smtClean="0"/>
              <a:t>1. Típus: Csatlakozás ODBC-n keresztül.</a:t>
            </a:r>
          </a:p>
          <a:p>
            <a:pPr lvl="1">
              <a:buClr>
                <a:srgbClr val="002060"/>
              </a:buClr>
            </a:pPr>
            <a:r>
              <a:rPr lang="hu-HU" sz="2400" dirty="0" smtClean="0"/>
              <a:t>2. Típus: Csatlakozás natív hálózati kliensen keresztül.</a:t>
            </a:r>
          </a:p>
          <a:p>
            <a:pPr lvl="1">
              <a:buClr>
                <a:srgbClr val="002060"/>
              </a:buClr>
            </a:pPr>
            <a:r>
              <a:rPr lang="hu-HU" sz="2400" dirty="0" smtClean="0"/>
              <a:t>3. Típus: Csatlakozás </a:t>
            </a:r>
            <a:r>
              <a:rPr lang="hu-HU" sz="2400" dirty="0" err="1" smtClean="0"/>
              <a:t>middleware-n</a:t>
            </a:r>
            <a:r>
              <a:rPr lang="hu-HU" sz="2400" dirty="0" smtClean="0"/>
              <a:t> keresztül.</a:t>
            </a:r>
          </a:p>
          <a:p>
            <a:pPr lvl="1">
              <a:buClr>
                <a:srgbClr val="002060"/>
              </a:buClr>
            </a:pPr>
            <a:r>
              <a:rPr lang="hu-HU" sz="2400" dirty="0" smtClean="0"/>
              <a:t>4. Típus: </a:t>
            </a:r>
            <a:r>
              <a:rPr lang="hu-HU" sz="2400" dirty="0" err="1" smtClean="0"/>
              <a:t>Köszvetlen</a:t>
            </a:r>
            <a:r>
              <a:rPr lang="hu-HU" sz="2400" dirty="0" smtClean="0"/>
              <a:t> kapcsolat.</a:t>
            </a:r>
          </a:p>
          <a:p>
            <a:endParaRPr lang="hu-HU" sz="2400" dirty="0"/>
          </a:p>
          <a:p>
            <a:pPr marL="0" indent="0">
              <a:buNone/>
            </a:pPr>
            <a:r>
              <a:rPr lang="hu-HU" sz="2400" dirty="0" smtClean="0"/>
              <a:t>Mindegyik típusnak megvan az előnye és a hátránya egyaránt.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4079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714474"/>
          </a:xfrm>
        </p:spPr>
        <p:txBody>
          <a:bodyPr/>
          <a:lstStyle/>
          <a:p>
            <a:pPr algn="ctr"/>
            <a:r>
              <a:rPr lang="hu-HU" dirty="0" smtClean="0"/>
              <a:t>CONNECTION POOLING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/>
              <a:t>A </a:t>
            </a:r>
            <a:r>
              <a:rPr lang="hu-HU" sz="1800" dirty="0" err="1" smtClean="0"/>
              <a:t>pooling</a:t>
            </a:r>
            <a:r>
              <a:rPr lang="hu-HU" sz="1800" dirty="0" smtClean="0"/>
              <a:t> működését konfigurálhatjuk is. A </a:t>
            </a:r>
            <a:r>
              <a:rPr lang="hu-HU" sz="1800" dirty="0" err="1" smtClean="0"/>
              <a:t>pooling</a:t>
            </a:r>
            <a:r>
              <a:rPr lang="hu-HU" sz="1800" dirty="0" smtClean="0"/>
              <a:t> tulajdonságai:</a:t>
            </a:r>
          </a:p>
          <a:p>
            <a:pPr marL="0" indent="0">
              <a:buNone/>
            </a:pPr>
            <a:endParaRPr lang="hu-HU" sz="1000" dirty="0" smtClean="0"/>
          </a:p>
          <a:p>
            <a:r>
              <a:rPr lang="hu-HU" sz="1800" b="1" dirty="0" err="1" smtClean="0"/>
              <a:t>initialPoolSize</a:t>
            </a:r>
            <a:r>
              <a:rPr lang="hu-HU" sz="1800" dirty="0" smtClean="0"/>
              <a:t>: Adatbázis kapcsolatok száma, amikor létrehozzuk a </a:t>
            </a:r>
            <a:r>
              <a:rPr lang="hu-HU" sz="1800" dirty="0" err="1" smtClean="0"/>
              <a:t>pool-t</a:t>
            </a:r>
            <a:endParaRPr lang="hu-HU" sz="1800" dirty="0" smtClean="0"/>
          </a:p>
          <a:p>
            <a:endParaRPr lang="hu-HU" sz="1000" dirty="0" smtClean="0"/>
          </a:p>
          <a:p>
            <a:r>
              <a:rPr lang="hu-HU" sz="1800" b="1" dirty="0" err="1" smtClean="0"/>
              <a:t>minPoolSize</a:t>
            </a:r>
            <a:r>
              <a:rPr lang="hu-HU" sz="1800" dirty="0"/>
              <a:t>, </a:t>
            </a:r>
            <a:r>
              <a:rPr lang="hu-HU" sz="1800" b="1" dirty="0" err="1" smtClean="0"/>
              <a:t>maxPoolSize</a:t>
            </a:r>
            <a:r>
              <a:rPr lang="hu-HU" sz="1800" dirty="0" smtClean="0"/>
              <a:t>: Adatbázis kapcsolatok minimális és maximális 			          száma. Ha a maximális szám 0, akkor a 			          kapcsolatok száma nincs korlátozva.</a:t>
            </a:r>
          </a:p>
          <a:p>
            <a:endParaRPr lang="hu-HU" sz="1000" dirty="0" smtClean="0"/>
          </a:p>
          <a:p>
            <a:r>
              <a:rPr lang="hu-HU" sz="1800" b="1" dirty="0" err="1" smtClean="0"/>
              <a:t>maxIdleTime</a:t>
            </a:r>
            <a:r>
              <a:rPr lang="hu-HU" sz="1800" dirty="0" smtClean="0"/>
              <a:t>: Hány mp-ig lehet tétlen a </a:t>
            </a:r>
            <a:r>
              <a:rPr lang="hu-HU" sz="1800" dirty="0" err="1" smtClean="0"/>
              <a:t>pool-ban</a:t>
            </a:r>
            <a:r>
              <a:rPr lang="hu-HU" sz="1800" dirty="0" smtClean="0"/>
              <a:t> található kapcsolat mielőtt 		azt bezárnák. 0 esetén sosem zárjuk be.</a:t>
            </a:r>
          </a:p>
          <a:p>
            <a:endParaRPr lang="hu-HU" sz="1000" dirty="0" smtClean="0"/>
          </a:p>
          <a:p>
            <a:r>
              <a:rPr lang="hu-HU" sz="1800" b="1" dirty="0" err="1" smtClean="0"/>
              <a:t>maxStatements</a:t>
            </a:r>
            <a:r>
              <a:rPr lang="hu-HU" sz="1800" dirty="0" smtClean="0"/>
              <a:t>: A </a:t>
            </a:r>
            <a:r>
              <a:rPr lang="hu-HU" sz="1800" dirty="0" err="1" smtClean="0"/>
              <a:t>poolban</a:t>
            </a:r>
            <a:r>
              <a:rPr lang="hu-HU" sz="1800" dirty="0" smtClean="0"/>
              <a:t> tárolt </a:t>
            </a:r>
            <a:r>
              <a:rPr lang="hu-HU" sz="1800" dirty="0" err="1" smtClean="0"/>
              <a:t>Statement</a:t>
            </a:r>
            <a:r>
              <a:rPr lang="hu-HU" sz="1800" dirty="0" smtClean="0"/>
              <a:t> objektumok </a:t>
            </a:r>
            <a:r>
              <a:rPr lang="hu-HU" sz="1800" dirty="0" err="1" smtClean="0"/>
              <a:t>máximális</a:t>
            </a:r>
            <a:r>
              <a:rPr lang="hu-HU" sz="1800" dirty="0" smtClean="0"/>
              <a:t> száma.</a:t>
            </a:r>
          </a:p>
          <a:p>
            <a:endParaRPr lang="hu-HU" sz="1000" dirty="0" smtClean="0"/>
          </a:p>
          <a:p>
            <a:r>
              <a:rPr lang="hu-HU" sz="1800" b="1" dirty="0" err="1" smtClean="0"/>
              <a:t>propertyCycle</a:t>
            </a:r>
            <a:r>
              <a:rPr lang="hu-HU" sz="1800" b="1" dirty="0" smtClean="0"/>
              <a:t>: </a:t>
            </a:r>
            <a:r>
              <a:rPr lang="hu-HU" sz="1800" dirty="0" smtClean="0"/>
              <a:t>Hány másodperc telik egy </a:t>
            </a:r>
            <a:r>
              <a:rPr lang="hu-HU" sz="1800" dirty="0" err="1" smtClean="0"/>
              <a:t>pooling</a:t>
            </a:r>
            <a:r>
              <a:rPr lang="hu-HU" sz="1800" dirty="0" smtClean="0"/>
              <a:t> tulajdonság 			   beállításának a kezdeményezésétől az érvényesítéséig.</a:t>
            </a:r>
            <a:endParaRPr lang="hu-H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3710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338262"/>
            <a:ext cx="7821488" cy="786482"/>
          </a:xfrm>
        </p:spPr>
        <p:txBody>
          <a:bodyPr/>
          <a:lstStyle/>
          <a:p>
            <a:pPr algn="ctr"/>
            <a:r>
              <a:rPr lang="hu-HU" dirty="0" smtClean="0"/>
              <a:t>HIBÁK ÉS FIGYELMEZTETÉSEK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5400600"/>
          </a:xfrm>
        </p:spPr>
        <p:txBody>
          <a:bodyPr/>
          <a:lstStyle/>
          <a:p>
            <a:r>
              <a:rPr lang="hu-HU" sz="2000" dirty="0" smtClean="0"/>
              <a:t>Adatbázis műveletek során előfordulhat, hogy hibákat kapunk. A </a:t>
            </a:r>
            <a:r>
              <a:rPr lang="hu-HU" sz="2000" dirty="0" err="1" smtClean="0"/>
              <a:t>java.sql</a:t>
            </a:r>
            <a:r>
              <a:rPr lang="hu-HU" sz="2000" dirty="0" smtClean="0"/>
              <a:t> csomagban definiált függvények </a:t>
            </a:r>
            <a:r>
              <a:rPr lang="hu-HU" sz="2000" b="1" dirty="0" err="1" smtClean="0"/>
              <a:t>SQLException</a:t>
            </a:r>
            <a:r>
              <a:rPr lang="hu-HU" sz="2000" dirty="0" err="1" smtClean="0"/>
              <a:t>-t</a:t>
            </a:r>
            <a:r>
              <a:rPr lang="hu-HU" sz="2000" dirty="0" smtClean="0"/>
              <a:t> dobnak hiba esetén.</a:t>
            </a:r>
          </a:p>
          <a:p>
            <a:endParaRPr lang="hu-HU" sz="1000" dirty="0" smtClean="0"/>
          </a:p>
          <a:p>
            <a:r>
              <a:rPr lang="hu-HU" sz="2000" dirty="0"/>
              <a:t>Az </a:t>
            </a:r>
            <a:r>
              <a:rPr lang="hu-HU" sz="2000" dirty="0" err="1" smtClean="0"/>
              <a:t>SQLException</a:t>
            </a:r>
            <a:r>
              <a:rPr lang="hu-HU" sz="2000" dirty="0" smtClean="0"/>
              <a:t> esetén is tájékozódhatunk a </a:t>
            </a:r>
            <a:r>
              <a:rPr lang="hu-HU" sz="2000" dirty="0"/>
              <a:t>hiba szövegéről a </a:t>
            </a:r>
            <a:r>
              <a:rPr lang="hu-HU" sz="2000" b="1" dirty="0" err="1"/>
              <a:t>getMessage</a:t>
            </a:r>
            <a:r>
              <a:rPr lang="hu-HU" sz="2000" b="1" dirty="0" smtClean="0"/>
              <a:t>()</a:t>
            </a:r>
            <a:r>
              <a:rPr lang="hu-HU" sz="2000" dirty="0" smtClean="0"/>
              <a:t> függvénnyel.</a:t>
            </a:r>
          </a:p>
          <a:p>
            <a:pPr marL="0" indent="0">
              <a:buNone/>
            </a:pPr>
            <a:endParaRPr lang="hu-HU" sz="1000" dirty="0"/>
          </a:p>
          <a:p>
            <a:r>
              <a:rPr lang="hu-HU" sz="2000" b="1" dirty="0" err="1"/>
              <a:t>getNextException</a:t>
            </a:r>
            <a:r>
              <a:rPr lang="hu-HU" sz="2000" b="1" dirty="0"/>
              <a:t>( )</a:t>
            </a:r>
            <a:r>
              <a:rPr lang="hu-HU" sz="2000" dirty="0"/>
              <a:t>, </a:t>
            </a:r>
            <a:r>
              <a:rPr lang="hu-HU" sz="2000" b="1" dirty="0" err="1"/>
              <a:t>setNextException</a:t>
            </a:r>
            <a:r>
              <a:rPr lang="hu-HU" sz="2000" b="1" dirty="0"/>
              <a:t>( )</a:t>
            </a:r>
            <a:r>
              <a:rPr lang="hu-HU" sz="2000" dirty="0"/>
              <a:t>: a következő </a:t>
            </a:r>
            <a:r>
              <a:rPr lang="hu-HU" sz="2000" dirty="0" err="1"/>
              <a:t>SQLException</a:t>
            </a:r>
            <a:r>
              <a:rPr lang="hu-HU" sz="2000" dirty="0"/>
              <a:t> példány elkérése és módosítása a láncban (egy </a:t>
            </a:r>
            <a:r>
              <a:rPr lang="hu-HU" sz="2000" dirty="0" smtClean="0"/>
              <a:t>SQL művelet </a:t>
            </a:r>
            <a:r>
              <a:rPr lang="hu-HU" sz="2000" dirty="0"/>
              <a:t>végrehajtásakor </a:t>
            </a:r>
            <a:r>
              <a:rPr lang="hu-HU" sz="2000" dirty="0" smtClean="0"/>
              <a:t>több </a:t>
            </a:r>
            <a:r>
              <a:rPr lang="hu-HU" sz="2000" dirty="0"/>
              <a:t>hiba is keletkezhet, amelyet egy láncba sorolnak</a:t>
            </a:r>
            <a:r>
              <a:rPr lang="hu-HU" sz="2000" dirty="0" smtClean="0"/>
              <a:t>)</a:t>
            </a:r>
          </a:p>
          <a:p>
            <a:pPr marL="0" indent="0">
              <a:buNone/>
            </a:pPr>
            <a:endParaRPr lang="hu-HU" sz="1000" dirty="0"/>
          </a:p>
          <a:p>
            <a:r>
              <a:rPr lang="hu-HU" sz="2000" b="1" dirty="0" err="1"/>
              <a:t>getErrorCode</a:t>
            </a:r>
            <a:r>
              <a:rPr lang="hu-HU" sz="2000" b="1" dirty="0"/>
              <a:t>( )</a:t>
            </a:r>
            <a:r>
              <a:rPr lang="hu-HU" sz="2000" dirty="0"/>
              <a:t>: int értékként visszaadja a hiba kódját. Az értékek </a:t>
            </a:r>
            <a:r>
              <a:rPr lang="hu-HU" sz="2000" dirty="0" err="1"/>
              <a:t>driver-től</a:t>
            </a:r>
            <a:r>
              <a:rPr lang="hu-HU" sz="2000" dirty="0"/>
              <a:t> függőek, amelyről a driver </a:t>
            </a:r>
            <a:r>
              <a:rPr lang="hu-HU" sz="2000" dirty="0" smtClean="0"/>
              <a:t>vagy az adatbázis kezelő rendszer dokumentációjában </a:t>
            </a:r>
            <a:r>
              <a:rPr lang="hu-HU" sz="2000" dirty="0"/>
              <a:t>tájékozódhatunk</a:t>
            </a:r>
            <a:r>
              <a:rPr lang="hu-HU" sz="2000" dirty="0" smtClean="0"/>
              <a:t>.</a:t>
            </a:r>
          </a:p>
          <a:p>
            <a:endParaRPr lang="hu-HU" sz="1000" dirty="0"/>
          </a:p>
          <a:p>
            <a:r>
              <a:rPr lang="hu-HU" sz="2000" b="1" dirty="0" err="1"/>
              <a:t>getSQLState</a:t>
            </a:r>
            <a:r>
              <a:rPr lang="hu-HU" sz="2000" b="1" dirty="0"/>
              <a:t>( )</a:t>
            </a:r>
            <a:r>
              <a:rPr lang="hu-HU" sz="2000" dirty="0"/>
              <a:t>: 5 karakter, amely alapján tájékozódhatunk a</a:t>
            </a:r>
            <a:r>
              <a:rPr lang="hu-HU" sz="2000" dirty="0" smtClean="0"/>
              <a:t> hiba természetéről.</a:t>
            </a: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6855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22238"/>
            <a:ext cx="7893496" cy="1295400"/>
          </a:xfrm>
        </p:spPr>
        <p:txBody>
          <a:bodyPr/>
          <a:lstStyle/>
          <a:p>
            <a:pPr algn="ctr"/>
            <a:r>
              <a:rPr lang="hu-HU" dirty="0"/>
              <a:t>HIBÁK ÉS </a:t>
            </a:r>
            <a:r>
              <a:rPr lang="hu-HU" dirty="0" smtClean="0"/>
              <a:t>FIGYELMEZTETÉSEK </a:t>
            </a:r>
            <a:r>
              <a:rPr lang="hu-HU" dirty="0" err="1" smtClean="0"/>
              <a:t>SQLState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06081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err="1" smtClean="0"/>
              <a:t>SQLState</a:t>
            </a:r>
            <a:r>
              <a:rPr lang="hu-HU" sz="2400" dirty="0" smtClean="0"/>
              <a:t> 5 karaktere két részre bontható:</a:t>
            </a:r>
          </a:p>
          <a:p>
            <a:pPr marL="0" indent="0">
              <a:buNone/>
            </a:pPr>
            <a:endParaRPr lang="hu-HU" sz="800" dirty="0" smtClean="0"/>
          </a:p>
          <a:p>
            <a:r>
              <a:rPr lang="hu-HU" sz="2400" dirty="0" smtClean="0"/>
              <a:t>Első két karakter a hiba osztálya és másik három pedig az alosztályt jelenti.</a:t>
            </a:r>
          </a:p>
          <a:p>
            <a:endParaRPr lang="hu-HU" sz="800" dirty="0" smtClean="0"/>
          </a:p>
          <a:p>
            <a:r>
              <a:rPr lang="hu-HU" sz="2400" dirty="0" smtClean="0"/>
              <a:t>Az alosztály természetesen jobban definiálja a hiba jellegét.</a:t>
            </a:r>
          </a:p>
          <a:p>
            <a:endParaRPr lang="hu-HU" sz="800" dirty="0" smtClean="0"/>
          </a:p>
          <a:p>
            <a:r>
              <a:rPr lang="hu-HU" sz="2400" dirty="0" smtClean="0"/>
              <a:t>Ezek a hibakódok az X/OPEN SQL szabvány szerint minden </a:t>
            </a:r>
            <a:r>
              <a:rPr lang="hu-HU" sz="2400" dirty="0" err="1" smtClean="0"/>
              <a:t>driver-ben</a:t>
            </a:r>
            <a:r>
              <a:rPr lang="hu-HU" sz="2400" dirty="0" smtClean="0"/>
              <a:t> így szerepelnek.</a:t>
            </a:r>
          </a:p>
          <a:p>
            <a:endParaRPr lang="hu-HU" sz="800" dirty="0" smtClean="0"/>
          </a:p>
          <a:p>
            <a:pPr marL="0" indent="0">
              <a:buNone/>
            </a:pPr>
            <a:r>
              <a:rPr lang="hu-HU" sz="2400" dirty="0"/>
              <a:t>Kódok: 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dirty="0" err="1" smtClean="0"/>
              <a:t>Brett</a:t>
            </a:r>
            <a:r>
              <a:rPr lang="hu-HU" sz="2400" dirty="0" smtClean="0"/>
              <a:t> </a:t>
            </a:r>
            <a:r>
              <a:rPr lang="hu-HU" sz="2400" dirty="0" err="1" smtClean="0"/>
              <a:t>Spell</a:t>
            </a:r>
            <a:r>
              <a:rPr lang="hu-HU" sz="2400" dirty="0" smtClean="0"/>
              <a:t>: </a:t>
            </a:r>
            <a:r>
              <a:rPr lang="hu-HU" sz="2400" dirty="0"/>
              <a:t>Pro Java 8 </a:t>
            </a:r>
            <a:r>
              <a:rPr lang="hu-HU" sz="2400" dirty="0" err="1"/>
              <a:t>Programming</a:t>
            </a:r>
            <a:r>
              <a:rPr lang="hu-HU" sz="2400" dirty="0"/>
              <a:t>, 3th, 2015. </a:t>
            </a:r>
            <a:r>
              <a:rPr lang="hu-HU" sz="2400" dirty="0" smtClean="0"/>
              <a:t> 12-7-es táblázat. 253 – 255 oldal.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3247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FIGYELMEZTETÉSEK</a:t>
            </a:r>
            <a:br>
              <a:rPr lang="hu-HU" dirty="0" smtClean="0"/>
            </a:br>
            <a:r>
              <a:rPr lang="hu-HU" dirty="0" err="1" smtClean="0"/>
              <a:t>SQLWarning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11662"/>
          </a:xfrm>
        </p:spPr>
        <p:txBody>
          <a:bodyPr>
            <a:normAutofit fontScale="92500" lnSpcReduction="10000"/>
          </a:bodyPr>
          <a:lstStyle/>
          <a:p>
            <a:r>
              <a:rPr lang="hu-HU" sz="2000" dirty="0" smtClean="0"/>
              <a:t>A </a:t>
            </a:r>
            <a:r>
              <a:rPr lang="hu-HU" sz="2000" dirty="0" err="1" smtClean="0"/>
              <a:t>java.sql</a:t>
            </a:r>
            <a:r>
              <a:rPr lang="hu-HU" sz="2000" dirty="0" smtClean="0"/>
              <a:t> metódusai által dobott hiba nem minden esetben kritikus hiba, így nem feltétlen kell az alkalmazásunk működését félbeszakítani. Például: egy lebegőpontos számként tárolt adatot </a:t>
            </a:r>
            <a:r>
              <a:rPr lang="hu-HU" sz="2000" b="1" dirty="0" err="1" smtClean="0"/>
              <a:t>getInt</a:t>
            </a:r>
            <a:r>
              <a:rPr lang="hu-HU" sz="2000" dirty="0" smtClean="0"/>
              <a:t>() függvénnyel kérdezünk le. Ebben az esetben kivételt  nem kapunk, viszont a programunk működését a visszakapott eredmény befolyásolhatja. Figyelmeztetések keletkeznek ilyen esetekben.</a:t>
            </a:r>
          </a:p>
          <a:p>
            <a:endParaRPr lang="hu-HU" sz="900" dirty="0" smtClean="0"/>
          </a:p>
          <a:p>
            <a:r>
              <a:rPr lang="hu-HU" sz="2000" b="1" dirty="0" err="1"/>
              <a:t>Connection</a:t>
            </a:r>
            <a:r>
              <a:rPr lang="hu-HU" sz="2000" dirty="0"/>
              <a:t>, </a:t>
            </a:r>
            <a:r>
              <a:rPr lang="hu-HU" sz="2000" b="1" dirty="0" err="1"/>
              <a:t>Statement</a:t>
            </a:r>
            <a:r>
              <a:rPr lang="hu-HU" sz="2000" dirty="0"/>
              <a:t> és </a:t>
            </a:r>
            <a:r>
              <a:rPr lang="hu-HU" sz="2000" b="1" dirty="0" err="1"/>
              <a:t>ResultSet</a:t>
            </a:r>
            <a:r>
              <a:rPr lang="hu-HU" sz="2000" dirty="0"/>
              <a:t> mind generálhatnak ilyen figyelmeztetéseket, amelyeket a </a:t>
            </a:r>
            <a:r>
              <a:rPr lang="hu-HU" sz="2000" b="1" dirty="0" err="1" smtClean="0"/>
              <a:t>Connection</a:t>
            </a:r>
            <a:r>
              <a:rPr lang="hu-HU" sz="2000" dirty="0" smtClean="0"/>
              <a:t>, </a:t>
            </a:r>
            <a:r>
              <a:rPr lang="hu-HU" sz="2000" b="1" dirty="0" err="1" smtClean="0"/>
              <a:t>Statement</a:t>
            </a:r>
            <a:r>
              <a:rPr lang="hu-HU" sz="2000" dirty="0" smtClean="0"/>
              <a:t> és </a:t>
            </a:r>
            <a:r>
              <a:rPr lang="hu-HU" sz="2000" b="1" dirty="0" err="1" smtClean="0"/>
              <a:t>ResultSet</a:t>
            </a:r>
            <a:r>
              <a:rPr lang="hu-HU" sz="2000" dirty="0" smtClean="0"/>
              <a:t> </a:t>
            </a:r>
            <a:r>
              <a:rPr lang="hu-HU" sz="2000" b="1" dirty="0" err="1" smtClean="0"/>
              <a:t>getWarnings</a:t>
            </a:r>
            <a:r>
              <a:rPr lang="hu-HU" sz="2000" b="1" dirty="0"/>
              <a:t>() </a:t>
            </a:r>
            <a:r>
              <a:rPr lang="hu-HU" sz="2000" dirty="0" err="1" smtClean="0"/>
              <a:t>függvénnyével</a:t>
            </a:r>
            <a:r>
              <a:rPr lang="hu-HU" sz="2000" dirty="0" smtClean="0"/>
              <a:t> </a:t>
            </a:r>
            <a:r>
              <a:rPr lang="hu-HU" sz="2000" dirty="0"/>
              <a:t>érhetünk el. Az </a:t>
            </a:r>
            <a:r>
              <a:rPr lang="hu-HU" sz="2000" b="1" dirty="0" err="1"/>
              <a:t>SQLException</a:t>
            </a:r>
            <a:r>
              <a:rPr lang="hu-HU" sz="2000" dirty="0"/>
              <a:t> egy leszármazott </a:t>
            </a:r>
            <a:r>
              <a:rPr lang="hu-HU" sz="2000" dirty="0" smtClean="0"/>
              <a:t>típusát, </a:t>
            </a:r>
            <a:r>
              <a:rPr lang="hu-HU" sz="2000" dirty="0"/>
              <a:t>az </a:t>
            </a:r>
            <a:r>
              <a:rPr lang="hu-HU" sz="2000" b="1" dirty="0" err="1"/>
              <a:t>SQLWarning</a:t>
            </a:r>
            <a:r>
              <a:rPr lang="hu-HU" sz="2000" dirty="0" err="1"/>
              <a:t>-ot</a:t>
            </a:r>
            <a:r>
              <a:rPr lang="hu-HU" sz="2000" dirty="0"/>
              <a:t> kapjuk vissza</a:t>
            </a:r>
            <a:r>
              <a:rPr lang="hu-HU" sz="2000" dirty="0" smtClean="0"/>
              <a:t>.</a:t>
            </a:r>
          </a:p>
          <a:p>
            <a:endParaRPr lang="hu-HU" sz="900" dirty="0"/>
          </a:p>
          <a:p>
            <a:r>
              <a:rPr lang="hu-HU" sz="2000" dirty="0" smtClean="0"/>
              <a:t>A figyelmeztetések </a:t>
            </a:r>
            <a:r>
              <a:rPr lang="hu-HU" sz="2000" dirty="0"/>
              <a:t>tehát a háttérben keletkeznek, anélkül hogy kivétel keletkezne</a:t>
            </a:r>
            <a:r>
              <a:rPr lang="hu-HU" sz="2000" dirty="0" smtClean="0"/>
              <a:t>.</a:t>
            </a:r>
          </a:p>
          <a:p>
            <a:pPr marL="0" indent="0">
              <a:buNone/>
            </a:pPr>
            <a:endParaRPr lang="hu-HU" sz="900" dirty="0"/>
          </a:p>
          <a:p>
            <a:r>
              <a:rPr lang="hu-HU" sz="2000" dirty="0"/>
              <a:t>Miután lekérdeztük a figyelmeztetéseket a </a:t>
            </a:r>
            <a:r>
              <a:rPr lang="hu-HU" sz="2000" b="1" dirty="0" err="1"/>
              <a:t>Connection</a:t>
            </a:r>
            <a:r>
              <a:rPr lang="hu-HU" sz="2000" dirty="0"/>
              <a:t>, </a:t>
            </a:r>
            <a:r>
              <a:rPr lang="hu-HU" sz="2000" b="1" dirty="0" err="1"/>
              <a:t>Statement</a:t>
            </a:r>
            <a:r>
              <a:rPr lang="hu-HU" sz="2000" dirty="0"/>
              <a:t> és </a:t>
            </a:r>
            <a:r>
              <a:rPr lang="hu-HU" sz="2000" b="1" dirty="0" err="1"/>
              <a:t>ResultSet</a:t>
            </a:r>
            <a:r>
              <a:rPr lang="hu-HU" sz="2000" dirty="0"/>
              <a:t> </a:t>
            </a:r>
            <a:r>
              <a:rPr lang="hu-HU" sz="2000" b="1" dirty="0" err="1" smtClean="0"/>
              <a:t>clearWarnings</a:t>
            </a:r>
            <a:r>
              <a:rPr lang="hu-HU" sz="2000" b="1" dirty="0"/>
              <a:t>() </a:t>
            </a:r>
            <a:r>
              <a:rPr lang="hu-HU" sz="2000" dirty="0" smtClean="0"/>
              <a:t>metódusával </a:t>
            </a:r>
            <a:r>
              <a:rPr lang="hu-HU" sz="2000" dirty="0"/>
              <a:t>törölhetjük őket.</a:t>
            </a:r>
          </a:p>
          <a:p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2685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6254"/>
            <a:ext cx="7543800" cy="714474"/>
          </a:xfrm>
        </p:spPr>
        <p:txBody>
          <a:bodyPr/>
          <a:lstStyle/>
          <a:p>
            <a:pPr algn="ctr"/>
            <a:r>
              <a:rPr lang="hu-HU" dirty="0" smtClean="0"/>
              <a:t>DEBUGGING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505331"/>
            <a:ext cx="8665049" cy="2868469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 smtClean="0"/>
              <a:t>A </a:t>
            </a:r>
            <a:r>
              <a:rPr lang="hu-HU" sz="2400" dirty="0" err="1" smtClean="0"/>
              <a:t>JDBC-vel</a:t>
            </a:r>
            <a:r>
              <a:rPr lang="hu-HU" sz="2400" dirty="0" smtClean="0"/>
              <a:t> lehetőségünk van a driverben definiált osztályok működésének nyomon követésére, diagnosztikai információ megjelenítésére, kiírhatjuk a hívott metódusokat, a végrehajtott SQL utasításokat.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A 2-es </a:t>
            </a:r>
            <a:r>
              <a:rPr lang="hu-HU" sz="2400" dirty="0" err="1" smtClean="0"/>
              <a:t>JDBC-től</a:t>
            </a:r>
            <a:r>
              <a:rPr lang="hu-HU" sz="2400" dirty="0" smtClean="0"/>
              <a:t> a </a:t>
            </a:r>
            <a:r>
              <a:rPr lang="hu-HU" sz="2400" dirty="0" err="1" smtClean="0"/>
              <a:t>DriverManager</a:t>
            </a:r>
            <a:r>
              <a:rPr lang="hu-HU" sz="2400" dirty="0" smtClean="0"/>
              <a:t> </a:t>
            </a:r>
            <a:r>
              <a:rPr lang="hu-HU" sz="2400" dirty="0" err="1" smtClean="0"/>
              <a:t>setLogWriter</a:t>
            </a:r>
            <a:r>
              <a:rPr lang="hu-HU" sz="2400" dirty="0" smtClean="0"/>
              <a:t>()</a:t>
            </a:r>
            <a:r>
              <a:rPr lang="hu-HU" sz="2400" b="1" dirty="0" smtClean="0"/>
              <a:t> </a:t>
            </a:r>
            <a:r>
              <a:rPr lang="hu-HU" sz="2400" dirty="0" smtClean="0"/>
              <a:t>metódusával állíthatjuk be a </a:t>
            </a:r>
            <a:r>
              <a:rPr lang="hu-HU" sz="2400" dirty="0" err="1" smtClean="0"/>
              <a:t>debugging-ot</a:t>
            </a:r>
            <a:r>
              <a:rPr lang="hu-HU" sz="2400" dirty="0" smtClean="0"/>
              <a:t>, amely </a:t>
            </a:r>
            <a:r>
              <a:rPr lang="hu-HU" sz="2400" dirty="0" err="1" smtClean="0"/>
              <a:t>PrintWriter</a:t>
            </a:r>
            <a:r>
              <a:rPr lang="hu-HU" sz="2400" dirty="0" smtClean="0"/>
              <a:t> típust vár.</a:t>
            </a:r>
          </a:p>
          <a:p>
            <a:pPr marL="0" indent="0">
              <a:buNone/>
            </a:pPr>
            <a:endParaRPr lang="hu-HU" sz="800" dirty="0"/>
          </a:p>
          <a:p>
            <a:pPr marL="0" indent="0">
              <a:buNone/>
            </a:pPr>
            <a:r>
              <a:rPr lang="hu-HU" sz="2400" dirty="0" smtClean="0"/>
              <a:t>Példa: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85317"/>
            <a:ext cx="6841445" cy="91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0270"/>
            <a:ext cx="7543800" cy="714474"/>
          </a:xfrm>
        </p:spPr>
        <p:txBody>
          <a:bodyPr/>
          <a:lstStyle/>
          <a:p>
            <a:pPr algn="ctr"/>
            <a:r>
              <a:rPr lang="hu-HU" dirty="0"/>
              <a:t>DEBUGGING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8" y="2000765"/>
            <a:ext cx="6566750" cy="438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331640" y="1455167"/>
            <a:ext cx="3748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Példa </a:t>
            </a:r>
            <a:r>
              <a:rPr lang="hu-HU" sz="2400" dirty="0" err="1" smtClean="0"/>
              <a:t>debugging</a:t>
            </a:r>
            <a:r>
              <a:rPr lang="hu-HU" sz="2400" dirty="0" smtClean="0"/>
              <a:t> kimenet: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541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LEFOGLALT ERŐFORRÁSOK FELSZABADÍTÁSA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1505331"/>
            <a:ext cx="8665049" cy="5164029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 smtClean="0"/>
              <a:t>A Java beépített automatikus szemétgyűjtő mechanizmussal rendelkezik, amely a legtöbb esetben jól működik. Az adatbázist menedzselő objektumainkat is (</a:t>
            </a:r>
            <a:r>
              <a:rPr lang="hu-HU" sz="1800" b="1" dirty="0" err="1" smtClean="0"/>
              <a:t>Connection</a:t>
            </a:r>
            <a:r>
              <a:rPr lang="hu-HU" sz="1800" dirty="0" smtClean="0"/>
              <a:t>, </a:t>
            </a:r>
            <a:r>
              <a:rPr lang="hu-HU" sz="1800" b="1" dirty="0" err="1" smtClean="0"/>
              <a:t>Statement</a:t>
            </a:r>
            <a:r>
              <a:rPr lang="hu-HU" sz="1800" dirty="0" smtClean="0"/>
              <a:t>, </a:t>
            </a:r>
            <a:r>
              <a:rPr lang="hu-HU" sz="1800" b="1" dirty="0" err="1" smtClean="0"/>
              <a:t>ResultSet</a:t>
            </a:r>
            <a:r>
              <a:rPr lang="hu-HU" sz="1800" dirty="0" smtClean="0"/>
              <a:t>) automatikusan eltűnteti.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Az </a:t>
            </a:r>
            <a:r>
              <a:rPr lang="hu-HU" sz="1800" dirty="0"/>
              <a:t>előző példában a </a:t>
            </a:r>
            <a:r>
              <a:rPr lang="hu-HU" sz="1800" b="1" dirty="0" err="1"/>
              <a:t>null</a:t>
            </a:r>
            <a:r>
              <a:rPr lang="hu-HU" sz="1800" dirty="0" err="1"/>
              <a:t>-ra</a:t>
            </a:r>
            <a:r>
              <a:rPr lang="hu-HU" sz="1800" dirty="0"/>
              <a:t> állítással elérhetjük, hogy a kapcsolat bezáruljon, viszont ez csak akkor történik meg ha a szemétgyűjtő meghívódik a </a:t>
            </a:r>
            <a:r>
              <a:rPr lang="hu-HU" sz="1800" b="1" dirty="0" err="1"/>
              <a:t>Connection</a:t>
            </a:r>
            <a:r>
              <a:rPr lang="hu-HU" sz="1800" dirty="0"/>
              <a:t> objektumon. Tehát ha a GC nem kerül meghívásra, a kapcsolatunk továbbra is nyitva marad! Ezt a hibát elkerülendő, ha meghívjuk a </a:t>
            </a:r>
            <a:r>
              <a:rPr lang="hu-HU" sz="1800" b="1" dirty="0" err="1"/>
              <a:t>close</a:t>
            </a:r>
            <a:r>
              <a:rPr lang="hu-HU" sz="1800" b="1" dirty="0"/>
              <a:t>()</a:t>
            </a:r>
            <a:r>
              <a:rPr lang="hu-HU" sz="1800" dirty="0" err="1"/>
              <a:t>-t</a:t>
            </a:r>
            <a:r>
              <a:rPr lang="hu-HU" sz="1800" dirty="0"/>
              <a:t> is.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056436" cy="113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51945"/>
            <a:ext cx="8181649" cy="140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LEFOGLALT ERŐFORRÁSOK FELSZABADÍTÁSA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2562441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 smtClean="0"/>
              <a:t>Az erőforrások felszabadítása nagyon fontos, mivel nagyban befolyásolhatja alkalmazásunk teljesítményét. Így túl sok kapcsolatot nem érdemes létrehozni és bezáratlanul hagyni. A kapcsolatok bezárása különösen fontos, amikor </a:t>
            </a:r>
            <a:r>
              <a:rPr lang="hu-HU" sz="1800" dirty="0" err="1" smtClean="0"/>
              <a:t>pool-t</a:t>
            </a:r>
            <a:r>
              <a:rPr lang="hu-HU" sz="1800" dirty="0" smtClean="0"/>
              <a:t> használunk.</a:t>
            </a:r>
          </a:p>
          <a:p>
            <a:pPr marL="0" indent="0">
              <a:buNone/>
            </a:pPr>
            <a:endParaRPr lang="hu-HU" sz="1000" dirty="0"/>
          </a:p>
          <a:p>
            <a:pPr marL="0" indent="0">
              <a:buNone/>
            </a:pPr>
            <a:r>
              <a:rPr lang="hu-HU" sz="1800" dirty="0"/>
              <a:t>Java 7-ben megjelent újdonság elegáns megoldás nyújt az erőforrások felszabadítására. A </a:t>
            </a:r>
            <a:r>
              <a:rPr lang="hu-HU" sz="1800" b="1" dirty="0" err="1"/>
              <a:t>Connection</a:t>
            </a:r>
            <a:r>
              <a:rPr lang="hu-HU" sz="1800" dirty="0"/>
              <a:t>, </a:t>
            </a:r>
            <a:r>
              <a:rPr lang="hu-HU" sz="1800" b="1" dirty="0" err="1"/>
              <a:t>Statement</a:t>
            </a:r>
            <a:r>
              <a:rPr lang="hu-HU" sz="1800" dirty="0"/>
              <a:t> és </a:t>
            </a:r>
            <a:r>
              <a:rPr lang="hu-HU" sz="1800" b="1" dirty="0" err="1"/>
              <a:t>ResultSet</a:t>
            </a:r>
            <a:r>
              <a:rPr lang="hu-HU" sz="1800" dirty="0"/>
              <a:t> mind örököl az </a:t>
            </a:r>
            <a:r>
              <a:rPr lang="hu-HU" sz="1800" b="1" dirty="0" err="1"/>
              <a:t>AutoCloseable</a:t>
            </a:r>
            <a:r>
              <a:rPr lang="hu-HU" sz="1800" dirty="0"/>
              <a:t> </a:t>
            </a:r>
            <a:r>
              <a:rPr lang="hu-HU" sz="1800" dirty="0" err="1"/>
              <a:t>interface-től</a:t>
            </a:r>
            <a:r>
              <a:rPr lang="hu-HU" sz="1800" dirty="0"/>
              <a:t>, így az alábbi kódban </a:t>
            </a:r>
            <a:r>
              <a:rPr lang="hu-HU" sz="1800" dirty="0" smtClean="0"/>
              <a:t>(</a:t>
            </a:r>
            <a:r>
              <a:rPr lang="hu-HU" sz="1800" dirty="0" err="1" smtClean="0"/>
              <a:t>Try-With-Resources</a:t>
            </a:r>
            <a:r>
              <a:rPr lang="hu-HU" sz="1800" dirty="0" smtClean="0"/>
              <a:t>) automatikusan </a:t>
            </a:r>
            <a:r>
              <a:rPr lang="hu-HU" sz="1800" dirty="0"/>
              <a:t>bezáródnak a kódblokk után.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03209"/>
            <a:ext cx="6503032" cy="276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1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82278"/>
            <a:ext cx="7543800" cy="714474"/>
          </a:xfrm>
        </p:spPr>
        <p:txBody>
          <a:bodyPr/>
          <a:lstStyle/>
          <a:p>
            <a:pPr algn="ctr"/>
            <a:r>
              <a:rPr lang="hu-HU" dirty="0" smtClean="0"/>
              <a:t>IRODALOMJEGYZÉK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719263"/>
            <a:ext cx="8435280" cy="4411662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Nagy </a:t>
            </a:r>
            <a:r>
              <a:rPr lang="hu-HU" dirty="0" smtClean="0"/>
              <a:t>Gusztáv: </a:t>
            </a:r>
            <a:r>
              <a:rPr lang="hu-HU" dirty="0"/>
              <a:t>Java programozás v1.3,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Commons</a:t>
            </a:r>
            <a:r>
              <a:rPr lang="hu-HU" dirty="0"/>
              <a:t>, Kecskemét,2007</a:t>
            </a:r>
            <a:r>
              <a:rPr lang="hu-HU" dirty="0" smtClean="0"/>
              <a:t>. (133 - 134)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Brett</a:t>
            </a:r>
            <a:r>
              <a:rPr lang="hu-HU" dirty="0" smtClean="0"/>
              <a:t> </a:t>
            </a:r>
            <a:r>
              <a:rPr lang="hu-HU" dirty="0" err="1" smtClean="0"/>
              <a:t>Spell</a:t>
            </a:r>
            <a:r>
              <a:rPr lang="hu-HU" dirty="0" smtClean="0"/>
              <a:t>: Pro Java 8 </a:t>
            </a:r>
            <a:r>
              <a:rPr lang="hu-HU" dirty="0" err="1" smtClean="0"/>
              <a:t>Programming</a:t>
            </a:r>
            <a:r>
              <a:rPr lang="hu-HU" dirty="0" smtClean="0"/>
              <a:t>, 3th, 2015. (479 - 528)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80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99577"/>
          </a:xfrm>
        </p:spPr>
        <p:txBody>
          <a:bodyPr/>
          <a:lstStyle/>
          <a:p>
            <a:pPr algn="ctr"/>
            <a:r>
              <a:rPr lang="hu-HU" dirty="0" smtClean="0"/>
              <a:t>1. TÍPUS - ODBC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06073" y="1805751"/>
            <a:ext cx="5555825" cy="3711481"/>
          </a:xfrm>
        </p:spPr>
        <p:txBody>
          <a:bodyPr>
            <a:normAutofit/>
          </a:bodyPr>
          <a:lstStyle/>
          <a:p>
            <a:r>
              <a:rPr lang="hu-HU" sz="2400" dirty="0" smtClean="0"/>
              <a:t>Kapcsolódás ODBC adatforráshoz – </a:t>
            </a:r>
            <a:r>
              <a:rPr lang="en-US" sz="2400" dirty="0" smtClean="0"/>
              <a:t>Microsoft</a:t>
            </a:r>
            <a:r>
              <a:rPr lang="hu-HU" sz="2400" dirty="0"/>
              <a:t> </a:t>
            </a:r>
            <a:r>
              <a:rPr lang="en-US" sz="2400" dirty="0" smtClean="0"/>
              <a:t>Open </a:t>
            </a:r>
            <a:r>
              <a:rPr lang="en-US" sz="2400" dirty="0"/>
              <a:t>Database Connectivity (ODBC</a:t>
            </a:r>
            <a:r>
              <a:rPr lang="en-US" sz="2400" dirty="0" smtClean="0"/>
              <a:t>)</a:t>
            </a:r>
            <a:r>
              <a:rPr lang="hu-HU" sz="2400" dirty="0" smtClean="0"/>
              <a:t>.</a:t>
            </a:r>
          </a:p>
          <a:p>
            <a:pPr marL="0" indent="0">
              <a:buNone/>
            </a:pPr>
            <a:endParaRPr lang="hu-HU" sz="2400" dirty="0" smtClean="0"/>
          </a:p>
          <a:p>
            <a:r>
              <a:rPr lang="hu-HU" sz="2400" dirty="0" smtClean="0"/>
              <a:t>Az ODBC koncepciója hasonló a </a:t>
            </a:r>
            <a:r>
              <a:rPr lang="hu-HU" sz="2400" dirty="0" err="1" smtClean="0"/>
              <a:t>JDBC-hez</a:t>
            </a:r>
            <a:r>
              <a:rPr lang="hu-HU" sz="2400" dirty="0" smtClean="0"/>
              <a:t>, itt is egy ODBC driver-re van szükség az adatbázis kapcsolathoz, az adatbázishoz közvetett módon férünk hozzá.</a:t>
            </a:r>
          </a:p>
        </p:txBody>
      </p:sp>
      <p:pic>
        <p:nvPicPr>
          <p:cNvPr id="26626" name="Picture 2" descr="D:\MUNKA\Dropbox\GAMF\Tantárgyak\Alaptárgyak\Java\2016-2017\2017-01-15 - 7. előadás (JDBC)\ábrák1\fig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" y="1602642"/>
            <a:ext cx="2730800" cy="431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7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84090"/>
          </a:xfrm>
        </p:spPr>
        <p:txBody>
          <a:bodyPr/>
          <a:lstStyle/>
          <a:p>
            <a:pPr algn="ctr"/>
            <a:r>
              <a:rPr lang="hu-HU" dirty="0" smtClean="0"/>
              <a:t>1. TÍPUS - ODBC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849" y="3789040"/>
            <a:ext cx="8551615" cy="2897335"/>
          </a:xfrm>
        </p:spPr>
        <p:txBody>
          <a:bodyPr>
            <a:noAutofit/>
          </a:bodyPr>
          <a:lstStyle/>
          <a:p>
            <a:r>
              <a:rPr lang="hu-HU" sz="2400" dirty="0" smtClean="0"/>
              <a:t>Két driver-re, egy ODBC és egy </a:t>
            </a:r>
            <a:r>
              <a:rPr lang="hu-HU" sz="2400" dirty="0" err="1" smtClean="0"/>
              <a:t>JDBC-re</a:t>
            </a:r>
            <a:r>
              <a:rPr lang="hu-HU" sz="2400" dirty="0" smtClean="0"/>
              <a:t> is szükség van. Ez az egyik nagy hátránya, illetve ebből adódik a lassúsága is.</a:t>
            </a:r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sz="2400" dirty="0" smtClean="0"/>
              <a:t>Kisebb alkalmazások fejlesztésénél és adatbázis tesztelésénél hasznos lehet.</a:t>
            </a:r>
          </a:p>
          <a:p>
            <a:pPr marL="0" indent="0">
              <a:buNone/>
            </a:pPr>
            <a:endParaRPr lang="hu-HU" sz="1200" dirty="0" smtClean="0"/>
          </a:p>
          <a:p>
            <a:r>
              <a:rPr lang="hu-HU" sz="2400" dirty="0" smtClean="0"/>
              <a:t>Java 8-tól ez a megközelítés már nem támogatott.</a:t>
            </a:r>
            <a:endParaRPr lang="hu-HU" sz="2400" dirty="0"/>
          </a:p>
        </p:txBody>
      </p:sp>
      <p:pic>
        <p:nvPicPr>
          <p:cNvPr id="27650" name="Picture 2" descr="D:\MUNKA\Dropbox\GAMF\Tantárgyak\Alaptárgyak\Java\2016-2017\2017-01-15 - 7. előadás (JDBC)\ábrák1\fig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81" y="980728"/>
            <a:ext cx="3457598" cy="245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D:\MUNKA\Dropbox\GAMF\Tantárgyak\Alaptárgyak\Java\2016-2017\2017-01-15 - 7. előadás (JDBC)\ábrák1\fig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3259706" cy="247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8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ényes">
  <a:themeElements>
    <a:clrScheme name="Fényes 1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3262DA"/>
      </a:hlink>
      <a:folHlink>
        <a:srgbClr val="D8D8EC"/>
      </a:folHlink>
    </a:clrScheme>
    <a:fontScheme name="Fény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ényes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ényes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ényes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ényes 11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3262DA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16580</TotalTime>
  <Words>5272</Words>
  <Application>Microsoft Office PowerPoint</Application>
  <PresentationFormat>Diavetítés a képernyőre (4:3 oldalarány)</PresentationFormat>
  <Paragraphs>801</Paragraphs>
  <Slides>78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78</vt:i4>
      </vt:variant>
    </vt:vector>
  </HeadingPairs>
  <TitlesOfParts>
    <vt:vector size="83" baseType="lpstr">
      <vt:lpstr>Arial</vt:lpstr>
      <vt:lpstr>Calibri</vt:lpstr>
      <vt:lpstr>Courier New</vt:lpstr>
      <vt:lpstr>Wingdings</vt:lpstr>
      <vt:lpstr>Fényes</vt:lpstr>
      <vt:lpstr>Java alkalmazások </vt:lpstr>
      <vt:lpstr>ADATBÁZISOK HASZNÁLATA</vt:lpstr>
      <vt:lpstr>RELÁCIÓS ADATBÁZISOK HASZNÁLATA</vt:lpstr>
      <vt:lpstr>RELÁCIÓS ADATBÁZISOK HASZNÁLATA</vt:lpstr>
      <vt:lpstr>RELÁCIÓS ADATBÁZISOK HASZNÁLATA</vt:lpstr>
      <vt:lpstr>JDBC DRIVER-EK</vt:lpstr>
      <vt:lpstr>JDBC DRIVER-EK</vt:lpstr>
      <vt:lpstr>1. TÍPUS - ODBC</vt:lpstr>
      <vt:lpstr>1. TÍPUS - ODBC</vt:lpstr>
      <vt:lpstr>2. TÍPUS - HÁLÓZATI KLIENS</vt:lpstr>
      <vt:lpstr>2. TÍPUS - HÁLÓZATI KLIENS </vt:lpstr>
      <vt:lpstr>3. TÍPUS - MIDDLEWARE</vt:lpstr>
      <vt:lpstr>4. TÍPUS - KÖZVETLEN</vt:lpstr>
      <vt:lpstr>DRIVER TÍPUSOK ÖSSZEHASONLÍTÁSA</vt:lpstr>
      <vt:lpstr>MYSQL - PÉLDAADATBÁZIS</vt:lpstr>
      <vt:lpstr>MYSQL JDBC DRIVER</vt:lpstr>
      <vt:lpstr>NETBEANS ADATBÁZIS KAPCSOLÓDÁS</vt:lpstr>
      <vt:lpstr>NETBEANS ADATBÁZIS KAPCSOLÓDÁS</vt:lpstr>
      <vt:lpstr>NETBEANS ADATBÁZIS KAPCSOLÓDÁS</vt:lpstr>
      <vt:lpstr>NETBEANS ADATBÁZIS KAPCSOLÓDÁS</vt:lpstr>
      <vt:lpstr>DATABASEBROWSER ALKALMAZÁS BEÜZEMELÉSE</vt:lpstr>
      <vt:lpstr>DATABASEBROWSER ALKALMAZÁS BEÜZEMELÉSE</vt:lpstr>
      <vt:lpstr>DATABASEBROWSER ALKALMAZÁS BEÜZEMELÉSE</vt:lpstr>
      <vt:lpstr>DATABASEBROWSER ALKALMAZÁS BEÜZEMELÉSE</vt:lpstr>
      <vt:lpstr>KAPCSOLÓDÁS AZ ADATBÁZISHOZ</vt:lpstr>
      <vt:lpstr>KAPCSOLÓDÁS AZ ADATBÁZISHOZ</vt:lpstr>
      <vt:lpstr>KAPCSOLÓDÁS AZ ADATBÁZISHOZ</vt:lpstr>
      <vt:lpstr>KAPCSOLÓDÁS AZ ADATBÁZISHOZ</vt:lpstr>
      <vt:lpstr>METAADATOK LEKÉRDEZÉSE</vt:lpstr>
      <vt:lpstr>STATEMENT</vt:lpstr>
      <vt:lpstr>executeUpdate( )</vt:lpstr>
      <vt:lpstr>executeQuery( )</vt:lpstr>
      <vt:lpstr>addBatch( ), executeBatch( )</vt:lpstr>
      <vt:lpstr>addBatch( ), executeBatch( )</vt:lpstr>
      <vt:lpstr>PreparedStatement</vt:lpstr>
      <vt:lpstr>PreparedStatement</vt:lpstr>
      <vt:lpstr>PreparedStatement</vt:lpstr>
      <vt:lpstr>PreparedStatement</vt:lpstr>
      <vt:lpstr>CallableStatement</vt:lpstr>
      <vt:lpstr>CallableStatement</vt:lpstr>
      <vt:lpstr>NEVESÍTETT PARAMÉTEREK</vt:lpstr>
      <vt:lpstr>ParameterMetaData</vt:lpstr>
      <vt:lpstr>JDBC ADATTÍPUSOK</vt:lpstr>
      <vt:lpstr>ResultSet</vt:lpstr>
      <vt:lpstr>ResultSet</vt:lpstr>
      <vt:lpstr>ResultSet</vt:lpstr>
      <vt:lpstr>ResultSet</vt:lpstr>
      <vt:lpstr>ResultSet</vt:lpstr>
      <vt:lpstr>ResultSet</vt:lpstr>
      <vt:lpstr>ResultSet</vt:lpstr>
      <vt:lpstr>ResultSet</vt:lpstr>
      <vt:lpstr>ResultSet</vt:lpstr>
      <vt:lpstr>ResultSet</vt:lpstr>
      <vt:lpstr>ResultSet</vt:lpstr>
      <vt:lpstr>ResultSet</vt:lpstr>
      <vt:lpstr>ResultSetMetaData</vt:lpstr>
      <vt:lpstr>RowSet</vt:lpstr>
      <vt:lpstr>RowSet</vt:lpstr>
      <vt:lpstr>RowSet</vt:lpstr>
      <vt:lpstr>TRANZAKCIÓK</vt:lpstr>
      <vt:lpstr>TRANZAKCIÓK</vt:lpstr>
      <vt:lpstr>TRANZAKCIÓK</vt:lpstr>
      <vt:lpstr>TRANZAKCIÓK</vt:lpstr>
      <vt:lpstr>TRANZAKCIÓK</vt:lpstr>
      <vt:lpstr>MENTÉSI PONTOK</vt:lpstr>
      <vt:lpstr>TRANZAKCIÓK</vt:lpstr>
      <vt:lpstr>TRANZAKCIÓK</vt:lpstr>
      <vt:lpstr>CONNECTION POOLING</vt:lpstr>
      <vt:lpstr>CONNECTION POOLING</vt:lpstr>
      <vt:lpstr>CONNECTION POOLING</vt:lpstr>
      <vt:lpstr>HIBÁK ÉS FIGYELMEZTETÉSEK</vt:lpstr>
      <vt:lpstr>HIBÁK ÉS FIGYELMEZTETÉSEK SQLState</vt:lpstr>
      <vt:lpstr>FIGYELMEZTETÉSEK SQLWarning</vt:lpstr>
      <vt:lpstr>DEBUGGING</vt:lpstr>
      <vt:lpstr>DEBUGGING</vt:lpstr>
      <vt:lpstr>LEFOGLALT ERŐFORRÁSOK FELSZABADÍTÁSA</vt:lpstr>
      <vt:lpstr>LEFOGLALT ERŐFORRÁSOK FELSZABADÍTÁSA</vt:lpstr>
      <vt:lpstr>IRODALOMJEGYZÉK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programozás I.</dc:title>
  <dc:creator>Pap-Szigeti Róbert</dc:creator>
  <cp:lastModifiedBy>Alvarez Gil Rafael Pedro Dr.</cp:lastModifiedBy>
  <cp:revision>608</cp:revision>
  <dcterms:created xsi:type="dcterms:W3CDTF">2009-02-11T17:31:50Z</dcterms:created>
  <dcterms:modified xsi:type="dcterms:W3CDTF">2017-11-15T23:07:53Z</dcterms:modified>
</cp:coreProperties>
</file>