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42"/>
  </p:notesMasterIdLst>
  <p:sldIdLst>
    <p:sldId id="256" r:id="rId2"/>
    <p:sldId id="296" r:id="rId3"/>
    <p:sldId id="297" r:id="rId4"/>
    <p:sldId id="298" r:id="rId5"/>
    <p:sldId id="299" r:id="rId6"/>
    <p:sldId id="301" r:id="rId7"/>
    <p:sldId id="302" r:id="rId8"/>
    <p:sldId id="303" r:id="rId9"/>
    <p:sldId id="304" r:id="rId10"/>
    <p:sldId id="306" r:id="rId11"/>
    <p:sldId id="307" r:id="rId12"/>
    <p:sldId id="308" r:id="rId13"/>
    <p:sldId id="309" r:id="rId14"/>
    <p:sldId id="310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3" autoAdjust="0"/>
    <p:restoredTop sz="95652" autoAdjust="0"/>
  </p:normalViewPr>
  <p:slideViewPr>
    <p:cSldViewPr>
      <p:cViewPr varScale="1">
        <p:scale>
          <a:sx n="94" d="100"/>
          <a:sy n="94" d="100"/>
        </p:scale>
        <p:origin x="835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96F7-16AD-4CB9-9ACF-DABC4A5527DC}" type="datetimeFigureOut">
              <a:rPr lang="hu-HU" smtClean="0"/>
              <a:t>2017.11.22.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AE2B-77F1-41B1-80EA-B0100AA1A1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29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44450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5497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6438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421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14537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2269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2120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8408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3996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7520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6503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806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5691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4246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7098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2467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1647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u-HU" altLang="en-US"/>
              <a:t>Mintacím szerkesztése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u-HU" altLang="en-US"/>
              <a:t>Alcím mintájának szerkesztése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02AE-66F8-467A-BE4B-DBC558D0E58F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AAEC2-16FB-4787-BBED-0DCE1E3FA222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EF429-DDE8-4457-A6CE-6C78237158AA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EF68-550B-4D1C-86C2-797CFFD9A36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81D94-02F3-4E5D-B519-75BD5212429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2BA5-D207-4267-8688-20667E8A6A30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4348-338D-406C-ABE5-EBCBB0D5D90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9894-5D3C-4419-8C54-A0D1BC59F6E3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04B30-6BB2-4266-97DD-7E083C4D4F0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B70B0-BC41-4461-84B4-7827CEC131C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976C-B35B-4590-AE90-80648B56022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ED1D5EB-FA72-4A25-AB49-7B0DBC75F570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earch?hl=en&amp;q=allinurl:docs.oracle.com+javase+docs+api+windo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om/search?hl=en&amp;q=allinurl:docs.oracle.com+javase+docs+api+toolkit" TargetMode="External"/><Relationship Id="rId4" Type="http://schemas.openxmlformats.org/officeDocument/2006/relationships/hyperlink" Target="http://www.google.com/search?hl=en&amp;q=allinurl:docs.oracle.com+javase+docs+api+dimension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earch?hl=en&amp;q=allinurl:docs.oracle.com+javase+docs+api+jbutton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search?hl=en&amp;q=allinurl:docs.oracle.com+javase+docs+api+string" TargetMode="External"/><Relationship Id="rId5" Type="http://schemas.openxmlformats.org/officeDocument/2006/relationships/hyperlink" Target="http://www.google.com/search?hl=en&amp;q=allinurl:docs.oracle.com+javase+docs+api+system" TargetMode="External"/><Relationship Id="rId4" Type="http://schemas.openxmlformats.org/officeDocument/2006/relationships/hyperlink" Target="http://www.google.com/search?hl=en&amp;q=allinurl:docs.oracle.com+javase+docs+api+actioneven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uiswing/examples/layout/index.html#CardLayoutDemo" TargetMode="External"/><Relationship Id="rId2" Type="http://schemas.openxmlformats.org/officeDocument/2006/relationships/hyperlink" Target="http://szit.hu/doku.php?id=oktatas:programoz%C3%A1s:java:java_gui_sw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Java alkalmazások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zövegdoboz 1"/>
          <p:cNvSpPr txBox="1"/>
          <p:nvPr/>
        </p:nvSpPr>
        <p:spPr>
          <a:xfrm>
            <a:off x="4139952" y="3140968"/>
            <a:ext cx="3024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u-H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10. </a:t>
            </a: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Előadás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720080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095928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Ablakbezárás esemény </a:t>
            </a:r>
            <a:r>
              <a:rPr lang="hu-HU" sz="2400" b="1" dirty="0" smtClean="0"/>
              <a:t>kezelése </a:t>
            </a:r>
            <a:r>
              <a:rPr lang="hu-HU" sz="2400" dirty="0" smtClean="0"/>
              <a:t>(folytatás)</a:t>
            </a:r>
            <a:endParaRPr lang="hu-HU" sz="2400" b="1" dirty="0"/>
          </a:p>
          <a:p>
            <a:pPr marL="0" indent="0">
              <a:buNone/>
            </a:pPr>
            <a:endParaRPr lang="hu-HU" sz="800" b="1" dirty="0" smtClean="0"/>
          </a:p>
          <a:p>
            <a:pPr marL="0" indent="0">
              <a:buNone/>
            </a:pPr>
            <a:r>
              <a:rPr lang="hu-HU" sz="2000" dirty="0" smtClean="0"/>
              <a:t>A </a:t>
            </a:r>
            <a:r>
              <a:rPr lang="hu-HU" sz="2000" b="1" dirty="0" err="1" smtClean="0"/>
              <a:t>setDefaultCloseOperation</a:t>
            </a:r>
            <a:r>
              <a:rPr lang="hu-HU" sz="2000" dirty="0" smtClean="0"/>
              <a:t>() </a:t>
            </a:r>
            <a:r>
              <a:rPr lang="hu-HU" sz="2000" dirty="0"/>
              <a:t>argumentumaként </a:t>
            </a:r>
            <a:r>
              <a:rPr lang="hu-HU" sz="2000" dirty="0" smtClean="0"/>
              <a:t>négy </a:t>
            </a:r>
            <a:r>
              <a:rPr lang="hu-HU" sz="2000" dirty="0"/>
              <a:t>érték állítható be </a:t>
            </a:r>
            <a:r>
              <a:rPr lang="hu-HU" sz="2000" b="1" dirty="0" err="1"/>
              <a:t>JFrame</a:t>
            </a:r>
            <a:r>
              <a:rPr lang="hu-HU" sz="2000" dirty="0"/>
              <a:t>, </a:t>
            </a:r>
            <a:r>
              <a:rPr lang="hu-HU" sz="2000" b="1" dirty="0" err="1" smtClean="0"/>
              <a:t>JInternalFrame</a:t>
            </a:r>
            <a:r>
              <a:rPr lang="hu-HU" sz="2000" dirty="0" smtClean="0"/>
              <a:t> </a:t>
            </a:r>
            <a:r>
              <a:rPr lang="hu-HU" sz="2000" dirty="0"/>
              <a:t>és </a:t>
            </a:r>
            <a:r>
              <a:rPr lang="hu-HU" sz="2000" b="1" dirty="0" err="1"/>
              <a:t>JDialog</a:t>
            </a:r>
            <a:r>
              <a:rPr lang="hu-HU" sz="2000" dirty="0"/>
              <a:t> esetén</a:t>
            </a:r>
            <a:r>
              <a:rPr lang="hu-HU" sz="2000" dirty="0" smtClean="0"/>
              <a:t>:</a:t>
            </a:r>
          </a:p>
          <a:p>
            <a:pPr marL="0" indent="0">
              <a:buNone/>
            </a:pPr>
            <a:endParaRPr lang="hu-HU" sz="800" dirty="0"/>
          </a:p>
          <a:p>
            <a:r>
              <a:rPr lang="hu-HU" sz="2000" b="1" dirty="0" smtClean="0"/>
              <a:t>DO_NOTHING_ON_CLOSE</a:t>
            </a:r>
          </a:p>
          <a:p>
            <a:pPr marL="349250" lvl="1" indent="0">
              <a:buNone/>
            </a:pPr>
            <a:r>
              <a:rPr lang="hu-HU" sz="2000" dirty="0" smtClean="0"/>
              <a:t>Nem </a:t>
            </a:r>
            <a:r>
              <a:rPr lang="hu-HU" sz="2000" dirty="0"/>
              <a:t>csinál semmit ablak bezárásra </a:t>
            </a:r>
            <a:r>
              <a:rPr lang="hu-HU" sz="2000" dirty="0" smtClean="0"/>
              <a:t>kattintva</a:t>
            </a:r>
          </a:p>
          <a:p>
            <a:pPr marL="349250" lvl="1" indent="0">
              <a:buNone/>
            </a:pPr>
            <a:endParaRPr lang="hu-HU" sz="800" dirty="0"/>
          </a:p>
          <a:p>
            <a:r>
              <a:rPr lang="hu-HU" sz="2000" b="1" dirty="0"/>
              <a:t>HIDE_ON_CLOSE</a:t>
            </a:r>
            <a:r>
              <a:rPr lang="hu-HU" sz="2000" dirty="0"/>
              <a:t> (az alapértelmezett beállítás </a:t>
            </a:r>
            <a:r>
              <a:rPr lang="hu-HU" sz="2000" b="1" dirty="0" err="1"/>
              <a:t>JDialog</a:t>
            </a:r>
            <a:r>
              <a:rPr lang="hu-HU" sz="2000" dirty="0"/>
              <a:t> és </a:t>
            </a:r>
            <a:r>
              <a:rPr lang="hu-HU" sz="2000" b="1" dirty="0" err="1"/>
              <a:t>JFrame</a:t>
            </a:r>
            <a:r>
              <a:rPr lang="hu-HU" sz="2000" dirty="0"/>
              <a:t> esetén)</a:t>
            </a:r>
          </a:p>
          <a:p>
            <a:pPr marL="349250" lvl="1" indent="0">
              <a:buNone/>
            </a:pPr>
            <a:r>
              <a:rPr lang="hu-HU" sz="2000" dirty="0"/>
              <a:t>Az ablak </a:t>
            </a:r>
            <a:r>
              <a:rPr lang="hu-HU" sz="2000" dirty="0" smtClean="0"/>
              <a:t>elrejtése, az alkalmazás fut tovább.</a:t>
            </a:r>
          </a:p>
          <a:p>
            <a:pPr marL="349250" lvl="1" indent="0">
              <a:buNone/>
            </a:pPr>
            <a:endParaRPr lang="hu-HU" sz="800" dirty="0"/>
          </a:p>
          <a:p>
            <a:r>
              <a:rPr lang="hu-HU" sz="2000" b="1" dirty="0"/>
              <a:t>DISPOSE_ON_CLOSE</a:t>
            </a:r>
            <a:r>
              <a:rPr lang="hu-HU" sz="2000" dirty="0"/>
              <a:t> (az alapértelmezett </a:t>
            </a:r>
            <a:r>
              <a:rPr lang="hu-HU" sz="2000" b="1" dirty="0" err="1"/>
              <a:t>JInternalFrame</a:t>
            </a:r>
            <a:r>
              <a:rPr lang="hu-HU" sz="2000" dirty="0"/>
              <a:t> esetén)</a:t>
            </a:r>
          </a:p>
          <a:p>
            <a:pPr marL="349250" lvl="1" indent="0">
              <a:buNone/>
            </a:pPr>
            <a:r>
              <a:rPr lang="hu-HU" sz="2000" dirty="0"/>
              <a:t>Elrejti és megszünteti az </a:t>
            </a:r>
            <a:r>
              <a:rPr lang="hu-HU" sz="2000" dirty="0" smtClean="0"/>
              <a:t>ablakot, az alkalmazás fut tovább.</a:t>
            </a:r>
          </a:p>
          <a:p>
            <a:pPr marL="349250" lvl="1" indent="0">
              <a:buNone/>
            </a:pPr>
            <a:endParaRPr lang="hu-HU" sz="800" dirty="0"/>
          </a:p>
          <a:p>
            <a:r>
              <a:rPr lang="hu-HU" sz="2000" b="1" dirty="0"/>
              <a:t>EXIT_ON_CLOSE</a:t>
            </a:r>
            <a:r>
              <a:rPr lang="hu-HU" sz="2000" dirty="0"/>
              <a:t> </a:t>
            </a:r>
            <a:r>
              <a:rPr lang="hu-HU" sz="2000" dirty="0" smtClean="0"/>
              <a:t>Kilép </a:t>
            </a:r>
            <a:r>
              <a:rPr lang="hu-HU" sz="2000" dirty="0"/>
              <a:t>az alkalmazásból, a </a:t>
            </a:r>
            <a:r>
              <a:rPr lang="hu-HU" sz="2000" b="1" dirty="0" err="1"/>
              <a:t>System.exit</a:t>
            </a:r>
            <a:r>
              <a:rPr lang="hu-HU" sz="2000" dirty="0"/>
              <a:t>(0) hívással. Alkalmazások esetén csak ez ajánlott.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276181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548680"/>
            <a:ext cx="8095928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Az ablak helyének megadása</a:t>
            </a:r>
          </a:p>
          <a:p>
            <a:pPr marL="0" indent="0">
              <a:buNone/>
            </a:pPr>
            <a:endParaRPr lang="hu-HU" sz="800" b="1" dirty="0" smtClean="0"/>
          </a:p>
          <a:p>
            <a:pPr marL="0" indent="0">
              <a:buNone/>
            </a:pPr>
            <a:r>
              <a:rPr lang="hu-HU" sz="1400" dirty="0" smtClean="0"/>
              <a:t>A </a:t>
            </a:r>
            <a:r>
              <a:rPr lang="hu-HU" sz="1400" b="1" dirty="0" err="1" smtClean="0"/>
              <a:t>setLocation</a:t>
            </a:r>
            <a:r>
              <a:rPr lang="hu-HU" sz="1400" dirty="0" smtClean="0"/>
              <a:t>() segítségével megadható az ablak helye.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program7;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javax.swing.JLabel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Program7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felirat;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Program7()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felirat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("Helló Világ!");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add(felirat);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setDefaultCloseOperation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JFrame.EXIT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_ON_CLOSE);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(200,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Program7();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213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271907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Ablak középre </a:t>
            </a:r>
            <a:r>
              <a:rPr lang="hu-HU" sz="2400" b="1" dirty="0" smtClean="0"/>
              <a:t>igazítása</a:t>
            </a:r>
          </a:p>
          <a:p>
            <a:pPr marL="0" indent="0">
              <a:buNone/>
            </a:pPr>
            <a:endParaRPr lang="hu-HU" sz="2400" b="1" dirty="0"/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2400" dirty="0">
                <a:solidFill>
                  <a:srgbClr val="333333"/>
                </a:solidFill>
                <a:cs typeface="Arial" panose="020B0604020202020204" pitchFamily="34" charset="0"/>
              </a:rPr>
              <a:t>Ez az ablak bal felső sarkát teszi középre</a:t>
            </a:r>
            <a:r>
              <a:rPr lang="hu-HU" altLang="hu-HU" sz="2400" dirty="0" smtClean="0">
                <a:solidFill>
                  <a:srgbClr val="333333"/>
                </a:solidFill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1800" dirty="0">
              <a:solidFill>
                <a:srgbClr val="333333"/>
              </a:solidFill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ablak.setLocationRelativeTo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1800" dirty="0"/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Ezért írjunk hozzá egy metódust</a:t>
            </a:r>
            <a:r>
              <a:rPr lang="hu-HU" altLang="hu-HU" sz="1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1800" dirty="0">
              <a:solidFill>
                <a:srgbClr val="B1B1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centerWindow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Window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alt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java.awt.</a:t>
            </a:r>
            <a:r>
              <a:rPr lang="hu-HU" alt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Dimension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dimension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hu-HU" alt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java.awt.</a:t>
            </a:r>
            <a:r>
              <a:rPr lang="hu-HU" alt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Toolkit</a:t>
            </a:r>
            <a:r>
              <a:rPr lang="hu-HU" alt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.getDefaultToolkit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getScreenSize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 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endParaRPr lang="hu-HU" altLang="hu-HU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(int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((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dimension.getWidth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- 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frame.getWidth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 / 2); 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endParaRPr lang="hu-HU" altLang="hu-HU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(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int) ((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dimension.getHeight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- </a:t>
            </a:r>
            <a:r>
              <a:rPr lang="hu-HU" alt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frame.getHeight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 / 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frame.setLocation</a:t>
            </a: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</a:t>
            </a:r>
            <a:r>
              <a:rPr lang="hu-HU" alt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y); </a:t>
            </a:r>
            <a:endParaRPr lang="hu-HU" altLang="hu-HU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hu-HU" alt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endParaRPr lang="hu-HU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2685810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548680"/>
            <a:ext cx="8095928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Ablak középre </a:t>
            </a:r>
            <a:r>
              <a:rPr lang="hu-HU" sz="2400" b="1" dirty="0" smtClean="0"/>
              <a:t>igazítása </a:t>
            </a:r>
            <a:r>
              <a:rPr lang="hu-HU" sz="2400" dirty="0" smtClean="0"/>
              <a:t>(példa)</a:t>
            </a:r>
            <a:endParaRPr lang="hu-HU" sz="2400" b="1" dirty="0" smtClean="0"/>
          </a:p>
          <a:p>
            <a:pPr marL="0" indent="0">
              <a:buNone/>
            </a:pPr>
            <a:endParaRPr lang="hu-HU" sz="800" b="1" dirty="0"/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endParaRPr lang="hu-HU" sz="800" b="1" dirty="0" smtClean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66496"/>
              </p:ext>
            </p:extLst>
          </p:nvPr>
        </p:nvGraphicFramePr>
        <p:xfrm>
          <a:off x="389267" y="1052656"/>
          <a:ext cx="825649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5520192"/>
              </a:tblGrid>
              <a:tr h="5688632">
                <a:tc>
                  <a:txBody>
                    <a:bodyPr/>
                    <a:lstStyle/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package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program8;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java.awt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.*;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javax.swing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.*;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Program8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ablak;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JLabel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cimke1;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JLabel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cimke2;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static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main(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args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[])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Program8();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}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Program8()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ablak =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JFrame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("Címke");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cimke1 =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JLabel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("Első címke");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cimke2 =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JLabel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("Második címke");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cimke1.setBounds(10,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100, 30);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cimke2.setBounds(10, 40, 100, 30);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ablak.setSize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(800, 600);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centerWindow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(ablak);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u-H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ablak.setDefaultCloseOperation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JFrame.EXIT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_ON_CLOSE);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ablak.setLayout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(null);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ablak.add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(cimke1);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ablak.add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(cimke2);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ablak.setVisible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public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void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centerWindow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Window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Toolkit.getDefaultToolkit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().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getScreenSize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int x = (int) ((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dimension.getWidth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() -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frame.getWidth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()) / 2);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int y = (int) ((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dimension.getHeight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() -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frame.getHeight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()) / 2);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frame.setLocation</a:t>
                      </a: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(x, y);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602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548680"/>
            <a:ext cx="8311952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Ablak középre </a:t>
            </a:r>
            <a:r>
              <a:rPr lang="hu-HU" sz="2400" b="1" dirty="0" smtClean="0"/>
              <a:t>igazítása </a:t>
            </a:r>
            <a:r>
              <a:rPr lang="hu-HU" sz="2400" dirty="0" smtClean="0"/>
              <a:t>(példa másik módszerrel)</a:t>
            </a:r>
            <a:endParaRPr lang="hu-HU" sz="2400" b="1" dirty="0" smtClean="0"/>
          </a:p>
          <a:p>
            <a:pPr marL="0" indent="0">
              <a:buNone/>
            </a:pPr>
            <a:endParaRPr lang="hu-HU" sz="800" b="1" dirty="0"/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endParaRPr lang="hu-HU" sz="800" b="1" dirty="0" smtClean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473955"/>
              </p:ext>
            </p:extLst>
          </p:nvPr>
        </p:nvGraphicFramePr>
        <p:xfrm>
          <a:off x="179512" y="1052656"/>
          <a:ext cx="8856984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9283"/>
                <a:gridCol w="5837701"/>
              </a:tblGrid>
              <a:tr h="5688632">
                <a:tc>
                  <a:txBody>
                    <a:bodyPr/>
                    <a:lstStyle/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package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program9;</a:t>
                      </a: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javax.swing.JFrame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javax.swing.JLabel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java.awt.FlowLayout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java.awt.GraphicsEnvironment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java.awt.Point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Program9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extends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JFrame</a:t>
                      </a:r>
                      <a:endParaRPr lang="hu-H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JLabel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felirat1;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</a:rPr>
                        <a:t>JLabel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</a:rPr>
                        <a:t> felirat2;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Program9()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felirat1 =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JLabel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("Első címke");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felirat2 =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JLabel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("Második címke");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add(felirat1);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add(felirat2);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setLayout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FlowLayout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());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setDefaultCloseOperation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JFrame.EXIT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_ON_CLOSE);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setSize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(300, 200);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setCenter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this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); //Fontos, hogy a méretezés után hívjuk meg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setVisible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true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void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setCenter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JFrame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ablak)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Point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center =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GraphicsEnvironment.getLocalGraphicsEnvironment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().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getCenterPoint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int x =(int)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center.getX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() - 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ablak.getWidth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()/2);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int y =(int)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center.getY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() - 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ablak.getHeight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()/2);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Point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ablakCenter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Point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(x, y);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ablak.setLocation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ablakCenter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public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static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void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main(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args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[])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Program9();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348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44624"/>
            <a:ext cx="7543800" cy="576064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6408712"/>
          </a:xfrm>
        </p:spPr>
        <p:txBody>
          <a:bodyPr>
            <a:noAutofit/>
          </a:bodyPr>
          <a:lstStyle/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20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Méretezés, hely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 </a:t>
            </a:r>
            <a:r>
              <a:rPr lang="hu-HU" altLang="hu-HU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objektum helyének meghatározása</a:t>
            </a:r>
            <a:r>
              <a:rPr lang="hu-HU" altLang="hu-HU" sz="1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(50,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 objektum mérete</a:t>
            </a:r>
            <a:r>
              <a:rPr lang="hu-HU" altLang="hu-HU" sz="1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(400, 300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objektum helye és mérete egyszerre</a:t>
            </a:r>
            <a:r>
              <a:rPr lang="hu-HU" altLang="hu-HU" sz="1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setBounds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(50,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400, 300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//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setBounds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(x, y,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szelesseg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magassag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ablak átméretezésének tiltása</a:t>
            </a:r>
            <a:r>
              <a:rPr lang="hu-HU" altLang="hu-HU" sz="1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setResizable</a:t>
            </a:r>
            <a:r>
              <a:rPr lang="hu-HU" altLang="hu-HU" sz="1400" dirty="0">
                <a:solidFill>
                  <a:srgbClr val="66CC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u-HU" altLang="hu-HU" sz="1400" b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hu-HU" altLang="hu-HU" sz="1400" dirty="0" smtClean="0">
                <a:solidFill>
                  <a:srgbClr val="66CC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ablak és a komponensek méretét el is tárolhatjuk a </a:t>
            </a:r>
            <a:r>
              <a:rPr lang="hu-HU" altLang="hu-HU" sz="12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hu-HU" altLang="hu-HU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osztály segítségével</a:t>
            </a:r>
            <a:r>
              <a:rPr lang="hu-HU" altLang="hu-HU" sz="1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solidFill>
                <a:srgbClr val="B1B1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java.awt.Dimension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Dimension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meret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Dimension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(400, 300); </a:t>
            </a: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meret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Dimension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meret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Dimension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meret.width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400;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meret.height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300; </a:t>
            </a: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meret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helyeket is eltárolhatjuk a </a:t>
            </a:r>
            <a:r>
              <a:rPr lang="hu-HU" alt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java.awt.Point</a:t>
            </a:r>
            <a:r>
              <a:rPr lang="hu-HU" alt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osztály segítségével</a:t>
            </a:r>
            <a:r>
              <a:rPr lang="hu-HU" alt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hely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hely.x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50;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hely.y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(hely);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hely és a méret egyszerre is eltárolható a </a:t>
            </a:r>
            <a:r>
              <a:rPr lang="hu-HU" alt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java.awt.Rectangle</a:t>
            </a:r>
            <a:r>
              <a:rPr lang="hu-HU" alt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osztály segítségével</a:t>
            </a:r>
            <a:r>
              <a:rPr lang="hu-HU" alt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teglalap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teglalap.x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50;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teglalap.y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teglalap.width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400;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teglalap.height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300;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setBounds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teglalap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endParaRPr lang="hu-HU" sz="800" b="1" dirty="0"/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endParaRPr lang="hu-HU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2350479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04664"/>
            <a:ext cx="7488832" cy="6453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b="1" dirty="0" smtClean="0"/>
              <a:t>Több </a:t>
            </a:r>
            <a:r>
              <a:rPr lang="hu-HU" sz="1600" b="1" dirty="0"/>
              <a:t>komponens</a:t>
            </a:r>
          </a:p>
          <a:p>
            <a:pPr marL="0" indent="0">
              <a:buNone/>
            </a:pPr>
            <a:endParaRPr lang="hu-HU" sz="600" b="1" dirty="0" smtClean="0"/>
          </a:p>
          <a:p>
            <a:pPr marL="0" indent="0">
              <a:buNone/>
            </a:pPr>
            <a:r>
              <a:rPr lang="hu-HU" sz="1200" dirty="0"/>
              <a:t>A </a:t>
            </a:r>
            <a:r>
              <a:rPr lang="hu-HU" sz="1200" b="1" dirty="0" err="1"/>
              <a:t>FlowLayout</a:t>
            </a:r>
            <a:r>
              <a:rPr lang="hu-HU" sz="1200" dirty="0"/>
              <a:t>() </a:t>
            </a:r>
            <a:r>
              <a:rPr lang="hu-HU" sz="1200" dirty="0" smtClean="0"/>
              <a:t>konstruktorral </a:t>
            </a:r>
            <a:r>
              <a:rPr lang="hu-HU" sz="1200" dirty="0"/>
              <a:t>a </a:t>
            </a:r>
            <a:r>
              <a:rPr lang="hu-HU" sz="1200" dirty="0" smtClean="0"/>
              <a:t>komponensek </a:t>
            </a:r>
            <a:r>
              <a:rPr lang="hu-HU" sz="1200" dirty="0"/>
              <a:t>egymás után sorba </a:t>
            </a:r>
            <a:r>
              <a:rPr lang="hu-HU" sz="1200" dirty="0" smtClean="0"/>
              <a:t>kerülnek, ha kivesszük, </a:t>
            </a:r>
            <a:r>
              <a:rPr lang="hu-HU" sz="1200" dirty="0"/>
              <a:t>akkor egymásra </a:t>
            </a:r>
            <a:r>
              <a:rPr lang="hu-HU" sz="1200" dirty="0" smtClean="0"/>
              <a:t>kerülnek </a:t>
            </a:r>
            <a:r>
              <a:rPr lang="hu-HU" sz="1200" dirty="0"/>
              <a:t>a </a:t>
            </a:r>
            <a:r>
              <a:rPr lang="hu-HU" sz="1200" dirty="0" smtClean="0"/>
              <a:t>komponensek.</a:t>
            </a:r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program10;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java.awt.FlowLayout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Program10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felirat1;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felirat2;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Program10()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felirat1 =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("Első címke");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felirat2 =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("Második címke");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add(felirat1);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add(felirat2);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setLayout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FlowLayout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setDefaultCloseOperation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JFrame.EXIT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_ON_CLOSE);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(200,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Program10();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1400" b="1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412776"/>
            <a:ext cx="18002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76672"/>
            <a:ext cx="7704856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200" b="1" dirty="0" smtClean="0"/>
              <a:t>Gomb (</a:t>
            </a:r>
            <a:r>
              <a:rPr lang="hu-HU" sz="1200" b="1" dirty="0" err="1" smtClean="0"/>
              <a:t>Jbutton</a:t>
            </a:r>
            <a:r>
              <a:rPr lang="hu-HU" sz="1200" b="1" dirty="0" smtClean="0"/>
              <a:t>) és eseménykezelés</a:t>
            </a:r>
          </a:p>
          <a:p>
            <a:pPr marL="0" indent="0">
              <a:buNone/>
            </a:pPr>
            <a:endParaRPr lang="hu-HU" sz="600" b="1" dirty="0"/>
          </a:p>
          <a:p>
            <a:r>
              <a:rPr lang="hu-HU" sz="1200" dirty="0" smtClean="0"/>
              <a:t>A gomb </a:t>
            </a:r>
            <a:r>
              <a:rPr lang="hu-HU" sz="1200" dirty="0"/>
              <a:t>a</a:t>
            </a:r>
            <a:r>
              <a:rPr lang="hu-HU" sz="1200" dirty="0" smtClean="0"/>
              <a:t>lapértelmezett magassága: </a:t>
            </a:r>
            <a:r>
              <a:rPr lang="hu-HU" sz="1200" dirty="0"/>
              <a:t>25 </a:t>
            </a:r>
            <a:r>
              <a:rPr lang="hu-HU" sz="1200" dirty="0" smtClean="0"/>
              <a:t>pont.</a:t>
            </a:r>
          </a:p>
          <a:p>
            <a:r>
              <a:rPr lang="hu-HU" sz="1200" dirty="0" smtClean="0"/>
              <a:t>Az </a:t>
            </a:r>
            <a:r>
              <a:rPr lang="hu-HU" sz="1200" dirty="0"/>
              <a:t>események kezeléséhez </a:t>
            </a:r>
            <a:r>
              <a:rPr lang="hu-HU" sz="1200" b="1" dirty="0" err="1"/>
              <a:t>ActionListener</a:t>
            </a:r>
            <a:r>
              <a:rPr lang="hu-HU" sz="1200" dirty="0"/>
              <a:t> interfészt </a:t>
            </a:r>
            <a:r>
              <a:rPr lang="hu-HU" sz="1200" dirty="0" smtClean="0"/>
              <a:t>használjuk, amely arra </a:t>
            </a:r>
            <a:r>
              <a:rPr lang="hu-HU" sz="1200" dirty="0"/>
              <a:t>való, hogy az ablakon </a:t>
            </a:r>
            <a:r>
              <a:rPr lang="hu-HU" sz="1200" dirty="0" smtClean="0"/>
              <a:t>eseményeket </a:t>
            </a:r>
            <a:r>
              <a:rPr lang="hu-HU" sz="1200" dirty="0"/>
              <a:t>figyeljünk. </a:t>
            </a:r>
            <a:endParaRPr lang="hu-HU" sz="1200" dirty="0" smtClean="0"/>
          </a:p>
          <a:p>
            <a:r>
              <a:rPr lang="hu-HU" sz="1200" dirty="0" smtClean="0"/>
              <a:t>Az interfész </a:t>
            </a:r>
            <a:r>
              <a:rPr lang="hu-HU" sz="1200" b="1" dirty="0" err="1" smtClean="0"/>
              <a:t>actionPerformed</a:t>
            </a:r>
            <a:r>
              <a:rPr lang="hu-HU" sz="1200" b="1" dirty="0"/>
              <a:t>()</a:t>
            </a:r>
            <a:r>
              <a:rPr lang="hu-HU" sz="1200" dirty="0"/>
              <a:t> </a:t>
            </a:r>
            <a:r>
              <a:rPr lang="hu-HU" sz="1200" dirty="0" smtClean="0"/>
              <a:t>metódusa a figyelő</a:t>
            </a:r>
            <a:r>
              <a:rPr lang="hu-HU" sz="1200" dirty="0"/>
              <a:t>, amely események bekövetkezését </a:t>
            </a:r>
            <a:r>
              <a:rPr lang="hu-HU" sz="1200" dirty="0" smtClean="0"/>
              <a:t>figyel. A metódusnak van </a:t>
            </a:r>
            <a:r>
              <a:rPr lang="hu-HU" sz="1200" dirty="0"/>
              <a:t>egy kötelező paramétere, amelynek kötelezően </a:t>
            </a:r>
            <a:r>
              <a:rPr lang="hu-HU" sz="1200" b="1" dirty="0" err="1"/>
              <a:t>ActionEvent</a:t>
            </a:r>
            <a:r>
              <a:rPr lang="hu-HU" sz="1200" dirty="0"/>
              <a:t> típus. Az így megadott változóban megvizsgálhatjuk, hogy melyik komponens váltotta ki az eseményt</a:t>
            </a:r>
            <a:r>
              <a:rPr lang="hu-HU" sz="1000" dirty="0"/>
              <a:t>.</a:t>
            </a:r>
          </a:p>
          <a:p>
            <a:pPr marL="0" indent="0">
              <a:buNone/>
            </a:pPr>
            <a:endParaRPr lang="hu-HU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program12;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javax.swing.JButton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java.awt.event.ActionListener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java.awt.event.ActionEvent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Program12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Program12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("Kilépés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kilepesgomb.setBounds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(100,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30);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kilepesgomb.addActionListener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		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add(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setLayout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(null);		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(400, 300);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ActionEvent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e) 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hu-HU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Program12();				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pPr marL="0" indent="0">
              <a:buNone/>
            </a:pPr>
            <a:r>
              <a:rPr lang="hu-HU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1400" b="1" dirty="0" smtClean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789" y="2200836"/>
            <a:ext cx="2733675" cy="202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634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609428"/>
            <a:ext cx="7992888" cy="6248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200" b="1" dirty="0" smtClean="0"/>
              <a:t>Eseménykezelés több komponensen</a:t>
            </a:r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endParaRPr lang="hu-HU" sz="1400" b="1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481646"/>
              </p:ext>
            </p:extLst>
          </p:nvPr>
        </p:nvGraphicFramePr>
        <p:xfrm>
          <a:off x="179512" y="908720"/>
          <a:ext cx="8856984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100"/>
                <a:gridCol w="4757884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package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program13;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java.awt.event.ActionListener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java.awt.event.ActionEvent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Program13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implements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ActionListener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valtoztatgomb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visszagomb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  <a:endParaRPr lang="hu-HU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Program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/>
                        </a:rPr>
                        <a:t>JButton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("Kilépés");</a:t>
                      </a:r>
                    </a:p>
                    <a:p>
                      <a:r>
                        <a:rPr lang="hu-H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valtoztatgomb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/>
                        </a:rPr>
                        <a:t>JButton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("Változtat");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visszagomb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/>
                        </a:rPr>
                        <a:t>JButton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("Vissza");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 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setBounds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(10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30);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addActionListener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this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 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valtoztatgomb.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setBounds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(120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30);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valtoztatgomb.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addActionListener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this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 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visszagomb.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setBounds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(230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30);</a:t>
                      </a:r>
                    </a:p>
                    <a:p>
                      <a:r>
                        <a:rPr lang="hu-H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visszagomb.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addActionListener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this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 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setLayout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(null);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add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add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valtoztatgomb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add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visszagomb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);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setSize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(400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300);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setVisible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);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}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actionPerformed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4"/>
                        </a:rPr>
                        <a:t>ActionEvent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getSource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5"/>
                        </a:rPr>
                        <a:t>System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exit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(0);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getSource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valtoztatgomb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setTitle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("Működik");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e.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getSource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visszagomb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setTitle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("Másik");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}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main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6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[])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();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}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}</a:t>
                      </a:r>
                      <a:endParaRPr lang="hu-HU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273" y="3429000"/>
            <a:ext cx="387667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87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609428"/>
            <a:ext cx="7992888" cy="6248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200" b="1" dirty="0"/>
              <a:t>Eseménykezelő névtelen </a:t>
            </a:r>
            <a:r>
              <a:rPr lang="hu-HU" sz="1200" b="1" dirty="0" smtClean="0"/>
              <a:t>osztállyal</a:t>
            </a:r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program14;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javax.swing.JButton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java.awt.event.ActionListener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java.awt.event.ActionEvent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Program14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Program14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{		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("Kilépés");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kilepesgomb.setBounds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(50,100,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30);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kilepesgomb.addActionListener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ActionEvent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e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});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setLayout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(null);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add(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setDefaultCloseOperation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JFrame.EXIT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_ON_CLOSE);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(400,300);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Program14();				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endParaRPr lang="hu-HU" sz="1400" b="1" dirty="0" smtClean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609427"/>
            <a:ext cx="2720340" cy="206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37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/>
              <a:t>Miért </a:t>
            </a:r>
            <a:r>
              <a:rPr lang="hu-HU" sz="2400" dirty="0"/>
              <a:t>van még egy grafikus eszközkészlet a </a:t>
            </a:r>
            <a:r>
              <a:rPr lang="hu-HU" sz="2400" dirty="0" smtClean="0"/>
              <a:t>Javában?</a:t>
            </a:r>
          </a:p>
          <a:p>
            <a:pPr marL="0" indent="0">
              <a:buNone/>
            </a:pPr>
            <a:r>
              <a:rPr lang="hu-HU" sz="2400" dirty="0" smtClean="0"/>
              <a:t>Van </a:t>
            </a:r>
            <a:r>
              <a:rPr lang="hu-HU" sz="2400" dirty="0"/>
              <a:t>az </a:t>
            </a:r>
            <a:r>
              <a:rPr lang="hu-HU" sz="2400" b="1" dirty="0" err="1" smtClean="0"/>
              <a:t>awt</a:t>
            </a:r>
            <a:r>
              <a:rPr lang="hu-HU" sz="2400" dirty="0" smtClean="0"/>
              <a:t> (</a:t>
            </a:r>
            <a:r>
              <a:rPr lang="hu-HU" sz="2400" dirty="0" err="1" smtClean="0"/>
              <a:t>abstract</a:t>
            </a:r>
            <a:r>
              <a:rPr lang="hu-HU" sz="2400" dirty="0" smtClean="0"/>
              <a:t> </a:t>
            </a:r>
            <a:r>
              <a:rPr lang="hu-HU" sz="2400" dirty="0" err="1" smtClean="0"/>
              <a:t>windows</a:t>
            </a:r>
            <a:r>
              <a:rPr lang="hu-HU" sz="2400" dirty="0" smtClean="0"/>
              <a:t> </a:t>
            </a:r>
            <a:r>
              <a:rPr lang="hu-HU" sz="2400" dirty="0" err="1" smtClean="0"/>
              <a:t>toolkit</a:t>
            </a:r>
            <a:r>
              <a:rPr lang="hu-HU" sz="2400" dirty="0" smtClean="0"/>
              <a:t>), akkor minek </a:t>
            </a:r>
            <a:r>
              <a:rPr lang="hu-HU" sz="2400" dirty="0"/>
              <a:t>még a </a:t>
            </a:r>
            <a:r>
              <a:rPr lang="hu-HU" sz="2400" b="1" dirty="0" err="1"/>
              <a:t>Swing</a:t>
            </a:r>
            <a:r>
              <a:rPr lang="hu-HU" sz="2400" dirty="0"/>
              <a:t> is?</a:t>
            </a:r>
          </a:p>
          <a:p>
            <a:pPr marL="0" indent="0">
              <a:buNone/>
            </a:pPr>
            <a:endParaRPr lang="hu-HU" sz="1000" dirty="0" smtClean="0"/>
          </a:p>
          <a:p>
            <a:r>
              <a:rPr lang="hu-HU" sz="2400" dirty="0" smtClean="0"/>
              <a:t>Az </a:t>
            </a:r>
            <a:r>
              <a:rPr lang="hu-HU" sz="2400" b="1" dirty="0" err="1"/>
              <a:t>awt</a:t>
            </a:r>
            <a:r>
              <a:rPr lang="hu-HU" sz="2400" dirty="0"/>
              <a:t> programozói eszközkészlet úgy működik, hogy az </a:t>
            </a:r>
            <a:r>
              <a:rPr lang="hu-HU" sz="2400" dirty="0" smtClean="0"/>
              <a:t>ablakok és </a:t>
            </a:r>
            <a:r>
              <a:rPr lang="hu-HU" sz="2400" dirty="0"/>
              <a:t>a komponensek megjelenítését az operációs rendszer ablakkezelőjére </a:t>
            </a:r>
            <a:r>
              <a:rPr lang="hu-HU" sz="2400" dirty="0" smtClean="0"/>
              <a:t>bízza </a:t>
            </a:r>
            <a:r>
              <a:rPr lang="hu-HU" sz="2400" dirty="0"/>
              <a:t>minden operációs rendszeren. Ennek eredménye, hogy ugyanaz a program másként néz ki Windowson, Linuxon, </a:t>
            </a:r>
            <a:r>
              <a:rPr lang="hu-HU" sz="2400" dirty="0" err="1"/>
              <a:t>MacOSX-en</a:t>
            </a:r>
            <a:r>
              <a:rPr lang="hu-HU" sz="2400" dirty="0"/>
              <a:t> vagy más rendszeren. </a:t>
            </a:r>
            <a:endParaRPr lang="hu-HU" sz="2400" dirty="0" smtClean="0"/>
          </a:p>
          <a:p>
            <a:pPr marL="0" indent="0">
              <a:buNone/>
            </a:pPr>
            <a:endParaRPr lang="hu-HU" sz="1000" dirty="0" smtClean="0"/>
          </a:p>
          <a:p>
            <a:r>
              <a:rPr lang="hu-HU" sz="2400" dirty="0" smtClean="0"/>
              <a:t>A </a:t>
            </a:r>
            <a:r>
              <a:rPr lang="hu-HU" sz="2400" b="1" dirty="0" err="1"/>
              <a:t>Swing</a:t>
            </a:r>
            <a:r>
              <a:rPr lang="hu-HU" sz="2400" dirty="0"/>
              <a:t> eszközkészletet úgy alakították ki, hogy maga határozza meg hogyan nézzen ki a program ablaka. Így egységes kinézetet kapunk minden operációs rendszeren.</a:t>
            </a:r>
          </a:p>
        </p:txBody>
      </p:sp>
    </p:spTree>
    <p:extLst>
      <p:ext uri="{BB962C8B-B14F-4D97-AF65-F5344CB8AC3E}">
        <p14:creationId xmlns:p14="http://schemas.microsoft.com/office/powerpoint/2010/main" val="2216934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548680"/>
            <a:ext cx="7992888" cy="6248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200" b="1" dirty="0"/>
              <a:t>Eseménykezelő </a:t>
            </a:r>
            <a:r>
              <a:rPr lang="hu-HU" sz="1200" b="1" dirty="0" smtClean="0"/>
              <a:t>beépített  osztállyal</a:t>
            </a:r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program15;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javax.swing.JButton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java.awt.event.ActionListener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java.awt.event.ActionEvent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Program15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Program15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("Kilépés");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kilepesgomb.setBounds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(50,100,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30);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kilepesgomb.addActionListener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setLayout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(null);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add(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setDefaultCloseOperation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JFrame.EXIT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_ON_CLOSE);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(400,300);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KilepesGomb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ActionEvent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e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Program15();				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1400" b="1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610" y="597304"/>
            <a:ext cx="2693670" cy="207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274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-27384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548681"/>
            <a:ext cx="8100392" cy="432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400" b="1" dirty="0" err="1" smtClean="0"/>
              <a:t>JTextField</a:t>
            </a:r>
            <a:r>
              <a:rPr lang="hu-HU" sz="1400" b="1" dirty="0" smtClean="0"/>
              <a:t> - Szövegdoboz használata</a:t>
            </a:r>
          </a:p>
          <a:p>
            <a:pPr marL="0" indent="0">
              <a:buNone/>
            </a:pPr>
            <a:r>
              <a:rPr lang="hu-HU" sz="1200" dirty="0">
                <a:cs typeface="Courier New" panose="02070309020205020404" pitchFamily="49" charset="0"/>
              </a:rPr>
              <a:t>A </a:t>
            </a:r>
            <a:r>
              <a:rPr lang="hu-HU" sz="1200" dirty="0" smtClean="0">
                <a:cs typeface="Courier New" panose="02070309020205020404" pitchFamily="49" charset="0"/>
              </a:rPr>
              <a:t>következőpélda </a:t>
            </a:r>
            <a:r>
              <a:rPr lang="hu-HU" sz="1200" dirty="0">
                <a:cs typeface="Courier New" panose="02070309020205020404" pitchFamily="49" charset="0"/>
              </a:rPr>
              <a:t>egy számot vár, amelyet megdupláz.</a:t>
            </a:r>
          </a:p>
          <a:p>
            <a:pPr marL="0" indent="0">
              <a:buNone/>
            </a:pPr>
            <a:endParaRPr lang="hu-HU" sz="1400" b="1" dirty="0"/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endParaRPr lang="hu-HU" sz="1400" b="1" dirty="0" smtClean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924167"/>
              </p:ext>
            </p:extLst>
          </p:nvPr>
        </p:nvGraphicFramePr>
        <p:xfrm>
          <a:off x="107504" y="1052736"/>
          <a:ext cx="9001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824536"/>
              </a:tblGrid>
              <a:tr h="5760640">
                <a:tc>
                  <a:txBody>
                    <a:bodyPr/>
                    <a:lstStyle/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package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program16;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java.awt.FlowLayout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java.awt.event.ActionListener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java.awt.event.ActionEvent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javax.swing.JTextField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6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Program16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duplazasgomb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	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JTextField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szammezo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Program16()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("Kilépés");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duplazasgomb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("Dupláz");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szammezo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JTextField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endParaRPr lang="hu-HU" sz="6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kilepesgomb.addActionListener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Click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duplazasgomb.addActionListener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DuplazoGomb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Click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());</a:t>
                      </a:r>
                    </a:p>
                    <a:p>
                      <a:endParaRPr lang="hu-HU" sz="600" b="0" baseline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szammezo.setColumns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(7);</a:t>
                      </a:r>
                    </a:p>
                    <a:p>
                      <a:endParaRPr lang="hu-HU" sz="6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duplazasgomb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szammezo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endParaRPr lang="hu-HU" sz="6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FlowLayout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());</a:t>
                      </a:r>
                    </a:p>
                    <a:p>
                      <a:endParaRPr lang="hu-HU" sz="6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pack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 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setVisible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</a:p>
                    <a:p>
                      <a:endParaRPr lang="hu-HU" sz="1200" b="0" baseline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baseline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</a:p>
                    <a:p>
                      <a:endParaRPr lang="hu-HU" sz="1200" b="0" baseline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baseline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KilepesGomb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Click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implements</a:t>
                      </a:r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ActionListener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actionPerformed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ActionEvent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e) {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System.exit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endParaRPr lang="hu-HU" sz="6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DuplazoGomb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Click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implements</a:t>
                      </a:r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ActionListener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actionPerformed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ActionEvent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e)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szamstr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szammezo.getText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int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Integer.parseInt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szamstr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eredmeny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2;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szammezo.setText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Integer.toString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eredmeny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endParaRPr lang="hu-HU" sz="6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main(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 {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Program16();			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}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494" y="1146448"/>
            <a:ext cx="2609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396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127891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836713"/>
            <a:ext cx="7056784" cy="5976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b="1" dirty="0" err="1" smtClean="0"/>
              <a:t>JTextField</a:t>
            </a:r>
            <a:endParaRPr lang="hu-HU" sz="2000" b="1" dirty="0" smtClean="0"/>
          </a:p>
          <a:p>
            <a:pPr marL="0" indent="0">
              <a:buNone/>
            </a:pPr>
            <a:endParaRPr lang="hu-HU" sz="600" b="1" dirty="0"/>
          </a:p>
          <a:p>
            <a:r>
              <a:rPr lang="hu-HU" sz="1400" dirty="0" smtClean="0"/>
              <a:t>A </a:t>
            </a:r>
            <a:r>
              <a:rPr lang="hu-HU" sz="1400" dirty="0"/>
              <a:t>szöveg </a:t>
            </a:r>
            <a:r>
              <a:rPr lang="hu-HU" sz="1400" dirty="0" smtClean="0"/>
              <a:t>doboz kezdőértéke a </a:t>
            </a:r>
            <a:r>
              <a:rPr lang="hu-HU" sz="1400" dirty="0"/>
              <a:t>konstruktorban </a:t>
            </a:r>
            <a:r>
              <a:rPr lang="hu-HU" sz="1400" dirty="0" smtClean="0"/>
              <a:t>állítható be a </a:t>
            </a:r>
            <a:r>
              <a:rPr lang="hu-HU" sz="1400" dirty="0"/>
              <a:t>Text </a:t>
            </a:r>
            <a:r>
              <a:rPr lang="hu-HU" sz="1400" dirty="0" smtClean="0"/>
              <a:t>tulajdonsággal:</a:t>
            </a:r>
          </a:p>
          <a:p>
            <a:pPr marL="0" indent="0">
              <a:buNone/>
            </a:pPr>
            <a:endParaRPr lang="hu-HU" sz="600" dirty="0" smtClean="0"/>
          </a:p>
          <a:p>
            <a:pPr marL="349250" lvl="1" indent="0">
              <a:buNone/>
            </a:pP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TextField1.Text = "Kezdő szöveg"; </a:t>
            </a:r>
          </a:p>
          <a:p>
            <a:pPr marL="0" indent="0">
              <a:buNone/>
            </a:pPr>
            <a:endParaRPr lang="hu-HU" sz="600" b="1" dirty="0" smtClean="0"/>
          </a:p>
          <a:p>
            <a:r>
              <a:rPr lang="hu-HU" sz="1400" dirty="0"/>
              <a:t>Később a doboz </a:t>
            </a:r>
            <a:r>
              <a:rPr lang="hu-HU" sz="1400" dirty="0" smtClean="0"/>
              <a:t>tartalma </a:t>
            </a:r>
            <a:r>
              <a:rPr lang="hu-HU" sz="1400" dirty="0"/>
              <a:t>a </a:t>
            </a:r>
            <a:r>
              <a:rPr lang="hu-HU" sz="1400" dirty="0" err="1"/>
              <a:t>setText</a:t>
            </a:r>
            <a:r>
              <a:rPr lang="hu-HU" sz="1400" dirty="0"/>
              <a:t>() metódussal </a:t>
            </a:r>
            <a:r>
              <a:rPr lang="hu-HU" sz="1400" dirty="0" smtClean="0"/>
              <a:t>állítható be:</a:t>
            </a:r>
          </a:p>
          <a:p>
            <a:pPr marL="0" indent="0">
              <a:buNone/>
            </a:pPr>
            <a:endParaRPr lang="hu-HU" sz="600" b="1" dirty="0" smtClean="0"/>
          </a:p>
          <a:p>
            <a:pPr marL="349250" lvl="1" indent="0">
              <a:buNone/>
            </a:pP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TextField1.setText("Új szöveg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endParaRPr lang="hu-HU" alt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/>
              <a:t>A doboz tartalmának lekérdezése</a:t>
            </a:r>
            <a:r>
              <a:rPr lang="hu-HU" sz="1400" dirty="0" smtClean="0"/>
              <a:t>:</a:t>
            </a:r>
          </a:p>
          <a:p>
            <a:pPr marL="0" indent="0">
              <a:buNone/>
            </a:pPr>
            <a:endParaRPr lang="hu-HU" alt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lvl="1" indent="0">
              <a:buNone/>
            </a:pP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tartalom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TextField.getText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hu-HU" alt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/>
              <a:t>A doboz lapértelmezett magassága: </a:t>
            </a:r>
            <a:r>
              <a:rPr lang="hu-HU" sz="1400" dirty="0"/>
              <a:t>19 pont</a:t>
            </a:r>
            <a:r>
              <a:rPr lang="hu-HU" sz="1400" dirty="0" smtClean="0"/>
              <a:t>.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altLang="hu-HU" sz="1400" dirty="0" smtClean="0">
                <a:cs typeface="Courier New" panose="02070309020205020404" pitchFamily="49" charset="0"/>
              </a:rPr>
              <a:t>Beállítások:</a:t>
            </a:r>
          </a:p>
          <a:p>
            <a:pPr marL="0" indent="0">
              <a:buNone/>
            </a:pPr>
            <a:endParaRPr lang="hu-HU" altLang="hu-HU" sz="600" dirty="0">
              <a:cs typeface="Courier New" panose="02070309020205020404" pitchFamily="49" charset="0"/>
            </a:endParaRPr>
          </a:p>
          <a:p>
            <a:pPr marL="349250" lvl="1" indent="0">
              <a:buNone/>
            </a:pP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textField1.setEditable(</a:t>
            </a:r>
            <a:r>
              <a:rPr lang="hu-HU" alt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9250" lvl="1" indent="0">
              <a:buNone/>
            </a:pPr>
            <a:endParaRPr lang="hu-HU" alt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lvl="1" indent="0">
              <a:buNone/>
            </a:pP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textField1.setHorizontalAlignment(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JTextField.LEFT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349250" lvl="1" indent="0">
              <a:buNone/>
            </a:pPr>
            <a:endParaRPr lang="hu-HU" altLang="hu-HU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lvl="1" indent="0">
              <a:buNone/>
            </a:pPr>
            <a:r>
              <a:rPr lang="hu-HU" altLang="hu-HU" sz="1400" dirty="0" smtClean="0">
                <a:cs typeface="Courier New" panose="02070309020205020404" pitchFamily="49" charset="0"/>
              </a:rPr>
              <a:t>A </a:t>
            </a:r>
            <a:r>
              <a:rPr lang="hu-HU" altLang="hu-HU" sz="1400" b="1" dirty="0" err="1" smtClean="0">
                <a:cs typeface="Courier New" panose="02070309020205020404" pitchFamily="49" charset="0"/>
              </a:rPr>
              <a:t>setHorizontalAlignment</a:t>
            </a:r>
            <a:r>
              <a:rPr lang="hu-HU" altLang="hu-HU" sz="1400" b="1" dirty="0" smtClean="0">
                <a:cs typeface="Courier New" panose="02070309020205020404" pitchFamily="49" charset="0"/>
              </a:rPr>
              <a:t> </a:t>
            </a:r>
            <a:r>
              <a:rPr lang="hu-HU" altLang="hu-HU" sz="1400" dirty="0" smtClean="0">
                <a:cs typeface="Courier New" panose="02070309020205020404" pitchFamily="49" charset="0"/>
              </a:rPr>
              <a:t>metódus lehetséges értékei:</a:t>
            </a:r>
          </a:p>
          <a:p>
            <a:pPr marL="349250" lvl="1" indent="0">
              <a:buNone/>
            </a:pPr>
            <a:endParaRPr lang="hu-HU" altLang="hu-HU" sz="600" dirty="0" smtClean="0">
              <a:cs typeface="Courier New" panose="02070309020205020404" pitchFamily="49" charset="0"/>
            </a:endParaRPr>
          </a:p>
          <a:p>
            <a:pPr marL="349250" lvl="1" indent="0">
              <a:buNone/>
            </a:pPr>
            <a:r>
              <a:rPr lang="hu-HU" sz="1400" b="1" dirty="0" err="1"/>
              <a:t>JTextField.LEFT</a:t>
            </a:r>
            <a:endParaRPr lang="hu-HU" sz="1400" b="1" dirty="0"/>
          </a:p>
          <a:p>
            <a:pPr marL="349250" lvl="1" indent="0">
              <a:buNone/>
            </a:pPr>
            <a:r>
              <a:rPr lang="hu-HU" sz="1400" b="1" dirty="0" err="1"/>
              <a:t>JTextField.CENTER</a:t>
            </a:r>
            <a:endParaRPr lang="hu-HU" sz="1400" b="1" dirty="0"/>
          </a:p>
          <a:p>
            <a:pPr marL="349250" lvl="1" indent="0">
              <a:buNone/>
            </a:pPr>
            <a:r>
              <a:rPr lang="hu-HU" sz="1400" b="1" dirty="0" err="1"/>
              <a:t>JTextField.RIGHT</a:t>
            </a:r>
            <a:endParaRPr lang="hu-HU" sz="1400" b="1" dirty="0"/>
          </a:p>
          <a:p>
            <a:pPr marL="349250" lvl="1" indent="0">
              <a:buNone/>
            </a:pPr>
            <a:r>
              <a:rPr lang="hu-HU" sz="1400" b="1" dirty="0" err="1"/>
              <a:t>JTextField.LEADING</a:t>
            </a:r>
            <a:r>
              <a:rPr lang="hu-HU" sz="1400" dirty="0"/>
              <a:t> </a:t>
            </a:r>
            <a:r>
              <a:rPr lang="hu-HU" sz="1400" dirty="0" smtClean="0"/>
              <a:t>(balra vagy jobbra a lokális beállításoktól függően)</a:t>
            </a:r>
            <a:endParaRPr lang="hu-HU" sz="1400" dirty="0"/>
          </a:p>
          <a:p>
            <a:pPr marL="349250" lvl="1" indent="0">
              <a:buNone/>
            </a:pPr>
            <a:r>
              <a:rPr lang="hu-HU" sz="1400" b="1" dirty="0" err="1"/>
              <a:t>JTextField.TRAILING</a:t>
            </a:r>
            <a:r>
              <a:rPr lang="hu-HU" sz="1400" dirty="0"/>
              <a:t> </a:t>
            </a:r>
            <a:r>
              <a:rPr lang="hu-HU" sz="1400" dirty="0" smtClean="0"/>
              <a:t>(jobbra </a:t>
            </a:r>
            <a:r>
              <a:rPr lang="hu-HU" sz="1400" dirty="0"/>
              <a:t>vagy </a:t>
            </a:r>
            <a:r>
              <a:rPr lang="hu-HU" sz="1400" dirty="0" smtClean="0"/>
              <a:t>balra </a:t>
            </a:r>
            <a:r>
              <a:rPr lang="hu-HU" sz="1400" dirty="0"/>
              <a:t>a lokális beállításoktól függően</a:t>
            </a:r>
            <a:r>
              <a:rPr lang="hu-HU" sz="1400" dirty="0" smtClean="0"/>
              <a:t>)</a:t>
            </a:r>
            <a:endParaRPr lang="hu-HU" sz="1400" dirty="0"/>
          </a:p>
          <a:p>
            <a:pPr marL="349250" lvl="1" indent="0">
              <a:buNone/>
            </a:pPr>
            <a:endParaRPr lang="hu-HU" altLang="hu-HU" sz="1400" dirty="0" smtClean="0">
              <a:cs typeface="Courier New" panose="02070309020205020404" pitchFamily="49" charset="0"/>
            </a:endParaRPr>
          </a:p>
          <a:p>
            <a:endParaRPr lang="hu-HU" altLang="hu-HU" sz="12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2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95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55883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9960" y="620688"/>
            <a:ext cx="7680431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400" b="1" dirty="0" smtClean="0"/>
              <a:t>Listadoboz - Egyszerű listadoboz</a:t>
            </a:r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r>
              <a:rPr lang="hu-HU" sz="1400" dirty="0" smtClean="0"/>
              <a:t> A listadobozhoz </a:t>
            </a:r>
            <a:r>
              <a:rPr lang="hu-HU" sz="1400" dirty="0"/>
              <a:t>két osztály szükséges</a:t>
            </a:r>
            <a:r>
              <a:rPr lang="hu-HU" sz="1400" dirty="0" smtClean="0"/>
              <a:t>:</a:t>
            </a:r>
          </a:p>
          <a:p>
            <a:pPr marL="0" indent="0">
              <a:buNone/>
            </a:pPr>
            <a:endParaRPr lang="hu-HU" sz="600" dirty="0"/>
          </a:p>
          <a:p>
            <a:r>
              <a:rPr lang="hu-HU" sz="1400" dirty="0" err="1"/>
              <a:t>DefaultListModel</a:t>
            </a:r>
            <a:endParaRPr lang="hu-HU" sz="1400" dirty="0"/>
          </a:p>
          <a:p>
            <a:r>
              <a:rPr lang="hu-HU" sz="1400" dirty="0" err="1" smtClean="0"/>
              <a:t>JList</a:t>
            </a:r>
            <a:endParaRPr lang="hu-HU" sz="1400" dirty="0" smtClean="0"/>
          </a:p>
          <a:p>
            <a:endParaRPr lang="hu-HU" sz="600" dirty="0"/>
          </a:p>
          <a:p>
            <a:pPr marL="0" indent="0">
              <a:buNone/>
            </a:pPr>
            <a:r>
              <a:rPr lang="hu-HU" sz="1400" dirty="0"/>
              <a:t>Az első </a:t>
            </a:r>
            <a:r>
              <a:rPr lang="hu-HU" sz="1400" dirty="0" smtClean="0"/>
              <a:t>osztály egy </a:t>
            </a:r>
            <a:r>
              <a:rPr lang="hu-HU" sz="1400" dirty="0"/>
              <a:t>könnyen kezelhető listáról gondoskodik a másik pedig a megjelenítésről</a:t>
            </a:r>
            <a:r>
              <a:rPr lang="hu-HU" sz="1400" dirty="0" smtClean="0"/>
              <a:t>.</a:t>
            </a:r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b="1" dirty="0"/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endParaRPr lang="hu-HU" sz="1400" b="1" dirty="0" smtClean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542918"/>
              </p:ext>
            </p:extLst>
          </p:nvPr>
        </p:nvGraphicFramePr>
        <p:xfrm>
          <a:off x="395536" y="2276872"/>
          <a:ext cx="8280920" cy="45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76464"/>
              </a:tblGrid>
              <a:tr h="4509120">
                <a:tc>
                  <a:txBody>
                    <a:bodyPr/>
                    <a:lstStyle/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package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program17;</a:t>
                      </a: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javax.swing.JList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javax.swing.DefaultListModel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javax.swing.JScrollPane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java.awt.FlowLayout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java.awt.Dimension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Program17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</a:p>
                    <a:p>
                      <a:r>
                        <a:rPr lang="hu-HU" sz="1200" b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DefaultListModel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listModel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DefaultListModel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&gt;();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JList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jlist1 =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JList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listModel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JScrollPane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scrollPane1 =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JScrollPane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(jlist1);</a:t>
                      </a: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Program17() {		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scrollPane1.setPreferredSize(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Dimension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(100, 200));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listModel.addElement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("Első");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listModel.addElement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("Második");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listModel.addElement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("Harmadik");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listModel.addElement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("Negyedik");</a:t>
                      </a: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add(scrollPane1);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FlowLayout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pack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setVisible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main(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Program17();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endParaRPr lang="hu-HU" sz="1200" b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1298" y="2348880"/>
            <a:ext cx="1062990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04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127891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120680"/>
          </a:xfrm>
        </p:spPr>
        <p:txBody>
          <a:bodyPr>
            <a:noAutofit/>
          </a:bodyPr>
          <a:lstStyle/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lista kezelése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modell metódusaival: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Egy elem </a:t>
            </a:r>
            <a:r>
              <a:rPr lang="hu-HU" altLang="hu-HU" sz="1400" dirty="0">
                <a:latin typeface="Arial" panose="020B0604020202020204" pitchFamily="34" charset="0"/>
                <a:cs typeface="Arial" panose="020B0604020202020204" pitchFamily="34" charset="0"/>
              </a:rPr>
              <a:t>törlése</a:t>
            </a: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listmodel.remove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(2); // a 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harmadik elemet töröljük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/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>
                <a:latin typeface="Arial" panose="020B0604020202020204" pitchFamily="34" charset="0"/>
                <a:cs typeface="Arial" panose="020B0604020202020204" pitchFamily="34" charset="0"/>
              </a:rPr>
              <a:t>Elemek törlése</a:t>
            </a: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listmodel.clear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/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Adott elem cseréje</a:t>
            </a: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listmodel.set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gggg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// A 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második elem cseréje „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gggg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karaktersorozatra.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model.setElementAt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int index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// Az 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index-edik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elem cseréje 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obj-re</a:t>
            </a: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 smtClean="0"/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>
                <a:latin typeface="Arial" panose="020B0604020202020204" pitchFamily="34" charset="0"/>
                <a:cs typeface="Arial" panose="020B0604020202020204" pitchFamily="34" charset="0"/>
              </a:rPr>
              <a:t>Egy elem </a:t>
            </a: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lekérdezése:</a:t>
            </a:r>
            <a:endParaRPr lang="hu-HU" alt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listModel.getElementAt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(50); // Az 50. elem 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lekérdezése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b="1" dirty="0" smtClean="0">
                <a:cs typeface="Courier New" panose="02070309020205020404" pitchFamily="49" charset="0"/>
              </a:rPr>
              <a:t>A lista metódusaival: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b="1" dirty="0" smtClean="0">
                <a:cs typeface="Courier New" panose="02070309020205020404" pitchFamily="49" charset="0"/>
              </a:rPr>
              <a:t> </a:t>
            </a:r>
            <a:endParaRPr lang="hu-HU" altLang="hu-HU" sz="1400" b="1" dirty="0"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kiválasztott elem lekérdezése: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jlist1.getSelectedIndex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// A kiválasztott elem indexét adja vissza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list1.getSelectedIndices(); // A kiválasztott elemek indexeit tömbben adja vissza</a:t>
            </a: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/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Van-e </a:t>
            </a:r>
            <a:r>
              <a:rPr lang="hu-HU" altLang="hu-H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kijelöt</a:t>
            </a:r>
            <a:r>
              <a:rPr lang="hu-HU" alt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elem?: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Jlist1.isSelectionEmpty(); </a:t>
            </a: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lvl="1" indent="0">
              <a:buNone/>
            </a:pPr>
            <a:endParaRPr lang="hu-HU" altLang="hu-HU" sz="1400" dirty="0" smtClean="0">
              <a:cs typeface="Courier New" panose="02070309020205020404" pitchFamily="49" charset="0"/>
            </a:endParaRPr>
          </a:p>
          <a:p>
            <a:endParaRPr lang="hu-HU" altLang="hu-HU" sz="12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2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458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55883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620688"/>
            <a:ext cx="7920879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400" b="1" dirty="0" smtClean="0"/>
              <a:t>További lista </a:t>
            </a:r>
            <a:r>
              <a:rPr lang="hu-HU" sz="1400" b="1" dirty="0" err="1" smtClean="0"/>
              <a:t>pédái</a:t>
            </a:r>
            <a:r>
              <a:rPr lang="hu-HU" sz="1400" b="1" dirty="0" smtClean="0"/>
              <a:t>. </a:t>
            </a:r>
          </a:p>
          <a:p>
            <a:pPr marL="0" indent="0">
              <a:buNone/>
            </a:pPr>
            <a:r>
              <a:rPr lang="hu-HU" sz="1400" dirty="0" smtClean="0"/>
              <a:t>Az első csak lista, a második a </a:t>
            </a:r>
            <a:r>
              <a:rPr lang="hu-HU" sz="1400" dirty="0"/>
              <a:t>lista </a:t>
            </a:r>
            <a:r>
              <a:rPr lang="hu-HU" sz="1400" dirty="0" smtClean="0"/>
              <a:t>görgethető panelen belül. Modell egyik esetben sincs.</a:t>
            </a:r>
            <a:endParaRPr lang="hu-HU" sz="1400" b="1" dirty="0" smtClean="0"/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r>
              <a:rPr lang="hu-HU" sz="1400" dirty="0" smtClean="0"/>
              <a:t> </a:t>
            </a:r>
            <a:endParaRPr lang="hu-HU" sz="1400" dirty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b="1" dirty="0"/>
          </a:p>
          <a:p>
            <a:pPr marL="0" indent="0">
              <a:buNone/>
            </a:pPr>
            <a:endParaRPr lang="hu-HU" sz="600" b="1" dirty="0"/>
          </a:p>
          <a:p>
            <a:pPr marL="0" indent="0">
              <a:buNone/>
            </a:pPr>
            <a:endParaRPr lang="hu-HU" sz="1400" b="1" dirty="0" smtClean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646689"/>
              </p:ext>
            </p:extLst>
          </p:nvPr>
        </p:nvGraphicFramePr>
        <p:xfrm>
          <a:off x="179512" y="1326700"/>
          <a:ext cx="8712968" cy="417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536504"/>
              </a:tblGrid>
              <a:tr h="4176544">
                <a:tc>
                  <a:txBody>
                    <a:bodyPr/>
                    <a:lstStyle/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package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program18;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.*;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Program18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JList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listabox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Program18()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(null);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 lista = {"első", "második",  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"harmadik"};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listabox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JList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(lista);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listabox.setBounds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(100,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100,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add(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listabox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setSize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(800,600);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setVisible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}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main(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Program18();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}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package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program19;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javax.swing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.*;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Program19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JList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listabox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Program19()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setLayout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(null);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 lista = {"első", "második",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"harmadik", "negyedik", "ötödik",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"hatodik", "hetedik", "nyolcadik"};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listabox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JList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(lista);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JScrollPane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listaPane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JScrollPane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listabox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listaPane.setBounds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(100,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listaPane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setSize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(800,600);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setVisible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} 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main(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 {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hu-HU" sz="1200" b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Program19();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}</a:t>
                      </a:r>
                    </a:p>
                    <a:p>
                      <a:r>
                        <a:rPr lang="hu-HU" sz="12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5073158"/>
            <a:ext cx="2320290" cy="1740218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5073158"/>
            <a:ext cx="2306003" cy="174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127891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b="1" dirty="0" err="1" smtClean="0"/>
              <a:t>JRadioButton</a:t>
            </a:r>
            <a:endParaRPr lang="hu-HU" sz="2000" b="1" dirty="0"/>
          </a:p>
          <a:p>
            <a:r>
              <a:rPr lang="hu-HU" sz="2000" dirty="0"/>
              <a:t>Több lehetőség közül egy kiválasztása.</a:t>
            </a:r>
          </a:p>
          <a:p>
            <a:r>
              <a:rPr lang="hu-HU" sz="2000" dirty="0" smtClean="0"/>
              <a:t>Ha a felületen több olyan csoport van, amelyik mindegyikében egy lehetőség </a:t>
            </a:r>
            <a:r>
              <a:rPr lang="hu-HU" sz="2000" dirty="0" err="1" smtClean="0"/>
              <a:t>választahó</a:t>
            </a:r>
            <a:r>
              <a:rPr lang="hu-HU" sz="2000" dirty="0" smtClean="0"/>
              <a:t>, akkor használni kell a </a:t>
            </a:r>
            <a:r>
              <a:rPr lang="hu-HU" sz="2000" b="1" dirty="0" err="1" smtClean="0"/>
              <a:t>ButtonGroup</a:t>
            </a:r>
            <a:r>
              <a:rPr lang="hu-HU" sz="2000" dirty="0" smtClean="0"/>
              <a:t> osztályt a csoportosításra.</a:t>
            </a:r>
          </a:p>
          <a:p>
            <a:pPr marL="0" indent="0">
              <a:buNone/>
            </a:pPr>
            <a:r>
              <a:rPr lang="hu-HU" sz="2000" b="1" dirty="0" err="1" smtClean="0"/>
              <a:t>JCheckBox</a:t>
            </a:r>
            <a:endParaRPr lang="hu-HU" sz="2000" b="1" dirty="0" smtClean="0"/>
          </a:p>
          <a:p>
            <a:r>
              <a:rPr lang="hu-HU" sz="2000" dirty="0" smtClean="0"/>
              <a:t>Több </a:t>
            </a:r>
            <a:r>
              <a:rPr lang="hu-HU" sz="2000" dirty="0"/>
              <a:t>lehetőség közül egy, több vagy összes kiválasztása.</a:t>
            </a:r>
          </a:p>
          <a:p>
            <a:r>
              <a:rPr lang="hu-HU" sz="2000" i="1" dirty="0" err="1"/>
              <a:t>isSelected</a:t>
            </a:r>
            <a:r>
              <a:rPr lang="hu-HU" sz="2000" dirty="0"/>
              <a:t> függvény mondja meg egy adott vezérlőről, hogy ki van választva</a:t>
            </a:r>
            <a:r>
              <a:rPr lang="hu-HU" sz="2000" dirty="0" smtClean="0"/>
              <a:t>.</a:t>
            </a:r>
          </a:p>
          <a:p>
            <a:pPr marL="0" indent="0">
              <a:buNone/>
            </a:pPr>
            <a:r>
              <a:rPr lang="hu-HU" altLang="hu-HU" sz="2000" dirty="0" smtClean="0">
                <a:cs typeface="Courier New" panose="02070309020205020404" pitchFamily="49" charset="0"/>
              </a:rPr>
              <a:t>A kiválasztás ellenőrzése és beállítása mindkét kontroll esetén:</a:t>
            </a:r>
          </a:p>
          <a:p>
            <a:pPr marL="0" indent="0">
              <a:buNone/>
            </a:pPr>
            <a:r>
              <a:rPr lang="hu-HU" altLang="hu-HU" sz="2000" dirty="0" smtClean="0">
                <a:cs typeface="Courier New" panose="02070309020205020404" pitchFamily="49" charset="0"/>
              </a:rPr>
              <a:t>Kiválasztás ellenőrzése: </a:t>
            </a:r>
            <a:r>
              <a:rPr lang="hu-HU" alt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hu-HU" alt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hu-HU" altLang="hu-HU" sz="2000" dirty="0" smtClean="0">
                <a:cs typeface="Courier New" panose="02070309020205020404" pitchFamily="49" charset="0"/>
              </a:rPr>
              <a:t> metódus.</a:t>
            </a:r>
          </a:p>
          <a:p>
            <a:pPr marL="0" indent="0">
              <a:buNone/>
            </a:pPr>
            <a:r>
              <a:rPr lang="hu-HU" altLang="hu-HU" sz="2000" dirty="0" smtClean="0">
                <a:cs typeface="Courier New" panose="02070309020205020404" pitchFamily="49" charset="0"/>
              </a:rPr>
              <a:t>Kiválasztás beállítása: </a:t>
            </a:r>
            <a:r>
              <a:rPr lang="hu-HU" alt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setSelected</a:t>
            </a:r>
            <a:r>
              <a:rPr lang="hu-HU" alt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alt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hu-HU" altLang="hu-HU" sz="2000" dirty="0" smtClean="0">
                <a:cs typeface="Courier New" panose="02070309020205020404" pitchFamily="49" charset="0"/>
              </a:rPr>
              <a:t>metódus.</a:t>
            </a:r>
            <a:endParaRPr lang="hu-HU" altLang="hu-HU" sz="1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2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altLang="hu-HU" sz="2000" dirty="0" smtClean="0">
                <a:cs typeface="Courier New" panose="02070309020205020404" pitchFamily="49" charset="0"/>
              </a:rPr>
              <a:t>Lásd a </a:t>
            </a:r>
            <a:r>
              <a:rPr lang="hu-HU" altLang="hu-HU" sz="2000" b="1" dirty="0" smtClean="0">
                <a:cs typeface="Courier New" panose="02070309020205020404" pitchFamily="49" charset="0"/>
              </a:rPr>
              <a:t>program20 </a:t>
            </a:r>
            <a:r>
              <a:rPr lang="hu-HU" altLang="hu-HU" sz="2000" dirty="0" smtClean="0">
                <a:cs typeface="Courier New" panose="02070309020205020404" pitchFamily="49" charset="0"/>
              </a:rPr>
              <a:t>példát!</a:t>
            </a:r>
            <a:endParaRPr lang="hu-HU" altLang="hu-HU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2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5085184"/>
            <a:ext cx="2957513" cy="156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1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9961" y="127891"/>
            <a:ext cx="7543800" cy="636813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b="1" dirty="0" err="1" smtClean="0"/>
              <a:t>JComboBox</a:t>
            </a:r>
            <a:r>
              <a:rPr lang="hu-HU" sz="1600" b="1" dirty="0" smtClean="0"/>
              <a:t> – lenyíló lista</a:t>
            </a:r>
          </a:p>
          <a:p>
            <a:pPr marL="0" indent="0">
              <a:buNone/>
            </a:pPr>
            <a:endParaRPr lang="hu-HU" sz="800" b="1" dirty="0"/>
          </a:p>
          <a:p>
            <a:r>
              <a:rPr lang="hu-HU" sz="1600" dirty="0"/>
              <a:t>Lenyíló lista, amellyel egy elemet tudunk kiválasztani</a:t>
            </a:r>
            <a:r>
              <a:rPr lang="hu-HU" sz="1600" dirty="0" smtClean="0"/>
              <a:t>.</a:t>
            </a:r>
          </a:p>
          <a:p>
            <a:r>
              <a:rPr lang="hu-HU" sz="1600" dirty="0" smtClean="0"/>
              <a:t>Az </a:t>
            </a:r>
            <a:r>
              <a:rPr lang="hu-HU" sz="1600" b="1" dirty="0" err="1" smtClean="0"/>
              <a:t>addItem</a:t>
            </a:r>
            <a:r>
              <a:rPr lang="hu-HU" sz="1600" dirty="0" smtClean="0"/>
              <a:t> metódussal </a:t>
            </a:r>
            <a:r>
              <a:rPr lang="hu-HU" sz="1600" dirty="0"/>
              <a:t>adhatunk hozzá egy új elemet.</a:t>
            </a:r>
          </a:p>
          <a:p>
            <a:r>
              <a:rPr lang="hu-HU" sz="1600" dirty="0" smtClean="0"/>
              <a:t>A </a:t>
            </a:r>
            <a:r>
              <a:rPr lang="hu-HU" sz="1600" b="1" dirty="0" err="1" smtClean="0"/>
              <a:t>removeAllItem</a:t>
            </a:r>
            <a:r>
              <a:rPr lang="hu-HU" sz="1600" dirty="0" smtClean="0"/>
              <a:t> metódus törli az összes elemet.</a:t>
            </a:r>
            <a:endParaRPr lang="hu-HU" sz="1600" dirty="0"/>
          </a:p>
          <a:p>
            <a:r>
              <a:rPr lang="hu-HU" sz="1600" dirty="0"/>
              <a:t>Kiválasztott elem megváltozik – esemény</a:t>
            </a:r>
          </a:p>
          <a:p>
            <a:pPr lvl="1"/>
            <a:r>
              <a:rPr lang="hu-HU" sz="1600" b="1" dirty="0" err="1"/>
              <a:t>itemStateChanged</a:t>
            </a:r>
            <a:r>
              <a:rPr lang="hu-HU" sz="1600" dirty="0"/>
              <a:t> </a:t>
            </a:r>
            <a:r>
              <a:rPr lang="hu-HU" sz="1600" dirty="0" smtClean="0"/>
              <a:t>esemény keletkezik, amikor megváltozik </a:t>
            </a:r>
            <a:r>
              <a:rPr lang="hu-HU" sz="1600" dirty="0"/>
              <a:t>a kiválasztott elem. </a:t>
            </a:r>
            <a:r>
              <a:rPr lang="hu-HU" sz="1600" dirty="0" smtClean="0"/>
              <a:t>Az </a:t>
            </a:r>
            <a:r>
              <a:rPr lang="hu-HU" sz="1600" b="1" dirty="0" err="1" smtClean="0"/>
              <a:t>addItemListener</a:t>
            </a:r>
            <a:r>
              <a:rPr lang="hu-HU" sz="1600" dirty="0" smtClean="0"/>
              <a:t> </a:t>
            </a:r>
            <a:r>
              <a:rPr lang="hu-HU" sz="1600" dirty="0"/>
              <a:t>függvénnyel adhatunk hozzá funkcionalitást.</a:t>
            </a:r>
          </a:p>
          <a:p>
            <a:pPr lvl="1"/>
            <a:r>
              <a:rPr lang="hu-HU" sz="1600" dirty="0"/>
              <a:t>Az esemény kétszer váltódik ki, az </a:t>
            </a:r>
            <a:r>
              <a:rPr lang="hu-HU" sz="1600" b="1" dirty="0" err="1"/>
              <a:t>itemStateChanged</a:t>
            </a:r>
            <a:r>
              <a:rPr lang="hu-HU" sz="1600" dirty="0"/>
              <a:t> függvény </a:t>
            </a:r>
            <a:r>
              <a:rPr lang="hu-HU" sz="1600" b="1" dirty="0" err="1"/>
              <a:t>ItemEvent</a:t>
            </a:r>
            <a:r>
              <a:rPr lang="hu-HU" sz="1600" dirty="0"/>
              <a:t> paraméter alapján tudunk ezen segíteni (a </a:t>
            </a:r>
            <a:r>
              <a:rPr lang="hu-HU" sz="1600" b="1" dirty="0" err="1"/>
              <a:t>getStateChange</a:t>
            </a:r>
            <a:r>
              <a:rPr lang="hu-HU" sz="1600" b="1" dirty="0" smtClean="0"/>
              <a:t>() </a:t>
            </a:r>
            <a:r>
              <a:rPr lang="hu-HU" sz="1600" dirty="0" smtClean="0"/>
              <a:t>metódusa először </a:t>
            </a:r>
            <a:r>
              <a:rPr lang="hu-HU" sz="1600" dirty="0"/>
              <a:t>2 majd 1 értéket </a:t>
            </a:r>
            <a:r>
              <a:rPr lang="hu-HU" sz="1600" dirty="0" smtClean="0"/>
              <a:t>ad).</a:t>
            </a:r>
            <a:endParaRPr lang="hu-HU" sz="1600" dirty="0"/>
          </a:p>
          <a:p>
            <a:pPr marL="693737" lvl="2" indent="0">
              <a:buNone/>
            </a:pPr>
            <a:r>
              <a:rPr lang="hu-HU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e.getStateChange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</a:t>
            </a:r>
          </a:p>
          <a:p>
            <a:pPr marL="693737" lvl="2" indent="0">
              <a:buNone/>
            </a:pPr>
            <a:r>
              <a:rPr lang="hu-HU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e.getStateChange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</a:t>
            </a:r>
            <a:endParaRPr lang="hu-HU" sz="1600" b="1" i="1" dirty="0"/>
          </a:p>
          <a:p>
            <a:r>
              <a:rPr lang="hu-HU" sz="1600" dirty="0"/>
              <a:t>Hány elemet tartalmaz: </a:t>
            </a:r>
            <a:r>
              <a:rPr lang="hu-HU" sz="1600" b="1" dirty="0" err="1" smtClean="0"/>
              <a:t>getItemCount</a:t>
            </a:r>
            <a:r>
              <a:rPr lang="hu-HU" sz="1600" b="1" dirty="0" smtClean="0"/>
              <a:t>()</a:t>
            </a:r>
            <a:r>
              <a:rPr lang="hu-HU" sz="1600" dirty="0" smtClean="0"/>
              <a:t> metódus</a:t>
            </a:r>
            <a:endParaRPr lang="hu-HU" sz="1600" dirty="0"/>
          </a:p>
          <a:p>
            <a:r>
              <a:rPr lang="hu-HU" sz="1600" dirty="0"/>
              <a:t>Kiválasztott elem indexe: </a:t>
            </a:r>
            <a:r>
              <a:rPr lang="hu-HU" sz="1600" b="1" dirty="0" err="1" smtClean="0"/>
              <a:t>getSelectedIndex</a:t>
            </a:r>
            <a:r>
              <a:rPr lang="hu-HU" sz="1600" b="1" dirty="0" smtClean="0"/>
              <a:t>() </a:t>
            </a:r>
            <a:r>
              <a:rPr lang="hu-HU" sz="1600" dirty="0" smtClean="0"/>
              <a:t>metódus</a:t>
            </a:r>
          </a:p>
          <a:p>
            <a:r>
              <a:rPr lang="hu-HU" sz="1600" dirty="0" smtClean="0"/>
              <a:t> Kiválasztott </a:t>
            </a:r>
            <a:r>
              <a:rPr lang="hu-HU" sz="1600" dirty="0"/>
              <a:t>elem: </a:t>
            </a:r>
            <a:r>
              <a:rPr lang="hu-HU" sz="1600" b="1" dirty="0" err="1" smtClean="0"/>
              <a:t>getSelectedItem</a:t>
            </a:r>
            <a:r>
              <a:rPr lang="hu-HU" sz="1600" b="1" dirty="0" smtClean="0"/>
              <a:t>()</a:t>
            </a:r>
            <a:r>
              <a:rPr lang="hu-HU" sz="1600" dirty="0" smtClean="0"/>
              <a:t> metódus </a:t>
            </a:r>
            <a:r>
              <a:rPr lang="hu-HU" sz="1600" dirty="0"/>
              <a:t>(</a:t>
            </a:r>
            <a:r>
              <a:rPr lang="hu-HU" sz="1600" dirty="0" err="1"/>
              <a:t>Object-et</a:t>
            </a:r>
            <a:r>
              <a:rPr lang="hu-HU" sz="1600" dirty="0"/>
              <a:t> ad vissza)</a:t>
            </a:r>
          </a:p>
          <a:p>
            <a:pPr marL="0" indent="0">
              <a:buNone/>
            </a:pPr>
            <a:endParaRPr lang="hu-HU" altLang="hu-HU" sz="16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altLang="hu-HU" sz="1600" dirty="0" smtClean="0">
                <a:cs typeface="Courier New" panose="02070309020205020404" pitchFamily="49" charset="0"/>
              </a:rPr>
              <a:t>Lásd a </a:t>
            </a:r>
            <a:r>
              <a:rPr lang="hu-HU" altLang="hu-HU" sz="1600" b="1" dirty="0" smtClean="0">
                <a:cs typeface="Courier New" panose="02070309020205020404" pitchFamily="49" charset="0"/>
              </a:rPr>
              <a:t>program21 </a:t>
            </a:r>
            <a:r>
              <a:rPr lang="hu-HU" altLang="hu-HU" sz="1600" dirty="0" smtClean="0">
                <a:cs typeface="Courier New" panose="02070309020205020404" pitchFamily="49" charset="0"/>
              </a:rPr>
              <a:t>példát!</a:t>
            </a:r>
            <a:endParaRPr lang="hu-HU" altLang="hu-HU" sz="1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2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alt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5445224"/>
            <a:ext cx="198120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651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Menü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javax.swing.</a:t>
            </a:r>
            <a:r>
              <a:rPr lang="hu-HU" b="1" dirty="0" err="1" smtClean="0"/>
              <a:t>JMenuBar</a:t>
            </a:r>
            <a:endParaRPr lang="hu-HU" b="1" dirty="0" smtClean="0"/>
          </a:p>
          <a:p>
            <a:r>
              <a:rPr lang="hu-HU" dirty="0" err="1" smtClean="0"/>
              <a:t>javax.swing.</a:t>
            </a:r>
            <a:r>
              <a:rPr lang="hu-HU" b="1" dirty="0" err="1" smtClean="0"/>
              <a:t>JMenuItem</a:t>
            </a:r>
            <a:endParaRPr lang="hu-HU" b="1" dirty="0" smtClean="0"/>
          </a:p>
          <a:p>
            <a:r>
              <a:rPr lang="hu-HU" dirty="0" smtClean="0"/>
              <a:t>A programunk rendelkezhet menürendszerrel, ahonnan a funkciók elérhetőek.</a:t>
            </a:r>
          </a:p>
          <a:p>
            <a:r>
              <a:rPr lang="hu-HU" dirty="0" err="1" smtClean="0"/>
              <a:t>JMenuBar</a:t>
            </a:r>
            <a:r>
              <a:rPr lang="hu-HU" dirty="0" smtClean="0"/>
              <a:t> definiálja magát a menüt, ahová menüelemeket (</a:t>
            </a:r>
            <a:r>
              <a:rPr lang="hu-HU" dirty="0" err="1" smtClean="0"/>
              <a:t>JMenuItem</a:t>
            </a:r>
            <a:r>
              <a:rPr lang="hu-HU" dirty="0" smtClean="0"/>
              <a:t>) lehet elhelyezni, akár egymásba ágyazva is, hierarchikus szerkezetben.</a:t>
            </a:r>
          </a:p>
          <a:p>
            <a:r>
              <a:rPr lang="hu-HU" dirty="0" smtClean="0"/>
              <a:t>A menü tartalmazhat ikon, szeparátort, </a:t>
            </a:r>
            <a:r>
              <a:rPr lang="hu-HU" dirty="0" err="1" smtClean="0"/>
              <a:t>RadioButton-t</a:t>
            </a:r>
            <a:r>
              <a:rPr lang="hu-HU" dirty="0" smtClean="0"/>
              <a:t>, </a:t>
            </a:r>
            <a:r>
              <a:rPr lang="hu-HU" dirty="0" err="1" smtClean="0"/>
              <a:t>CheckBox-ot</a:t>
            </a:r>
            <a:r>
              <a:rPr lang="hu-HU" dirty="0" smtClean="0"/>
              <a:t>, stb.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7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Menü</a:t>
            </a:r>
            <a:endParaRPr lang="hu-H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06" y="1678242"/>
            <a:ext cx="2842756" cy="199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780" y="1678242"/>
            <a:ext cx="2842756" cy="199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907" y="3894825"/>
            <a:ext cx="2863889" cy="193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8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836712"/>
            <a:ext cx="8373616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 smtClean="0"/>
              <a:t>Első program:</a:t>
            </a:r>
          </a:p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 {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ablak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ablak.setSize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(400, 300);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ablak.setVisible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   </a:t>
            </a:r>
            <a:endParaRPr 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>
              <a:spcBef>
                <a:spcPct val="0"/>
              </a:spcBef>
              <a:buClrTx/>
              <a:buSzTx/>
            </a:pPr>
            <a:r>
              <a:rPr lang="hu-HU" altLang="hu-HU" sz="1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ablak létrehozásához </a:t>
            </a:r>
            <a:r>
              <a:rPr lang="hu-HU" altLang="hu-HU" sz="1400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JFrame</a:t>
            </a:r>
            <a:r>
              <a:rPr lang="hu-HU" altLang="hu-HU" sz="1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osztályt használjuk, ezért az első kódot tartalmazó sorban importáljuk ezt az </a:t>
            </a:r>
            <a:r>
              <a:rPr lang="hu-HU" altLang="hu-HU" sz="1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osztályt: </a:t>
            </a: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import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>
              <a:spcBef>
                <a:spcPct val="0"/>
              </a:spcBef>
              <a:buClrTx/>
              <a:buSzTx/>
            </a:pPr>
            <a:r>
              <a:rPr lang="hu-HU" altLang="hu-HU" sz="1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programban egy ablak nevű objektumot </a:t>
            </a:r>
            <a:r>
              <a:rPr lang="hu-HU" altLang="hu-HU" sz="1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deklarálunk és hozunk létre: </a:t>
            </a: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ablak = 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>
              <a:spcBef>
                <a:spcPct val="0"/>
              </a:spcBef>
              <a:buClrTx/>
              <a:buSzTx/>
            </a:pPr>
            <a:r>
              <a:rPr lang="hu-HU" altLang="hu-HU" sz="1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következő utasítás beállítja az ablak méretét:</a:t>
            </a:r>
            <a:endParaRPr lang="hu-HU" altLang="hu-HU" sz="14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ablak.setSize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(400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300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endParaRPr lang="hu-HU" alt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>
              <a:spcBef>
                <a:spcPct val="0"/>
              </a:spcBef>
              <a:buClrTx/>
              <a:buSzTx/>
            </a:pPr>
            <a:r>
              <a:rPr lang="hu-HU" altLang="hu-HU" sz="1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következő utasítás megjeleníti az ablakot. Ennek az utasításnak az utolsónak kell lenni.</a:t>
            </a:r>
            <a:endParaRPr lang="hu-HU" altLang="hu-HU" sz="14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0" hangingPunct="0">
              <a:spcBef>
                <a:spcPct val="0"/>
              </a:spcBef>
              <a:buClrTx/>
              <a:buSzTx/>
              <a:buNone/>
            </a:pP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alt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ablak.setVisible</a:t>
            </a:r>
            <a:r>
              <a:rPr lang="hu-HU" alt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alt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hu-HU" sz="1400" dirty="0">
              <a:cs typeface="Courier New" panose="02070309020205020404" pitchFamily="49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412776"/>
            <a:ext cx="318516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476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Csúszka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javax.swing.</a:t>
            </a:r>
            <a:r>
              <a:rPr lang="hu-HU" b="1" dirty="0" err="1" smtClean="0"/>
              <a:t>JSlider</a:t>
            </a:r>
            <a:endParaRPr lang="hu-HU" b="1" dirty="0" smtClean="0"/>
          </a:p>
          <a:p>
            <a:r>
              <a:rPr lang="hu-HU" dirty="0" smtClean="0"/>
              <a:t>Csúszka segítségével adhatunk meg egy értéket az általunk meghatározott intervallumban.</a:t>
            </a:r>
          </a:p>
          <a:p>
            <a:r>
              <a:rPr lang="hu-HU" dirty="0" smtClean="0"/>
              <a:t>Minimum, maximum értéket határozza meg az intervallumot, az aktuális értéket pedig a </a:t>
            </a:r>
            <a:r>
              <a:rPr lang="hu-HU" dirty="0" err="1" smtClean="0"/>
              <a:t>value</a:t>
            </a:r>
            <a:r>
              <a:rPr lang="hu-HU" dirty="0" smtClean="0"/>
              <a:t> tartalmazza. Kiolvasás a </a:t>
            </a:r>
            <a:r>
              <a:rPr lang="hu-HU" i="1" dirty="0" err="1" smtClean="0"/>
              <a:t>getValue</a:t>
            </a:r>
            <a:r>
              <a:rPr lang="hu-HU" dirty="0" smtClean="0"/>
              <a:t> függvénnyel.</a:t>
            </a:r>
          </a:p>
          <a:p>
            <a:r>
              <a:rPr lang="hu-HU" dirty="0" smtClean="0"/>
              <a:t>Feliratkozhatunk az érték megváltozásának eseményére (</a:t>
            </a:r>
            <a:r>
              <a:rPr lang="hu-HU" dirty="0" err="1" smtClean="0"/>
              <a:t>stateChanged</a:t>
            </a:r>
            <a:r>
              <a:rPr lang="hu-HU" dirty="0" smtClean="0"/>
              <a:t>) is.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959" y="1637335"/>
            <a:ext cx="2601269" cy="73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34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Táblázatos megjelenítés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505331"/>
            <a:ext cx="8427409" cy="1655173"/>
          </a:xfrm>
        </p:spPr>
        <p:txBody>
          <a:bodyPr>
            <a:normAutofit/>
          </a:bodyPr>
          <a:lstStyle/>
          <a:p>
            <a:r>
              <a:rPr lang="hu-HU" sz="2250" dirty="0" err="1"/>
              <a:t>javax.swing.</a:t>
            </a:r>
            <a:r>
              <a:rPr lang="hu-HU" sz="2250" b="1" dirty="0" err="1"/>
              <a:t>JTable</a:t>
            </a:r>
            <a:endParaRPr lang="hu-HU" sz="2250" b="1" dirty="0"/>
          </a:p>
          <a:p>
            <a:r>
              <a:rPr lang="hu-HU" sz="2250" dirty="0"/>
              <a:t>Adatok megjelenítése táblázatos formában.</a:t>
            </a:r>
          </a:p>
          <a:p>
            <a:r>
              <a:rPr lang="hu-HU" sz="2250" dirty="0"/>
              <a:t>Fejléc, egyedi formázások, méretezés, szerkesztés, események, stb. kapunk a </a:t>
            </a:r>
            <a:r>
              <a:rPr lang="hu-HU" sz="2250" dirty="0" err="1"/>
              <a:t>JTable-től</a:t>
            </a:r>
            <a:r>
              <a:rPr lang="hu-HU" sz="2250" dirty="0"/>
              <a:t>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859" y="3245688"/>
            <a:ext cx="4064794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8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Táblázatos megjelenítés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Méretezés:</a:t>
            </a:r>
          </a:p>
          <a:p>
            <a:pPr lvl="1"/>
            <a:r>
              <a:rPr lang="hu-HU" dirty="0" smtClean="0"/>
              <a:t>Oszlop szélessége: </a:t>
            </a:r>
          </a:p>
          <a:p>
            <a:pPr lvl="2"/>
            <a:r>
              <a:rPr lang="hu-HU" dirty="0" err="1" smtClean="0"/>
              <a:t>table.getColumnModel</a:t>
            </a:r>
            <a:r>
              <a:rPr lang="hu-HU" dirty="0"/>
              <a:t>().</a:t>
            </a:r>
            <a:r>
              <a:rPr lang="hu-HU" dirty="0" err="1"/>
              <a:t>getColumn</a:t>
            </a:r>
            <a:r>
              <a:rPr lang="hu-HU" dirty="0"/>
              <a:t>(0).</a:t>
            </a:r>
            <a:r>
              <a:rPr lang="hu-HU" dirty="0" err="1"/>
              <a:t>setPreferredWidth</a:t>
            </a:r>
            <a:r>
              <a:rPr lang="hu-HU" dirty="0"/>
              <a:t>(10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Sorok magassága</a:t>
            </a:r>
          </a:p>
          <a:p>
            <a:pPr lvl="2"/>
            <a:r>
              <a:rPr lang="hu-HU" dirty="0" err="1" smtClean="0"/>
              <a:t>table.setRowHeight</a:t>
            </a:r>
            <a:r>
              <a:rPr lang="hu-HU" dirty="0" smtClean="0"/>
              <a:t>(1</a:t>
            </a:r>
            <a:r>
              <a:rPr lang="hu-HU" dirty="0"/>
              <a:t>, 80</a:t>
            </a:r>
            <a:r>
              <a:rPr lang="hu-HU" dirty="0" smtClean="0"/>
              <a:t>)</a:t>
            </a:r>
          </a:p>
          <a:p>
            <a:r>
              <a:rPr lang="hu-HU" dirty="0" smtClean="0"/>
              <a:t>Kiválasztott elem lekérdezése: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hu-HU" dirty="0" err="1" smtClean="0"/>
              <a:t>rowIndex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tabl</a:t>
            </a:r>
            <a:r>
              <a:rPr lang="hu-HU" dirty="0" smtClean="0"/>
              <a:t>e</a:t>
            </a:r>
            <a:r>
              <a:rPr lang="en-US" dirty="0" smtClean="0"/>
              <a:t>.</a:t>
            </a:r>
            <a:r>
              <a:rPr lang="en-US" dirty="0" err="1" smtClean="0"/>
              <a:t>getSelectedRow</a:t>
            </a:r>
            <a:r>
              <a:rPr lang="en-US" dirty="0" smtClean="0"/>
              <a:t>()</a:t>
            </a:r>
            <a:endParaRPr lang="en-US" dirty="0"/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hu-HU" dirty="0" err="1" smtClean="0"/>
              <a:t>columnIndex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tabl</a:t>
            </a:r>
            <a:r>
              <a:rPr lang="hu-HU" dirty="0" smtClean="0"/>
              <a:t>e</a:t>
            </a:r>
            <a:r>
              <a:rPr lang="en-US" dirty="0" smtClean="0"/>
              <a:t>.</a:t>
            </a:r>
            <a:r>
              <a:rPr lang="en-US" dirty="0" err="1" smtClean="0"/>
              <a:t>getSelectedColumn</a:t>
            </a:r>
            <a:r>
              <a:rPr lang="en-US" dirty="0" smtClean="0"/>
              <a:t>()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2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Táblázatos megjelenítés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Kiválasztási módok:</a:t>
            </a:r>
          </a:p>
          <a:p>
            <a:pPr lvl="1"/>
            <a:r>
              <a:rPr lang="hu-HU" sz="2250" dirty="0"/>
              <a:t>// </a:t>
            </a:r>
            <a:r>
              <a:rPr lang="hu-HU" sz="2250" dirty="0" err="1"/>
              <a:t>ListSelectionModel.SINGLE</a:t>
            </a:r>
            <a:r>
              <a:rPr lang="hu-HU" sz="2250" dirty="0"/>
              <a:t>_INTERVAL_SELECTION</a:t>
            </a:r>
          </a:p>
          <a:p>
            <a:pPr lvl="1"/>
            <a:r>
              <a:rPr lang="hu-HU" sz="2250" dirty="0"/>
              <a:t>// </a:t>
            </a:r>
            <a:r>
              <a:rPr lang="hu-HU" sz="2250" dirty="0" err="1"/>
              <a:t>ListSelectionModel.SINGLE</a:t>
            </a:r>
            <a:r>
              <a:rPr lang="hu-HU" sz="2250" dirty="0"/>
              <a:t>_SELECTION</a:t>
            </a:r>
          </a:p>
          <a:p>
            <a:pPr lvl="1"/>
            <a:r>
              <a:rPr lang="hu-HU" sz="2250" dirty="0"/>
              <a:t>// </a:t>
            </a:r>
            <a:r>
              <a:rPr lang="hu-HU" sz="2250" dirty="0" err="1"/>
              <a:t>ListSelectionModel.MULTIPLE</a:t>
            </a:r>
            <a:r>
              <a:rPr lang="hu-HU" sz="2250" dirty="0"/>
              <a:t>_INTERVAL_SELECTION</a:t>
            </a:r>
          </a:p>
          <a:p>
            <a:pPr lvl="1"/>
            <a:r>
              <a:rPr lang="hu-HU" sz="2250" dirty="0" err="1"/>
              <a:t>table.setSelectionMode</a:t>
            </a:r>
            <a:r>
              <a:rPr lang="hu-HU" sz="2250" dirty="0"/>
              <a:t>(</a:t>
            </a:r>
            <a:r>
              <a:rPr lang="hu-HU" sz="2250" dirty="0" err="1"/>
              <a:t>ListSelectionModel.SINGLE</a:t>
            </a:r>
            <a:r>
              <a:rPr lang="hu-HU" sz="2250" dirty="0"/>
              <a:t>_SELECTION)</a:t>
            </a:r>
          </a:p>
          <a:p>
            <a:r>
              <a:rPr lang="hu-HU" dirty="0" smtClean="0"/>
              <a:t>Oszlopok, sorok, cellák kijelölése:</a:t>
            </a:r>
          </a:p>
          <a:p>
            <a:pPr lvl="1"/>
            <a:r>
              <a:rPr lang="hu-HU" sz="2250" dirty="0" err="1"/>
              <a:t>table.setColumnSelectionAllowed</a:t>
            </a:r>
            <a:r>
              <a:rPr lang="hu-HU" sz="2250" dirty="0"/>
              <a:t>(</a:t>
            </a:r>
            <a:r>
              <a:rPr lang="hu-HU" sz="2250" dirty="0" err="1"/>
              <a:t>true</a:t>
            </a:r>
            <a:r>
              <a:rPr lang="hu-HU" sz="2250" dirty="0"/>
              <a:t>)</a:t>
            </a:r>
          </a:p>
          <a:p>
            <a:pPr lvl="1"/>
            <a:r>
              <a:rPr lang="hu-HU" sz="2250" dirty="0" err="1"/>
              <a:t>table.setRowSelectionAllowed</a:t>
            </a:r>
            <a:r>
              <a:rPr lang="hu-HU" sz="2250" dirty="0"/>
              <a:t>(</a:t>
            </a:r>
            <a:r>
              <a:rPr lang="hu-HU" sz="2250" dirty="0" err="1"/>
              <a:t>false</a:t>
            </a:r>
            <a:r>
              <a:rPr lang="hu-HU" sz="2250" dirty="0"/>
              <a:t>)</a:t>
            </a:r>
          </a:p>
          <a:p>
            <a:pPr lvl="1"/>
            <a:r>
              <a:rPr lang="hu-HU" sz="2250" dirty="0" err="1"/>
              <a:t>table.setCellSelectionEnabled</a:t>
            </a:r>
            <a:r>
              <a:rPr lang="hu-HU" sz="2250" dirty="0"/>
              <a:t>(</a:t>
            </a:r>
            <a:r>
              <a:rPr lang="hu-HU" sz="2250" dirty="0" err="1"/>
              <a:t>true</a:t>
            </a:r>
            <a:r>
              <a:rPr lang="hu-HU" sz="2250" dirty="0"/>
              <a:t>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9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Párbeszédablakok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 </a:t>
            </a:r>
            <a:r>
              <a:rPr lang="hu-HU" dirty="0" err="1" smtClean="0"/>
              <a:t>javax.swing.</a:t>
            </a:r>
            <a:r>
              <a:rPr lang="hu-HU" b="1" dirty="0" err="1" smtClean="0"/>
              <a:t>JOptionPane</a:t>
            </a:r>
            <a:r>
              <a:rPr lang="hu-HU" dirty="0" smtClean="0"/>
              <a:t> osztály kell használni.</a:t>
            </a:r>
          </a:p>
          <a:p>
            <a:r>
              <a:rPr lang="hu-HU" dirty="0" smtClean="0"/>
              <a:t>Egyszerű információ megjelenítése:</a:t>
            </a:r>
          </a:p>
          <a:p>
            <a:pPr lvl="1"/>
            <a:r>
              <a:rPr lang="hu-HU" i="1" dirty="0" err="1"/>
              <a:t>JOptionPane.showMessageDialog</a:t>
            </a:r>
            <a:r>
              <a:rPr lang="hu-HU" i="1" dirty="0"/>
              <a:t>(null</a:t>
            </a:r>
            <a:r>
              <a:rPr lang="hu-HU" i="1" dirty="0" smtClean="0"/>
              <a:t>,</a:t>
            </a:r>
            <a:r>
              <a:rPr lang="hu-HU" i="1" dirty="0"/>
              <a:t> </a:t>
            </a:r>
            <a:r>
              <a:rPr lang="hu-HU" i="1" dirty="0" smtClean="0"/>
              <a:t>„üzenet")</a:t>
            </a:r>
          </a:p>
          <a:p>
            <a:r>
              <a:rPr lang="hu-HU" dirty="0" smtClean="0"/>
              <a:t>Párbeszédablakok típusai:</a:t>
            </a:r>
          </a:p>
          <a:p>
            <a:pPr lvl="1"/>
            <a:r>
              <a:rPr lang="hu-HU" dirty="0" smtClean="0"/>
              <a:t>Kérdés</a:t>
            </a:r>
          </a:p>
          <a:p>
            <a:pPr lvl="1"/>
            <a:r>
              <a:rPr lang="hu-HU" dirty="0" smtClean="0"/>
              <a:t>Információ</a:t>
            </a:r>
          </a:p>
          <a:p>
            <a:pPr lvl="1"/>
            <a:r>
              <a:rPr lang="hu-HU" dirty="0" smtClean="0"/>
              <a:t>Figyelmeztetés</a:t>
            </a:r>
          </a:p>
          <a:p>
            <a:pPr lvl="1"/>
            <a:r>
              <a:rPr lang="hu-HU" dirty="0" smtClean="0"/>
              <a:t>Hiba</a:t>
            </a:r>
          </a:p>
          <a:p>
            <a:pPr lvl="1"/>
            <a:r>
              <a:rPr lang="hu-HU" dirty="0" smtClean="0"/>
              <a:t>Csak szövegmegjelenítés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Párbeszédablak példák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155" y="2075156"/>
            <a:ext cx="4104788" cy="327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45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Információ kiírása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Szövegdoboz 5"/>
          <p:cNvSpPr txBox="1"/>
          <p:nvPr/>
        </p:nvSpPr>
        <p:spPr>
          <a:xfrm>
            <a:off x="394659" y="2519992"/>
            <a:ext cx="7246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662742" y="3694864"/>
            <a:ext cx="571931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950" dirty="0" err="1"/>
              <a:t>JOptionPane.showMessageDialog</a:t>
            </a:r>
            <a:r>
              <a:rPr lang="hu-HU" sz="1950" dirty="0"/>
              <a:t>(null, </a:t>
            </a:r>
          </a:p>
          <a:p>
            <a:r>
              <a:rPr lang="hu-HU" sz="1950" dirty="0"/>
              <a:t>    "Üzenet",</a:t>
            </a:r>
          </a:p>
          <a:p>
            <a:r>
              <a:rPr lang="hu-HU" sz="1950" dirty="0"/>
              <a:t>    "Információ",</a:t>
            </a:r>
          </a:p>
          <a:p>
            <a:r>
              <a:rPr lang="hu-HU" sz="1950" dirty="0"/>
              <a:t>    </a:t>
            </a:r>
            <a:r>
              <a:rPr lang="hu-HU" sz="1950" dirty="0" err="1"/>
              <a:t>JOptionPane.INFORMATION</a:t>
            </a:r>
            <a:r>
              <a:rPr lang="hu-HU" sz="1950" dirty="0"/>
              <a:t>_MESSAGE );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671" y="2127967"/>
            <a:ext cx="1943100" cy="95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94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 a felhasználótól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747" y="1643063"/>
            <a:ext cx="2000250" cy="892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1405028" y="2794813"/>
            <a:ext cx="5504731" cy="33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950" dirty="0"/>
              <a:t>int </a:t>
            </a:r>
            <a:r>
              <a:rPr lang="hu-HU" sz="1950" dirty="0" err="1"/>
              <a:t>result</a:t>
            </a:r>
            <a:r>
              <a:rPr lang="hu-HU" sz="1950" dirty="0"/>
              <a:t> = </a:t>
            </a:r>
            <a:r>
              <a:rPr lang="hu-HU" sz="1950" dirty="0" err="1"/>
              <a:t>JOptionPane.showConfirmDialog</a:t>
            </a:r>
            <a:r>
              <a:rPr lang="hu-HU" sz="1950" dirty="0"/>
              <a:t>(null, </a:t>
            </a:r>
          </a:p>
          <a:p>
            <a:r>
              <a:rPr lang="hu-HU" sz="1950" dirty="0"/>
              <a:t>    "Biztosan kilép?",</a:t>
            </a:r>
          </a:p>
          <a:p>
            <a:r>
              <a:rPr lang="hu-HU" sz="1950" dirty="0"/>
              <a:t>    "Kérdés",</a:t>
            </a:r>
          </a:p>
          <a:p>
            <a:r>
              <a:rPr lang="hu-HU" sz="1950" dirty="0"/>
              <a:t>    </a:t>
            </a:r>
            <a:r>
              <a:rPr lang="hu-HU" sz="1950" dirty="0" err="1"/>
              <a:t>JOptionPane.YES</a:t>
            </a:r>
            <a:r>
              <a:rPr lang="hu-HU" sz="1950" dirty="0"/>
              <a:t>_NO_OPTION );</a:t>
            </a:r>
          </a:p>
          <a:p>
            <a:endParaRPr lang="hu-HU" sz="1950" dirty="0"/>
          </a:p>
          <a:p>
            <a:r>
              <a:rPr lang="hu-HU" sz="1950" dirty="0" err="1"/>
              <a:t>if</a:t>
            </a:r>
            <a:r>
              <a:rPr lang="hu-HU" sz="1950" dirty="0"/>
              <a:t> (</a:t>
            </a:r>
            <a:r>
              <a:rPr lang="hu-HU" sz="1950" dirty="0" err="1"/>
              <a:t>result</a:t>
            </a:r>
            <a:r>
              <a:rPr lang="hu-HU" sz="1950" dirty="0"/>
              <a:t> == </a:t>
            </a:r>
            <a:r>
              <a:rPr lang="hu-HU" sz="1950" dirty="0" err="1"/>
              <a:t>JOptionPane.YES</a:t>
            </a:r>
            <a:r>
              <a:rPr lang="hu-HU" sz="1950" dirty="0"/>
              <a:t>_OPTION) {</a:t>
            </a:r>
          </a:p>
          <a:p>
            <a:r>
              <a:rPr lang="hu-HU" sz="1950" dirty="0"/>
              <a:t>    </a:t>
            </a:r>
            <a:r>
              <a:rPr lang="hu-HU" sz="1950" dirty="0" err="1"/>
              <a:t>System.out.println</a:t>
            </a:r>
            <a:r>
              <a:rPr lang="hu-HU" sz="1950" dirty="0"/>
              <a:t>("Igenre kattintottak");</a:t>
            </a:r>
          </a:p>
          <a:p>
            <a:r>
              <a:rPr lang="hu-HU" sz="1950" dirty="0"/>
              <a:t>} </a:t>
            </a:r>
            <a:r>
              <a:rPr lang="hu-HU" sz="1950" dirty="0" err="1"/>
              <a:t>else</a:t>
            </a:r>
            <a:r>
              <a:rPr lang="hu-HU" sz="1950" dirty="0"/>
              <a:t>  {</a:t>
            </a:r>
          </a:p>
          <a:p>
            <a:r>
              <a:rPr lang="hu-HU" sz="1950" dirty="0"/>
              <a:t>    </a:t>
            </a:r>
            <a:r>
              <a:rPr lang="hu-HU" sz="1950" dirty="0" err="1"/>
              <a:t>System.out.println</a:t>
            </a:r>
            <a:r>
              <a:rPr lang="hu-HU" sz="1950" dirty="0"/>
              <a:t>("Nemre kattintottak");</a:t>
            </a:r>
          </a:p>
          <a:p>
            <a:r>
              <a:rPr lang="hu-HU" sz="195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10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Saját értékek megadása a párbeszédablaknál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6" name="Szövegdoboz 5"/>
          <p:cNvSpPr txBox="1"/>
          <p:nvPr/>
        </p:nvSpPr>
        <p:spPr>
          <a:xfrm>
            <a:off x="1604513" y="3044046"/>
            <a:ext cx="560932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50" dirty="0" err="1"/>
              <a:t>Object</a:t>
            </a:r>
            <a:r>
              <a:rPr lang="hu-HU" sz="1650" dirty="0"/>
              <a:t>[] </a:t>
            </a:r>
            <a:r>
              <a:rPr lang="hu-HU" sz="1650" dirty="0" err="1"/>
              <a:t>options</a:t>
            </a:r>
            <a:r>
              <a:rPr lang="hu-HU" sz="1650" dirty="0"/>
              <a:t> = {"Igen, kérem", "Nem, köszönöm. "};</a:t>
            </a:r>
          </a:p>
          <a:p>
            <a:endParaRPr lang="hu-HU" sz="1650" dirty="0"/>
          </a:p>
          <a:p>
            <a:r>
              <a:rPr lang="hu-HU" sz="1650" dirty="0"/>
              <a:t>int n = </a:t>
            </a:r>
            <a:r>
              <a:rPr lang="hu-HU" sz="1650" dirty="0" err="1"/>
              <a:t>JOptionPane.showOptionDialog</a:t>
            </a:r>
            <a:r>
              <a:rPr lang="hu-HU" sz="1650" dirty="0"/>
              <a:t>(null,</a:t>
            </a:r>
          </a:p>
          <a:p>
            <a:r>
              <a:rPr lang="hu-HU" sz="1650" dirty="0"/>
              <a:t>    "Kéred ezt a lehetőséget?",</a:t>
            </a:r>
          </a:p>
          <a:p>
            <a:r>
              <a:rPr lang="hu-HU" sz="1650" dirty="0"/>
              <a:t>    "Általános kérdés",</a:t>
            </a:r>
          </a:p>
          <a:p>
            <a:r>
              <a:rPr lang="hu-HU" sz="1650" dirty="0"/>
              <a:t>    </a:t>
            </a:r>
            <a:r>
              <a:rPr lang="hu-HU" sz="1650" dirty="0" err="1"/>
              <a:t>JOptionPane.YES</a:t>
            </a:r>
            <a:r>
              <a:rPr lang="hu-HU" sz="1650" dirty="0"/>
              <a:t>_NO_OPTION,</a:t>
            </a:r>
          </a:p>
          <a:p>
            <a:r>
              <a:rPr lang="hu-HU" sz="1650" dirty="0"/>
              <a:t>    </a:t>
            </a:r>
            <a:r>
              <a:rPr lang="hu-HU" sz="1650" dirty="0" err="1"/>
              <a:t>JOptionPane.QUESTION</a:t>
            </a:r>
            <a:r>
              <a:rPr lang="hu-HU" sz="1650" dirty="0"/>
              <a:t>_MESSAGE,</a:t>
            </a:r>
          </a:p>
          <a:p>
            <a:r>
              <a:rPr lang="hu-HU" sz="1650" dirty="0"/>
              <a:t>    null,     // nem használunk külön ikont</a:t>
            </a:r>
          </a:p>
          <a:p>
            <a:r>
              <a:rPr lang="hu-HU" sz="1650" dirty="0"/>
              <a:t>    </a:t>
            </a:r>
            <a:r>
              <a:rPr lang="hu-HU" sz="1650" dirty="0" err="1"/>
              <a:t>options</a:t>
            </a:r>
            <a:r>
              <a:rPr lang="hu-HU" sz="1650" dirty="0"/>
              <a:t>,  // A gombok feliratai</a:t>
            </a:r>
          </a:p>
          <a:p>
            <a:r>
              <a:rPr lang="hu-HU" sz="1650" dirty="0"/>
              <a:t>    </a:t>
            </a:r>
            <a:r>
              <a:rPr lang="hu-HU" sz="1650" dirty="0" err="1"/>
              <a:t>options</a:t>
            </a:r>
            <a:r>
              <a:rPr lang="hu-HU" sz="1650" dirty="0"/>
              <a:t>[0]); // Az alapértelmezett gomb felirata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23" y="1864115"/>
            <a:ext cx="1985963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59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lehetőségek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Kép megjelenítése</a:t>
            </a:r>
          </a:p>
          <a:p>
            <a:r>
              <a:rPr lang="hu-HU" dirty="0" smtClean="0"/>
              <a:t>Listás megjelenítés</a:t>
            </a:r>
          </a:p>
          <a:p>
            <a:r>
              <a:rPr lang="hu-HU" dirty="0" smtClean="0"/>
              <a:t>Fájl kiválasztó ablak</a:t>
            </a:r>
          </a:p>
          <a:p>
            <a:r>
              <a:rPr lang="hu-HU" dirty="0" smtClean="0"/>
              <a:t>Szín kiválasztó ablak</a:t>
            </a:r>
          </a:p>
          <a:p>
            <a:r>
              <a:rPr lang="hu-HU" dirty="0" smtClean="0"/>
              <a:t>Fa (</a:t>
            </a:r>
            <a:r>
              <a:rPr lang="hu-HU" dirty="0" err="1" smtClean="0"/>
              <a:t>tree</a:t>
            </a:r>
            <a:r>
              <a:rPr lang="hu-HU" dirty="0" smtClean="0"/>
              <a:t>) megjelenítés</a:t>
            </a:r>
          </a:p>
          <a:p>
            <a:r>
              <a:rPr lang="hu-HU" dirty="0" err="1" smtClean="0"/>
              <a:t>ToolBar</a:t>
            </a:r>
            <a:r>
              <a:rPr lang="hu-HU" dirty="0" smtClean="0"/>
              <a:t> létrehozása</a:t>
            </a:r>
          </a:p>
          <a:p>
            <a:r>
              <a:rPr lang="hu-HU" dirty="0" smtClean="0"/>
              <a:t>Gyorsmenü (</a:t>
            </a:r>
            <a:r>
              <a:rPr lang="hu-HU" dirty="0" err="1" smtClean="0"/>
              <a:t>PopUp</a:t>
            </a:r>
            <a:r>
              <a:rPr lang="hu-HU" dirty="0" smtClean="0"/>
              <a:t>)</a:t>
            </a:r>
          </a:p>
          <a:p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BB1-6D6B-42FB-920E-A0680AF9C91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0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836712"/>
            <a:ext cx="8373616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Második program</a:t>
            </a:r>
          </a:p>
          <a:p>
            <a:pPr marL="0" indent="0">
              <a:buNone/>
            </a:pPr>
            <a:r>
              <a:rPr lang="hu-HU" sz="2000" dirty="0"/>
              <a:t>A második </a:t>
            </a:r>
            <a:r>
              <a:rPr lang="hu-HU" sz="2000" dirty="0" smtClean="0"/>
              <a:t>program </a:t>
            </a:r>
            <a:r>
              <a:rPr lang="hu-HU" sz="2000" dirty="0"/>
              <a:t>eredménye mindenben megegyezik az előzővel, </a:t>
            </a:r>
            <a:r>
              <a:rPr lang="hu-HU" sz="2000" dirty="0" smtClean="0"/>
              <a:t>de a megvalósításhoz a </a:t>
            </a:r>
            <a:r>
              <a:rPr lang="hu-HU" sz="2000" b="1" dirty="0" err="1" smtClean="0"/>
              <a:t>JFrame</a:t>
            </a:r>
            <a:r>
              <a:rPr lang="hu-HU" sz="2000" dirty="0" smtClean="0"/>
              <a:t> osztályt terjeszti ki.</a:t>
            </a: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program2;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Program2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	Program2()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(400, 300);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Program2();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1400" dirty="0">
              <a:cs typeface="Courier New" panose="02070309020205020404" pitchFamily="49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2592152"/>
            <a:ext cx="318516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319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IRODALOMJEGYZÉK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dirty="0"/>
              <a:t>Nagy </a:t>
            </a:r>
            <a:r>
              <a:rPr lang="hu-HU" sz="2400" dirty="0" smtClean="0"/>
              <a:t>Gusztáv.: </a:t>
            </a:r>
            <a:r>
              <a:rPr lang="hu-HU" sz="2400" dirty="0"/>
              <a:t>Java programozás v1.3, </a:t>
            </a:r>
            <a:r>
              <a:rPr lang="hu-HU" sz="2400" dirty="0" err="1"/>
              <a:t>Creative</a:t>
            </a:r>
            <a:r>
              <a:rPr lang="hu-HU" sz="2400" dirty="0"/>
              <a:t> </a:t>
            </a:r>
            <a:r>
              <a:rPr lang="hu-HU" sz="2400" dirty="0" err="1"/>
              <a:t>Commons</a:t>
            </a:r>
            <a:r>
              <a:rPr lang="hu-HU" sz="2400" dirty="0"/>
              <a:t>, Kecskemét,2007</a:t>
            </a:r>
            <a:r>
              <a:rPr lang="hu-HU" sz="2400" dirty="0" smtClean="0"/>
              <a:t>.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Sallai András: Java </a:t>
            </a:r>
            <a:r>
              <a:rPr lang="hu-HU" sz="2400" dirty="0"/>
              <a:t>GUI </a:t>
            </a:r>
            <a:r>
              <a:rPr lang="hu-HU" sz="2400" dirty="0" err="1"/>
              <a:t>Swing</a:t>
            </a:r>
            <a:r>
              <a:rPr lang="hu-HU" sz="2400" dirty="0"/>
              <a:t> </a:t>
            </a:r>
            <a:r>
              <a:rPr lang="hu-HU" sz="2400" dirty="0" smtClean="0"/>
              <a:t>csomaggal</a:t>
            </a:r>
            <a:endParaRPr lang="hu-HU" sz="2400" dirty="0"/>
          </a:p>
          <a:p>
            <a:pPr marL="0" indent="0">
              <a:buNone/>
            </a:pPr>
            <a:r>
              <a:rPr lang="hu-HU" sz="2400" dirty="0" smtClean="0">
                <a:hlinkClick r:id="rId2"/>
              </a:rPr>
              <a:t>http</a:t>
            </a:r>
            <a:r>
              <a:rPr lang="hu-HU" sz="2400" dirty="0">
                <a:hlinkClick r:id="rId2"/>
              </a:rPr>
              <a:t>://</a:t>
            </a:r>
            <a:r>
              <a:rPr lang="hu-HU" sz="2400" dirty="0" smtClean="0">
                <a:hlinkClick r:id="rId2"/>
              </a:rPr>
              <a:t>szit.hu/doku.php?id=oktatas:programoz%C3%A1s:java:java_gui_swing</a:t>
            </a: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en-US" sz="2400" dirty="0"/>
              <a:t>Laying Out Components Within a Container: </a:t>
            </a:r>
            <a:r>
              <a:rPr lang="en-US" sz="2400" dirty="0" smtClean="0"/>
              <a:t>Examples</a:t>
            </a:r>
            <a:endParaRPr lang="hu-HU" sz="2400" dirty="0"/>
          </a:p>
          <a:p>
            <a:pPr marL="0" indent="0">
              <a:buNone/>
            </a:pPr>
            <a:r>
              <a:rPr lang="hu-HU" sz="2400" dirty="0" smtClean="0">
                <a:hlinkClick r:id="rId3"/>
              </a:rPr>
              <a:t>https</a:t>
            </a:r>
            <a:r>
              <a:rPr lang="hu-HU" sz="2400" dirty="0">
                <a:hlinkClick r:id="rId3"/>
              </a:rPr>
              <a:t>://</a:t>
            </a:r>
            <a:r>
              <a:rPr lang="hu-HU" sz="2400" dirty="0" smtClean="0">
                <a:hlinkClick r:id="rId3"/>
              </a:rPr>
              <a:t>docs.oracle.com/javase/tutorial/uiswing/examples/layout/index.html#CardLayoutDemo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99663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095928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 err="1" smtClean="0"/>
              <a:t>JLabel</a:t>
            </a:r>
            <a:endParaRPr lang="hu-HU" sz="2400" b="1" dirty="0"/>
          </a:p>
          <a:p>
            <a:pPr marL="0" indent="0">
              <a:buNone/>
            </a:pPr>
            <a:r>
              <a:rPr lang="hu-HU" sz="2000" dirty="0"/>
              <a:t>A következő </a:t>
            </a:r>
            <a:r>
              <a:rPr lang="hu-HU" sz="2000" dirty="0" smtClean="0"/>
              <a:t>program egy feliratot helyez el az ablakra, amelyet </a:t>
            </a:r>
            <a:r>
              <a:rPr lang="hu-HU" sz="2000" dirty="0"/>
              <a:t>a </a:t>
            </a:r>
            <a:r>
              <a:rPr lang="hu-HU" sz="2000" b="1" dirty="0" err="1"/>
              <a:t>JLabel</a:t>
            </a:r>
            <a:r>
              <a:rPr lang="hu-HU" sz="2000" dirty="0"/>
              <a:t> osztállyal </a:t>
            </a:r>
            <a:r>
              <a:rPr lang="hu-HU" sz="2000" dirty="0" smtClean="0"/>
              <a:t>valósít </a:t>
            </a:r>
            <a:r>
              <a:rPr lang="hu-HU" sz="2000" dirty="0"/>
              <a:t>meg.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program3;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Program3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felirat;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Program3()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felirat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("Helló Világ!");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add(felirat);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(400, 300);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Program3();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4556" y="1556792"/>
            <a:ext cx="3131820" cy="241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764704"/>
            <a:ext cx="8301608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 err="1" smtClean="0"/>
              <a:t>JLabel</a:t>
            </a:r>
            <a:r>
              <a:rPr lang="hu-HU" sz="2400" b="1" dirty="0" smtClean="0"/>
              <a:t> </a:t>
            </a:r>
            <a:r>
              <a:rPr lang="hu-HU" sz="2400" dirty="0" smtClean="0"/>
              <a:t>(folytatás)</a:t>
            </a:r>
            <a:endParaRPr lang="hu-HU" sz="2400" b="1" dirty="0" smtClean="0"/>
          </a:p>
          <a:p>
            <a:pPr marL="0" indent="0">
              <a:buNone/>
            </a:pPr>
            <a:endParaRPr lang="hu-HU" sz="800" b="1" dirty="0" smtClean="0"/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java.awt.Color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java.awt.Font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javax.swing.SwingConstants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/>
              <a:t>// szöveg megváltoztatása</a:t>
            </a:r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label.setText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("Új szöveg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/>
              <a:t>// előtér </a:t>
            </a:r>
            <a:r>
              <a:rPr lang="hu-HU" sz="1400" dirty="0"/>
              <a:t>és háttér színének </a:t>
            </a:r>
            <a:r>
              <a:rPr lang="hu-HU" sz="1400" dirty="0" smtClean="0"/>
              <a:t>megváltoztatása</a:t>
            </a:r>
          </a:p>
          <a:p>
            <a:endParaRPr lang="hu-HU" sz="800" dirty="0"/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label.setOpaque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hu-HU" sz="1400" dirty="0"/>
              <a:t>// háttér megváltoztatása előtt kell meghívni</a:t>
            </a:r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label.setBackground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Color.MAGENTA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label.setForeground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Color.WHITE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/>
              <a:t>// font megváltoztatása (beállítási </a:t>
            </a:r>
            <a:r>
              <a:rPr lang="hu-HU" sz="1400" dirty="0"/>
              <a:t>lehetőségek: </a:t>
            </a:r>
            <a:r>
              <a:rPr lang="hu-HU" sz="1400" dirty="0" err="1"/>
              <a:t>Font.BOLD</a:t>
            </a:r>
            <a:r>
              <a:rPr lang="hu-HU" sz="1400" dirty="0"/>
              <a:t>, </a:t>
            </a:r>
            <a:r>
              <a:rPr lang="hu-HU" sz="1400" dirty="0" err="1"/>
              <a:t>Font.ITALIC</a:t>
            </a:r>
            <a:r>
              <a:rPr lang="hu-HU" sz="1400" dirty="0"/>
              <a:t>, </a:t>
            </a:r>
            <a:r>
              <a:rPr lang="hu-HU" sz="1400" dirty="0" err="1" smtClean="0"/>
              <a:t>Font.PLAIN</a:t>
            </a:r>
            <a:r>
              <a:rPr lang="hu-HU" sz="1400" dirty="0" smtClean="0"/>
              <a:t>)</a:t>
            </a:r>
          </a:p>
          <a:p>
            <a:endParaRPr lang="hu-HU" sz="800" dirty="0"/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label.setFont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Font("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Tahoma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Font.ITALIC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26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/>
              <a:t>// vízszintes pozícionálás (beállítási </a:t>
            </a:r>
            <a:r>
              <a:rPr lang="hu-HU" sz="1400" dirty="0"/>
              <a:t>lehetőségek: RIGHT, LEFT, </a:t>
            </a:r>
            <a:r>
              <a:rPr lang="hu-HU" sz="1400" dirty="0" smtClean="0"/>
              <a:t>CENTER)</a:t>
            </a:r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label.setHorizontalAlignment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SwingConstants.CENTER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/>
              <a:t>// függőleges </a:t>
            </a:r>
            <a:r>
              <a:rPr lang="hu-HU" sz="1400" dirty="0" err="1" smtClean="0"/>
              <a:t>pzícionálás</a:t>
            </a:r>
            <a:r>
              <a:rPr lang="hu-HU" sz="1400" dirty="0" smtClean="0"/>
              <a:t> (beállítási </a:t>
            </a:r>
            <a:r>
              <a:rPr lang="hu-HU" sz="1400" dirty="0"/>
              <a:t>lehetőségek: TOP, BOTTOM, </a:t>
            </a:r>
            <a:r>
              <a:rPr lang="hu-HU" sz="1400" dirty="0" smtClean="0"/>
              <a:t>CENTER)</a:t>
            </a:r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label.setVerticalAlignment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SwingConstants.TOP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hu-HU" sz="14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980728"/>
            <a:ext cx="2642616" cy="202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0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620688"/>
            <a:ext cx="7869560" cy="623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Ablak automatikus méretezése</a:t>
            </a:r>
          </a:p>
          <a:p>
            <a:pPr marL="0" indent="0">
              <a:buNone/>
            </a:pPr>
            <a:endParaRPr lang="hu-HU" sz="800" b="1" dirty="0" smtClean="0"/>
          </a:p>
          <a:p>
            <a:pPr marL="0" indent="0">
              <a:buNone/>
            </a:pPr>
            <a:r>
              <a:rPr lang="hu-HU" sz="1800" dirty="0"/>
              <a:t>A </a:t>
            </a:r>
            <a:r>
              <a:rPr lang="hu-HU" sz="1800" b="1" dirty="0" err="1"/>
              <a:t>pack</a:t>
            </a:r>
            <a:r>
              <a:rPr lang="hu-HU" sz="1800" dirty="0"/>
              <a:t>() metódus a komponens méretéhez igazítja az ablakméretét.</a:t>
            </a:r>
            <a:endParaRPr lang="hu-HU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program4;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Program4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felirat;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Program4()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felirat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("Helló Világ!");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add(felirat);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	</a:t>
            </a:r>
          </a:p>
          <a:p>
            <a:pPr marL="0" indent="0">
              <a:buNone/>
            </a:pP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Program4();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1400" b="1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2204864"/>
            <a:ext cx="17716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1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543800" cy="720080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095928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Komponensek elhelyezése</a:t>
            </a:r>
          </a:p>
          <a:p>
            <a:pPr marL="0" indent="0">
              <a:buNone/>
            </a:pPr>
            <a:endParaRPr lang="hu-HU" sz="800" b="1" dirty="0" smtClean="0"/>
          </a:p>
          <a:p>
            <a:pPr marL="0" indent="0">
              <a:buNone/>
            </a:pPr>
            <a:r>
              <a:rPr lang="hu-HU" sz="1400" dirty="0"/>
              <a:t>Az ablak egyes komponenseit </a:t>
            </a:r>
            <a:r>
              <a:rPr lang="hu-HU" sz="1400" dirty="0" smtClean="0"/>
              <a:t>elhelyezhetők a koordináták </a:t>
            </a:r>
            <a:r>
              <a:rPr lang="hu-HU" sz="1400" dirty="0"/>
              <a:t>megadásával is. B</a:t>
            </a:r>
            <a:r>
              <a:rPr lang="hu-HU" sz="1400" dirty="0" smtClean="0"/>
              <a:t>e </a:t>
            </a:r>
            <a:r>
              <a:rPr lang="hu-HU" sz="1400" dirty="0"/>
              <a:t>kell állítani a komponens szélességét és </a:t>
            </a:r>
            <a:r>
              <a:rPr lang="hu-HU" sz="1400" dirty="0" smtClean="0"/>
              <a:t>a magasságát </a:t>
            </a:r>
            <a:r>
              <a:rPr lang="hu-HU" sz="1400" dirty="0"/>
              <a:t>is. </a:t>
            </a:r>
            <a:r>
              <a:rPr lang="hu-HU" sz="1400" dirty="0" smtClean="0"/>
              <a:t>Ehhez alkalmazhatjuk </a:t>
            </a:r>
            <a:r>
              <a:rPr lang="hu-HU" sz="1400" dirty="0"/>
              <a:t>a </a:t>
            </a:r>
            <a:r>
              <a:rPr lang="hu-HU" sz="1400" b="1" dirty="0" err="1"/>
              <a:t>setBounds</a:t>
            </a:r>
            <a:r>
              <a:rPr lang="hu-HU" sz="1400" dirty="0"/>
              <a:t>() </a:t>
            </a:r>
            <a:r>
              <a:rPr lang="hu-HU" sz="1400" dirty="0" smtClean="0"/>
              <a:t>metódust, és automatikus </a:t>
            </a:r>
            <a:r>
              <a:rPr lang="hu-HU" sz="1400" dirty="0" err="1" smtClean="0"/>
              <a:t>elrendezéskezelést</a:t>
            </a:r>
            <a:r>
              <a:rPr lang="hu-HU" sz="1400" dirty="0" smtClean="0"/>
              <a:t> </a:t>
            </a:r>
            <a:r>
              <a:rPr lang="hu-HU" sz="1400" dirty="0"/>
              <a:t>azonban ki kell kapcsolni a </a:t>
            </a:r>
            <a:r>
              <a:rPr lang="hu-HU" sz="1400" b="1" dirty="0" err="1"/>
              <a:t>setLayout</a:t>
            </a:r>
            <a:r>
              <a:rPr lang="hu-HU" sz="1400" dirty="0"/>
              <a:t>() metódussal.</a:t>
            </a:r>
            <a:endParaRPr lang="hu-H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program5;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Program5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felirat;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Program5()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felirat 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("Helló Világ!");</a:t>
            </a:r>
          </a:p>
          <a:p>
            <a:pPr marL="0" indent="0">
              <a:buNone/>
            </a:pP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felirat.setBounds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(150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50, 100, 30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setLayout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(null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add(felirat);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(400, 300);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Program5();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12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960334"/>
            <a:ext cx="2507456" cy="190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53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543800" cy="720080"/>
          </a:xfrm>
        </p:spPr>
        <p:txBody>
          <a:bodyPr/>
          <a:lstStyle/>
          <a:p>
            <a:pPr algn="ctr"/>
            <a:r>
              <a:rPr lang="hu-HU" dirty="0" smtClean="0"/>
              <a:t>SWING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095928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Ablakbezárás esemény kezelése</a:t>
            </a:r>
          </a:p>
          <a:p>
            <a:pPr marL="0" indent="0">
              <a:buNone/>
            </a:pPr>
            <a:endParaRPr lang="hu-HU" sz="800" b="1" dirty="0" smtClean="0"/>
          </a:p>
          <a:p>
            <a:pPr marL="0" indent="0">
              <a:buNone/>
            </a:pPr>
            <a:r>
              <a:rPr lang="hu-HU" sz="1400" dirty="0"/>
              <a:t>Az ablak </a:t>
            </a:r>
            <a:r>
              <a:rPr lang="hu-HU" sz="1400" dirty="0" smtClean="0"/>
              <a:t>bezárás ikonra kattintva az alkalmazás futása nem fejeződött be, sőt az ablakot csak elrejtettük. A </a:t>
            </a:r>
            <a:r>
              <a:rPr lang="hu-HU" altLang="hu-HU" sz="1400" b="1" dirty="0" err="1" smtClean="0">
                <a:solidFill>
                  <a:srgbClr val="333333"/>
                </a:solidFill>
                <a:cs typeface="Consolas" panose="020B0609020204030204" pitchFamily="49" charset="0"/>
              </a:rPr>
              <a:t>setDefaultCloseOperation</a:t>
            </a:r>
            <a:r>
              <a:rPr lang="hu-HU" altLang="hu-HU" sz="1400" b="1" dirty="0" smtClean="0"/>
              <a:t>() </a:t>
            </a:r>
            <a:r>
              <a:rPr lang="hu-HU" altLang="hu-HU" sz="1400" dirty="0" smtClean="0"/>
              <a:t>metódus segítségével megoldható ez a probléma.</a:t>
            </a:r>
            <a:endParaRPr lang="hu-HU" altLang="hu-HU" sz="1400" b="1" dirty="0"/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program6;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javax.swing.JFrame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javax.swing.JLabel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Program6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felirat;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Program6()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felirat =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("Helló Világ!");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add(felirat);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setDefaultCloseOperation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JFrame.EXIT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_ON_CLOSE);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setVisible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Program6();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1400" b="1" dirty="0"/>
          </a:p>
        </p:txBody>
      </p:sp>
    </p:spTree>
    <p:extLst>
      <p:ext uri="{BB962C8B-B14F-4D97-AF65-F5344CB8AC3E}">
        <p14:creationId xmlns:p14="http://schemas.microsoft.com/office/powerpoint/2010/main" val="3895280081"/>
      </p:ext>
    </p:extLst>
  </p:cSld>
  <p:clrMapOvr>
    <a:masterClrMapping/>
  </p:clrMapOvr>
</p:sld>
</file>

<file path=ppt/theme/theme1.xml><?xml version="1.0" encoding="utf-8"?>
<a:theme xmlns:a="http://schemas.openxmlformats.org/drawingml/2006/main" name="Fényes">
  <a:themeElements>
    <a:clrScheme name="Fényes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3262DA"/>
      </a:hlink>
      <a:folHlink>
        <a:srgbClr val="D8D8EC"/>
      </a:folHlink>
    </a:clrScheme>
    <a:fontScheme name="Fén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3262DA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17679</TotalTime>
  <Words>2640</Words>
  <Application>Microsoft Office PowerPoint</Application>
  <PresentationFormat>Diavetítés a képernyőre (4:3 oldalarány)</PresentationFormat>
  <Paragraphs>959</Paragraphs>
  <Slides>40</Slides>
  <Notes>17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40</vt:i4>
      </vt:variant>
    </vt:vector>
  </HeadingPairs>
  <TitlesOfParts>
    <vt:vector size="46" baseType="lpstr">
      <vt:lpstr>Arial</vt:lpstr>
      <vt:lpstr>Calibri</vt:lpstr>
      <vt:lpstr>Consolas</vt:lpstr>
      <vt:lpstr>Courier New</vt:lpstr>
      <vt:lpstr>Wingdings</vt:lpstr>
      <vt:lpstr>Fényes</vt:lpstr>
      <vt:lpstr>Java alkalmazások 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SWING</vt:lpstr>
      <vt:lpstr>Menü</vt:lpstr>
      <vt:lpstr>Menü</vt:lpstr>
      <vt:lpstr>Csúszka</vt:lpstr>
      <vt:lpstr>Táblázatos megjelenítés</vt:lpstr>
      <vt:lpstr>Táblázatos megjelenítés</vt:lpstr>
      <vt:lpstr>Táblázatos megjelenítés</vt:lpstr>
      <vt:lpstr>Párbeszédablakok</vt:lpstr>
      <vt:lpstr>Párbeszédablak példák</vt:lpstr>
      <vt:lpstr>Információ kiírása</vt:lpstr>
      <vt:lpstr>Kérdés a felhasználótól</vt:lpstr>
      <vt:lpstr>Saját értékek megadása a párbeszédablaknál</vt:lpstr>
      <vt:lpstr>További lehetőségek</vt:lpstr>
      <vt:lpstr>IRODALOMJEGYZÉK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programozás I.</dc:title>
  <dc:creator>Pap-Szigeti Róbert</dc:creator>
  <cp:lastModifiedBy>Alvarez Gil Rafael Pedro Dr.</cp:lastModifiedBy>
  <cp:revision>677</cp:revision>
  <dcterms:created xsi:type="dcterms:W3CDTF">2009-02-11T17:31:50Z</dcterms:created>
  <dcterms:modified xsi:type="dcterms:W3CDTF">2017-11-22T12:14:46Z</dcterms:modified>
</cp:coreProperties>
</file>